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83" r:id="rId1"/>
    <p:sldMasterId id="2147483739" r:id="rId2"/>
  </p:sldMasterIdLst>
  <p:notesMasterIdLst>
    <p:notesMasterId r:id="rId52"/>
  </p:notesMasterIdLst>
  <p:sldIdLst>
    <p:sldId id="261" r:id="rId3"/>
    <p:sldId id="263" r:id="rId4"/>
    <p:sldId id="319" r:id="rId5"/>
    <p:sldId id="320" r:id="rId6"/>
    <p:sldId id="331" r:id="rId7"/>
    <p:sldId id="275" r:id="rId8"/>
    <p:sldId id="321" r:id="rId9"/>
    <p:sldId id="323" r:id="rId10"/>
    <p:sldId id="324" r:id="rId11"/>
    <p:sldId id="318" r:id="rId12"/>
    <p:sldId id="274" r:id="rId13"/>
    <p:sldId id="280" r:id="rId14"/>
    <p:sldId id="281" r:id="rId15"/>
    <p:sldId id="308" r:id="rId16"/>
    <p:sldId id="284" r:id="rId17"/>
    <p:sldId id="278" r:id="rId18"/>
    <p:sldId id="309" r:id="rId19"/>
    <p:sldId id="306" r:id="rId20"/>
    <p:sldId id="329" r:id="rId21"/>
    <p:sldId id="288" r:id="rId22"/>
    <p:sldId id="299" r:id="rId23"/>
    <p:sldId id="325" r:id="rId24"/>
    <p:sldId id="296" r:id="rId25"/>
    <p:sldId id="300" r:id="rId26"/>
    <p:sldId id="290" r:id="rId27"/>
    <p:sldId id="262" r:id="rId28"/>
    <p:sldId id="269" r:id="rId29"/>
    <p:sldId id="270" r:id="rId30"/>
    <p:sldId id="272" r:id="rId31"/>
    <p:sldId id="291" r:id="rId32"/>
    <p:sldId id="267" r:id="rId33"/>
    <p:sldId id="268" r:id="rId34"/>
    <p:sldId id="266" r:id="rId35"/>
    <p:sldId id="310" r:id="rId36"/>
    <p:sldId id="311" r:id="rId37"/>
    <p:sldId id="312" r:id="rId38"/>
    <p:sldId id="313" r:id="rId39"/>
    <p:sldId id="303" r:id="rId40"/>
    <p:sldId id="314" r:id="rId41"/>
    <p:sldId id="315" r:id="rId42"/>
    <p:sldId id="316" r:id="rId43"/>
    <p:sldId id="273" r:id="rId44"/>
    <p:sldId id="302" r:id="rId45"/>
    <p:sldId id="317" r:id="rId46"/>
    <p:sldId id="327" r:id="rId47"/>
    <p:sldId id="330" r:id="rId48"/>
    <p:sldId id="326" r:id="rId49"/>
    <p:sldId id="328" r:id="rId50"/>
    <p:sldId id="301" r:id="rId51"/>
  </p:sldIdLst>
  <p:sldSz cx="12192000" cy="6858000"/>
  <p:notesSz cx="6858000" cy="9144000"/>
  <p:embeddedFontLst>
    <p:embeddedFont>
      <p:font typeface="Consolas" panose="020B0609020204030204" pitchFamily="49"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7545"/>
    <a:srgbClr val="2D3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FA797-7A17-910A-2B55-8A08C4FF1830}" v="317" dt="2026-02-15T20:08:33.113"/>
    <p1510:client id="{4556C6AE-4B15-C32D-A3D9-C3136143AB44}" v="275" dt="2026-02-15T20:09:54.212"/>
    <p1510:client id="{9F2EF710-0D65-C552-E247-045B245B44B7}" v="79" dt="2026-02-14T20:56:47.116"/>
    <p1510:client id="{EBBD258A-26FA-0F7C-F194-52F5F3721F0F}" v="166" dt="2026-02-16T11:57:35.63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3107C-E474-47F4-B2C2-93FF3958C4EE}" type="datetimeFigureOut">
              <a:rPr lang="de-DE" smtClean="0"/>
              <a:t>17.02.2026</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32390-0F26-4C9B-9F21-BF5A396362EA}" type="slidenum">
              <a:rPr lang="de-DE" smtClean="0"/>
              <a:t>‹#›</a:t>
            </a:fld>
            <a:endParaRPr lang="de-DE"/>
          </a:p>
        </p:txBody>
      </p:sp>
    </p:spTree>
    <p:extLst>
      <p:ext uri="{BB962C8B-B14F-4D97-AF65-F5344CB8AC3E}">
        <p14:creationId xmlns:p14="http://schemas.microsoft.com/office/powerpoint/2010/main" val="1628321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CheckTLS.com: paid service, a web-based way to test mail servers.  active probing and reporting on connection details of </a:t>
            </a:r>
            <a:r>
              <a:rPr lang="en-US" err="1"/>
              <a:t>tls</a:t>
            </a:r>
            <a:r>
              <a:rPr lang="en-US"/>
              <a:t>.</a:t>
            </a:r>
            <a:endParaRPr lang="de-DE"/>
          </a:p>
          <a:p>
            <a:r>
              <a:rPr lang="en-US"/>
              <a:t>Does this domain accept TLS for email delivery and how well is it configured? That’s relevant because server-to-server transport security is a key part of email security.</a:t>
            </a:r>
            <a:endParaRPr lang="en-US">
              <a:ea typeface="Calibri"/>
              <a:cs typeface="Calibri"/>
            </a:endParaRPr>
          </a:p>
          <a:p>
            <a:endParaRPr lang="en-US"/>
          </a:p>
          <a:p>
            <a:r>
              <a:rPr lang="en-US"/>
              <a:t>testssl.sh: command line tool for active scanning – actually sends requests to services checks TLS supported protocol versions, weak ciphers, and certificate issues. Can run against email-related ports like 465, 587, 993, so it helps validate TLS cryptographic params</a:t>
            </a:r>
            <a:endParaRPr lang="en-US">
              <a:ea typeface="Calibri"/>
              <a:cs typeface="Calibri"/>
            </a:endParaRPr>
          </a:p>
          <a:p>
            <a:endParaRPr lang="en-US"/>
          </a:p>
          <a:p>
            <a:r>
              <a:rPr lang="en-US"/>
              <a:t>BadSSL.com: when you visit a page it checks if your browser supports old insecure connections and would connect to </a:t>
            </a:r>
            <a:r>
              <a:rPr lang="en-US" err="1"/>
              <a:t>smth</a:t>
            </a:r>
            <a:r>
              <a:rPr lang="en-US"/>
              <a:t> dangerous expired subdomain, broken crypto ciphers</a:t>
            </a:r>
            <a:endParaRPr lang="en-US">
              <a:ea typeface="Calibri" panose="020F0502020204030204"/>
              <a:cs typeface="Calibri" panose="020F0502020204030204"/>
            </a:endParaRPr>
          </a:p>
          <a:p>
            <a:r>
              <a:rPr lang="en-US"/>
              <a:t>it’s a great reference for the idea of client-side security testing: not only whether TLS exists, but how the client reacts to degraded or invalid TLS. We apply that concept to email clients.</a:t>
            </a:r>
            <a:endParaRPr lang="en-US">
              <a:ea typeface="Calibri"/>
              <a:cs typeface="Calibri"/>
            </a:endParaRPr>
          </a:p>
        </p:txBody>
      </p:sp>
      <p:sp>
        <p:nvSpPr>
          <p:cNvPr id="4" name="Foliennummernplatzhalter 3"/>
          <p:cNvSpPr>
            <a:spLocks noGrp="1"/>
          </p:cNvSpPr>
          <p:nvPr>
            <p:ph type="sldNum" sz="quarter" idx="5"/>
          </p:nvPr>
        </p:nvSpPr>
        <p:spPr/>
        <p:txBody>
          <a:bodyPr/>
          <a:lstStyle/>
          <a:p>
            <a:fld id="{8A632390-0F26-4C9B-9F21-BF5A396362EA}" type="slidenum">
              <a:rPr lang="de-DE" smtClean="0"/>
              <a:t>10</a:t>
            </a:fld>
            <a:endParaRPr lang="de-DE"/>
          </a:p>
        </p:txBody>
      </p:sp>
    </p:spTree>
    <p:extLst>
      <p:ext uri="{BB962C8B-B14F-4D97-AF65-F5344CB8AC3E}">
        <p14:creationId xmlns:p14="http://schemas.microsoft.com/office/powerpoint/2010/main" val="3885159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If implicit TLS is detected, we log a disconnect event with the reason </a:t>
            </a:r>
            <a:r>
              <a:rPr lang="en-US" err="1"/>
              <a:t>implicit_tls_blocked</a:t>
            </a:r>
            <a:r>
              <a:rPr lang="en-US"/>
              <a:t>, shut down the socket, and return immediately.</a:t>
            </a:r>
          </a:p>
          <a:p>
            <a:endParaRPr lang="en-US">
              <a:ea typeface="Calibri"/>
              <a:cs typeface="Calibri"/>
            </a:endParaRPr>
          </a:p>
          <a:p>
            <a:r>
              <a:rPr lang="en-US"/>
              <a:t>Third — and this is where the main logic happens — the handler enters the protocol loop. This is where it processes SMTP commands like EHLO, STARTTLS, and AUTH. The behavior here changes depending on the active mode. For example, in T1 mode, the STARTTLS capability is simply not advertised in the EHLO response. I'll show this in detail on the next slide.</a:t>
            </a:r>
            <a:endParaRPr lang="en-US">
              <a:ea typeface="Calibri"/>
              <a:cs typeface="Calibri"/>
            </a:endParaRPr>
          </a:p>
          <a:p>
            <a:r>
              <a:rPr lang="en-US"/>
              <a:t> </a:t>
            </a:r>
            <a:endParaRPr lang="en-US">
              <a:ea typeface="Calibri"/>
              <a:cs typeface="Calibri"/>
            </a:endParaRPr>
          </a:p>
          <a:p>
            <a:r>
              <a:rPr lang="en-US"/>
              <a:t>Fourth, every action throughout this process is logged via _</a:t>
            </a:r>
            <a:r>
              <a:rPr lang="en-US" err="1"/>
              <a:t>log_event</a:t>
            </a:r>
            <a:r>
              <a:rPr lang="en-US"/>
              <a:t>. Each event includes the session ID, the current TLS status, the active mode, and the protocol. These events are written to a JSONL file and later used by the </a:t>
            </a:r>
            <a:r>
              <a:rPr lang="en-US" err="1"/>
              <a:t>WebUI</a:t>
            </a:r>
            <a:r>
              <a:rPr lang="en-US"/>
              <a:t> to compute the test verdict.</a:t>
            </a:r>
            <a:endParaRPr lang="en-US">
              <a:ea typeface="Calibri"/>
              <a:cs typeface="Calibri"/>
            </a:endParaRPr>
          </a:p>
        </p:txBody>
      </p:sp>
      <p:sp>
        <p:nvSpPr>
          <p:cNvPr id="4" name="Foliennummernplatzhalter 3"/>
          <p:cNvSpPr>
            <a:spLocks noGrp="1"/>
          </p:cNvSpPr>
          <p:nvPr>
            <p:ph type="sldNum" sz="quarter" idx="5"/>
          </p:nvPr>
        </p:nvSpPr>
        <p:spPr/>
        <p:txBody>
          <a:bodyPr/>
          <a:lstStyle/>
          <a:p>
            <a:fld id="{8A632390-0F26-4C9B-9F21-BF5A396362EA}" type="slidenum">
              <a:rPr lang="de-DE" smtClean="0"/>
              <a:t>35</a:t>
            </a:fld>
            <a:endParaRPr lang="de-DE"/>
          </a:p>
        </p:txBody>
      </p:sp>
    </p:spTree>
    <p:extLst>
      <p:ext uri="{BB962C8B-B14F-4D97-AF65-F5344CB8AC3E}">
        <p14:creationId xmlns:p14="http://schemas.microsoft.com/office/powerpoint/2010/main" val="988607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Not </a:t>
            </a:r>
            <a:r>
              <a:rPr lang="en-US" err="1">
                <a:ea typeface="Calibri"/>
                <a:cs typeface="Calibri"/>
              </a:rPr>
              <a:t>dec.active</a:t>
            </a:r>
            <a:r>
              <a:rPr lang="en-US">
                <a:ea typeface="Calibri"/>
                <a:cs typeface="Calibri"/>
              </a:rPr>
              <a:t> means that we are in </a:t>
            </a:r>
            <a:r>
              <a:rPr lang="en-US" err="1">
                <a:ea typeface="Calibri"/>
                <a:cs typeface="Calibri"/>
              </a:rPr>
              <a:t>two_phased</a:t>
            </a:r>
            <a:r>
              <a:rPr lang="en-US">
                <a:ea typeface="Calibri"/>
                <a:cs typeface="Calibri"/>
              </a:rPr>
              <a:t> mode which means before any disruption from the server side there has to be one successful connect so we cant strip the </a:t>
            </a:r>
            <a:r>
              <a:rPr lang="en-US" err="1">
                <a:ea typeface="Calibri"/>
                <a:cs typeface="Calibri"/>
              </a:rPr>
              <a:t>starttls</a:t>
            </a:r>
            <a:r>
              <a:rPr lang="en-US">
                <a:ea typeface="Calibri"/>
                <a:cs typeface="Calibri"/>
              </a:rPr>
              <a:t> because its needed in the first phase.</a:t>
            </a:r>
          </a:p>
          <a:p>
            <a:endParaRPr lang="en-US">
              <a:ea typeface="Calibri"/>
              <a:cs typeface="Calibri"/>
            </a:endParaRPr>
          </a:p>
          <a:p>
            <a:r>
              <a:rPr lang="en-US">
                <a:ea typeface="Calibri"/>
                <a:cs typeface="Calibri"/>
              </a:rPr>
              <a:t>Pipelining is for clients to send multiple command at once</a:t>
            </a:r>
          </a:p>
          <a:p>
            <a:r>
              <a:rPr lang="en-US">
                <a:ea typeface="Calibri"/>
                <a:cs typeface="Calibri"/>
              </a:rPr>
              <a:t>Maximal message length is 34mb</a:t>
            </a:r>
          </a:p>
          <a:p>
            <a:endParaRPr lang="en-US">
              <a:ea typeface="Calibri"/>
              <a:cs typeface="Calibri"/>
            </a:endParaRPr>
          </a:p>
          <a:p>
            <a:r>
              <a:rPr lang="en-US"/>
              <a:t>\r\n = CRLF (Carriage Return + Line Feed)  so basically a break</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Foliennummernplatzhalter 3"/>
          <p:cNvSpPr>
            <a:spLocks noGrp="1"/>
          </p:cNvSpPr>
          <p:nvPr>
            <p:ph type="sldNum" sz="quarter" idx="5"/>
          </p:nvPr>
        </p:nvSpPr>
        <p:spPr/>
        <p:txBody>
          <a:bodyPr/>
          <a:lstStyle/>
          <a:p>
            <a:fld id="{8A632390-0F26-4C9B-9F21-BF5A396362EA}" type="slidenum">
              <a:rPr lang="de-DE" smtClean="0"/>
              <a:t>36</a:t>
            </a:fld>
            <a:endParaRPr lang="de-DE"/>
          </a:p>
        </p:txBody>
      </p:sp>
    </p:spTree>
    <p:extLst>
      <p:ext uri="{BB962C8B-B14F-4D97-AF65-F5344CB8AC3E}">
        <p14:creationId xmlns:p14="http://schemas.microsoft.com/office/powerpoint/2010/main" val="668638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a:solidFill>
                  <a:srgbClr val="787C99"/>
                </a:solidFill>
              </a:rPr>
              <a:t>FAIL</a:t>
            </a:r>
            <a:endParaRPr lang="de-DE">
              <a:ea typeface="Calibri" panose="020F0502020204030204"/>
              <a:cs typeface="Calibri" panose="020F0502020204030204"/>
            </a:endParaRPr>
          </a:p>
          <a:p>
            <a:pPr marL="285750" lvl="1" indent="-285750">
              <a:buFont typeface="Arial"/>
              <a:buChar char="•"/>
            </a:pPr>
            <a:r>
              <a:rPr lang="en-US">
                <a:solidFill>
                  <a:srgbClr val="787C99"/>
                </a:solidFill>
              </a:rPr>
              <a:t>Plaintext credentials exposure detected</a:t>
            </a:r>
            <a:endParaRPr lang="de-DE">
              <a:ea typeface="Calibri" panose="020F0502020204030204"/>
              <a:cs typeface="Calibri" panose="020F0502020204030204"/>
            </a:endParaRPr>
          </a:p>
          <a:p>
            <a:pPr marL="285750" lvl="1" indent="-285750">
              <a:buFont typeface="Arial"/>
              <a:buChar char="•"/>
            </a:pPr>
            <a:r>
              <a:rPr lang="en-US">
                <a:solidFill>
                  <a:srgbClr val="787C99"/>
                </a:solidFill>
              </a:rPr>
              <a:t>The service observed an authentication/login attempt with </a:t>
            </a:r>
            <a:r>
              <a:rPr lang="en-US" err="1">
                <a:solidFill>
                  <a:srgbClr val="787C99"/>
                </a:solidFill>
              </a:rPr>
              <a:t>tls</a:t>
            </a:r>
            <a:r>
              <a:rPr lang="en-US">
                <a:solidFill>
                  <a:srgbClr val="787C99"/>
                </a:solidFill>
              </a:rPr>
              <a:t>=false</a:t>
            </a:r>
            <a:endParaRPr lang="de-DE">
              <a:ea typeface="Calibri" panose="020F0502020204030204"/>
              <a:cs typeface="Calibri" panose="020F0502020204030204"/>
            </a:endParaRPr>
          </a:p>
          <a:p>
            <a:pPr marL="285750" lvl="1" indent="-285750">
              <a:buFont typeface="Arial"/>
              <a:buChar char="•"/>
            </a:pPr>
            <a:r>
              <a:rPr lang="en-US">
                <a:solidFill>
                  <a:srgbClr val="787C99"/>
                </a:solidFill>
              </a:rPr>
              <a:t>Highest priority outcome (cannot be overridden by user reports)</a:t>
            </a:r>
            <a:endParaRPr lang="de-DE">
              <a:ea typeface="Calibri" panose="020F0502020204030204"/>
              <a:cs typeface="Calibri" panose="020F0502020204030204"/>
            </a:endParaRPr>
          </a:p>
          <a:p>
            <a:r>
              <a:rPr lang="en-US" b="1">
                <a:solidFill>
                  <a:srgbClr val="787C99"/>
                </a:solidFill>
              </a:rPr>
              <a:t>PASS</a:t>
            </a:r>
            <a:endParaRPr lang="de-DE">
              <a:ea typeface="Calibri" panose="020F0502020204030204"/>
              <a:cs typeface="Calibri" panose="020F0502020204030204"/>
            </a:endParaRPr>
          </a:p>
          <a:p>
            <a:pPr marL="285750" lvl="1" indent="-285750">
              <a:buFont typeface="Arial"/>
              <a:buChar char="•"/>
            </a:pPr>
            <a:r>
              <a:rPr lang="en-US">
                <a:solidFill>
                  <a:srgbClr val="787C99"/>
                </a:solidFill>
              </a:rPr>
              <a:t>No plaintext auth observed, and at least one authentication/login attempt succeeded under TLS (</a:t>
            </a:r>
            <a:r>
              <a:rPr lang="en-US" err="1">
                <a:solidFill>
                  <a:srgbClr val="787C99"/>
                </a:solidFill>
              </a:rPr>
              <a:t>tls</a:t>
            </a:r>
            <a:r>
              <a:rPr lang="en-US">
                <a:solidFill>
                  <a:srgbClr val="787C99"/>
                </a:solidFill>
              </a:rPr>
              <a:t>=true)</a:t>
            </a:r>
            <a:endParaRPr lang="de-DE"/>
          </a:p>
          <a:p>
            <a:pPr marL="285750" lvl="1" indent="-285750">
              <a:buFont typeface="Arial"/>
              <a:buChar char="•"/>
            </a:pPr>
            <a:r>
              <a:rPr lang="en-US">
                <a:solidFill>
                  <a:srgbClr val="787C99"/>
                </a:solidFill>
              </a:rPr>
              <a:t>Indicates the client did not fall back to sending credentials in cleartext</a:t>
            </a:r>
            <a:endParaRPr lang="de-DE"/>
          </a:p>
          <a:p>
            <a:r>
              <a:rPr lang="en-US" b="1">
                <a:solidFill>
                  <a:srgbClr val="787C99"/>
                </a:solidFill>
              </a:rPr>
              <a:t>INCONCLUSIVE</a:t>
            </a:r>
            <a:endParaRPr lang="de-DE">
              <a:ea typeface="Calibri" panose="020F0502020204030204"/>
              <a:cs typeface="Calibri" panose="020F0502020204030204"/>
            </a:endParaRPr>
          </a:p>
          <a:p>
            <a:pPr marL="285750" lvl="1" indent="-285750">
              <a:buFont typeface="Arial"/>
              <a:buChar char="•"/>
            </a:pPr>
            <a:r>
              <a:rPr lang="en-US">
                <a:solidFill>
                  <a:srgbClr val="787C99"/>
                </a:solidFill>
              </a:rPr>
              <a:t>No authentication/login attempt was observed at all</a:t>
            </a:r>
            <a:endParaRPr lang="de-DE"/>
          </a:p>
          <a:p>
            <a:pPr marL="285750" lvl="1" indent="-285750">
              <a:buFont typeface="Arial"/>
              <a:buChar char="•"/>
            </a:pPr>
            <a:r>
              <a:rPr lang="en-US">
                <a:solidFill>
                  <a:srgbClr val="787C99"/>
                </a:solidFill>
              </a:rPr>
              <a:t>Typical reasons: client aborts early, keeps retrying, or never reaches the auth stage (only probing capabilities / STARTTLS)</a:t>
            </a:r>
            <a:endParaRPr lang="de-DE"/>
          </a:p>
          <a:p>
            <a:r>
              <a:rPr lang="en-US" b="1">
                <a:solidFill>
                  <a:srgbClr val="787C99"/>
                </a:solidFill>
              </a:rPr>
              <a:t>WARN</a:t>
            </a:r>
            <a:endParaRPr lang="de-DE">
              <a:ea typeface="Calibri" panose="020F0502020204030204"/>
              <a:cs typeface="Calibri" panose="020F0502020204030204"/>
            </a:endParaRPr>
          </a:p>
          <a:p>
            <a:pPr marL="285750" lvl="1" indent="-285750">
              <a:buFont typeface="Arial"/>
              <a:buChar char="•"/>
            </a:pPr>
            <a:r>
              <a:rPr lang="en-US">
                <a:solidFill>
                  <a:srgbClr val="787C99"/>
                </a:solidFill>
              </a:rPr>
              <a:t>User-reported “security prompt / downgrade suggestion” in the client UI for this step/session</a:t>
            </a:r>
            <a:endParaRPr lang="de-DE"/>
          </a:p>
          <a:p>
            <a:pPr marL="285750" lvl="1" indent="-285750">
              <a:buFont typeface="Arial"/>
              <a:buChar char="•"/>
            </a:pPr>
            <a:r>
              <a:rPr lang="en-US">
                <a:solidFill>
                  <a:srgbClr val="787C99"/>
                </a:solidFill>
              </a:rPr>
              <a:t>Used when we cannot reliably confirm plaintext exposure on the wire, but the client behavior indicates a risky or confusing downgrade situation</a:t>
            </a:r>
            <a:endParaRPr lang="de-DE"/>
          </a:p>
          <a:p>
            <a:pPr marL="285750" lvl="1" indent="-285750">
              <a:buFont typeface="Arial"/>
              <a:buChar char="•"/>
            </a:pPr>
            <a:r>
              <a:rPr lang="en-US">
                <a:solidFill>
                  <a:srgbClr val="787C99"/>
                </a:solidFill>
              </a:rPr>
              <a:t>Only applies if FAIL did not already happen</a:t>
            </a:r>
            <a:endParaRPr lang="de-DE"/>
          </a:p>
          <a:p>
            <a:r>
              <a:rPr lang="en-US" b="1">
                <a:solidFill>
                  <a:srgbClr val="787C99"/>
                </a:solidFill>
              </a:rPr>
              <a:t>NOT_APPLICABLE</a:t>
            </a:r>
            <a:endParaRPr lang="de-DE">
              <a:ea typeface="Calibri" panose="020F0502020204030204"/>
              <a:cs typeface="Calibri" panose="020F0502020204030204"/>
            </a:endParaRPr>
          </a:p>
          <a:p>
            <a:pPr marL="285750" lvl="1" indent="-285750">
              <a:buFont typeface="Arial"/>
              <a:buChar char="•"/>
            </a:pPr>
            <a:r>
              <a:rPr lang="en-US">
                <a:solidFill>
                  <a:srgbClr val="787C99"/>
                </a:solidFill>
              </a:rPr>
              <a:t>User-reported “cannot connect” (step/session could not be executed)</a:t>
            </a:r>
            <a:endParaRPr lang="de-DE"/>
          </a:p>
          <a:p>
            <a:pPr marL="285750" lvl="1" indent="-285750">
              <a:buFont typeface="Arial"/>
              <a:buChar char="•"/>
            </a:pPr>
            <a:r>
              <a:rPr lang="en-US">
                <a:solidFill>
                  <a:srgbClr val="787C99"/>
                </a:solidFill>
              </a:rPr>
              <a:t>Marks the result as not comparable / not measurable for that run</a:t>
            </a:r>
            <a:endParaRPr lang="de-DE"/>
          </a:p>
          <a:p>
            <a:pPr marL="285750" lvl="1" indent="-285750">
              <a:buFont typeface="Arial"/>
              <a:buChar char="•"/>
            </a:pPr>
            <a:r>
              <a:rPr lang="en-US">
                <a:solidFill>
                  <a:srgbClr val="787C99"/>
                </a:solidFill>
              </a:rPr>
              <a:t>Only applies if FAIL did not already happen</a:t>
            </a:r>
            <a:endParaRPr lang="de-DE"/>
          </a:p>
          <a:p>
            <a:r>
              <a:rPr lang="en-US" b="1">
                <a:solidFill>
                  <a:srgbClr val="787C99"/>
                </a:solidFill>
              </a:rPr>
              <a:t>SKIPPED</a:t>
            </a:r>
            <a:endParaRPr lang="de-DE">
              <a:ea typeface="Calibri" panose="020F0502020204030204"/>
              <a:cs typeface="Calibri" panose="020F0502020204030204"/>
            </a:endParaRPr>
          </a:p>
          <a:p>
            <a:pPr marL="285750" lvl="1" indent="-285750">
              <a:buFont typeface="Arial"/>
              <a:buChar char="•"/>
            </a:pPr>
            <a:r>
              <a:rPr lang="en-US">
                <a:solidFill>
                  <a:srgbClr val="787C99"/>
                </a:solidFill>
              </a:rPr>
              <a:t>Guided step was explicitly skipped in the UI</a:t>
            </a:r>
            <a:endParaRPr lang="de-DE"/>
          </a:p>
          <a:p>
            <a:pPr marL="285750" lvl="1" indent="-285750">
              <a:buFont typeface="Arial"/>
              <a:buChar char="•"/>
            </a:pPr>
            <a:r>
              <a:rPr lang="en-US">
                <a:solidFill>
                  <a:srgbClr val="787C99"/>
                </a:solidFill>
              </a:rPr>
              <a:t>Excluded from meaningful interpretation for that step</a:t>
            </a:r>
            <a:endParaRPr lang="de-DE"/>
          </a:p>
          <a:p>
            <a:endParaRPr lang="en-US">
              <a:ea typeface="Calibri"/>
              <a:cs typeface="Calibri"/>
            </a:endParaRPr>
          </a:p>
        </p:txBody>
      </p:sp>
      <p:sp>
        <p:nvSpPr>
          <p:cNvPr id="4" name="Foliennummernplatzhalter 3"/>
          <p:cNvSpPr>
            <a:spLocks noGrp="1"/>
          </p:cNvSpPr>
          <p:nvPr>
            <p:ph type="sldNum" sz="quarter" idx="5"/>
          </p:nvPr>
        </p:nvSpPr>
        <p:spPr/>
        <p:txBody>
          <a:bodyPr/>
          <a:lstStyle/>
          <a:p>
            <a:fld id="{8A632390-0F26-4C9B-9F21-BF5A396362EA}" type="slidenum">
              <a:rPr lang="de-DE" smtClean="0"/>
              <a:t>38</a:t>
            </a:fld>
            <a:endParaRPr lang="de-DE"/>
          </a:p>
        </p:txBody>
      </p:sp>
    </p:spTree>
    <p:extLst>
      <p:ext uri="{BB962C8B-B14F-4D97-AF65-F5344CB8AC3E}">
        <p14:creationId xmlns:p14="http://schemas.microsoft.com/office/powerpoint/2010/main" val="913595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JSONL: </a:t>
            </a:r>
            <a:r>
              <a:rPr lang="en-US">
                <a:solidFill>
                  <a:srgbClr val="000000"/>
                </a:solidFill>
              </a:rPr>
              <a:t>e</a:t>
            </a:r>
            <a:r>
              <a:rPr lang="de-DE">
                <a:solidFill>
                  <a:srgbClr val="5A6065"/>
                </a:solidFill>
              </a:rPr>
              <a:t>ach </a:t>
            </a:r>
            <a:r>
              <a:rPr lang="de-DE" err="1">
                <a:solidFill>
                  <a:srgbClr val="5A6065"/>
                </a:solidFill>
              </a:rPr>
              <a:t>protocol</a:t>
            </a:r>
            <a:r>
              <a:rPr lang="de-DE">
                <a:solidFill>
                  <a:srgbClr val="5A6065"/>
                </a:solidFill>
              </a:rPr>
              <a:t> </a:t>
            </a:r>
            <a:r>
              <a:rPr lang="de-DE" err="1">
                <a:solidFill>
                  <a:srgbClr val="5A6065"/>
                </a:solidFill>
              </a:rPr>
              <a:t>action</a:t>
            </a:r>
            <a:r>
              <a:rPr lang="de-DE">
                <a:solidFill>
                  <a:srgbClr val="5A6065"/>
                </a:solidFill>
              </a:rPr>
              <a:t> </a:t>
            </a:r>
            <a:r>
              <a:rPr lang="de-DE" err="1">
                <a:solidFill>
                  <a:srgbClr val="5A6065"/>
                </a:solidFill>
              </a:rPr>
              <a:t>is</a:t>
            </a:r>
            <a:r>
              <a:rPr lang="de-DE">
                <a:solidFill>
                  <a:srgbClr val="5A6065"/>
                </a:solidFill>
              </a:rPr>
              <a:t> </a:t>
            </a:r>
            <a:r>
              <a:rPr lang="de-DE" err="1">
                <a:solidFill>
                  <a:srgbClr val="5A6065"/>
                </a:solidFill>
              </a:rPr>
              <a:t>one</a:t>
            </a:r>
            <a:r>
              <a:rPr lang="de-DE">
                <a:solidFill>
                  <a:srgbClr val="5A6065"/>
                </a:solidFill>
              </a:rPr>
              <a:t> </a:t>
            </a:r>
            <a:r>
              <a:rPr lang="de-DE" err="1">
                <a:solidFill>
                  <a:srgbClr val="5A6065"/>
                </a:solidFill>
              </a:rPr>
              <a:t>line</a:t>
            </a:r>
            <a:r>
              <a:rPr lang="de-DE">
                <a:solidFill>
                  <a:srgbClr val="5A6065"/>
                </a:solidFill>
              </a:rPr>
              <a:t>, </a:t>
            </a:r>
            <a:r>
              <a:rPr lang="de-DE" err="1">
                <a:solidFill>
                  <a:srgbClr val="5A6065"/>
                </a:solidFill>
              </a:rPr>
              <a:t>never</a:t>
            </a:r>
            <a:r>
              <a:rPr lang="de-DE">
                <a:solidFill>
                  <a:srgbClr val="5A6065"/>
                </a:solidFill>
              </a:rPr>
              <a:t> </a:t>
            </a:r>
            <a:r>
              <a:rPr lang="de-DE" err="1">
                <a:solidFill>
                  <a:srgbClr val="5A6065"/>
                </a:solidFill>
              </a:rPr>
              <a:t>modified</a:t>
            </a:r>
            <a:r>
              <a:rPr lang="de-DE">
                <a:solidFill>
                  <a:srgbClr val="5A6065"/>
                </a:solidFill>
              </a:rPr>
              <a:t>. Mode </a:t>
            </a:r>
            <a:r>
              <a:rPr lang="de-DE" err="1">
                <a:solidFill>
                  <a:srgbClr val="5A6065"/>
                </a:solidFill>
              </a:rPr>
              <a:t>store</a:t>
            </a:r>
            <a:r>
              <a:rPr lang="de-DE">
                <a:solidFill>
                  <a:srgbClr val="5A6065"/>
                </a:solidFill>
              </a:rPr>
              <a:t> (JSON) </a:t>
            </a:r>
            <a:r>
              <a:rPr lang="de-DE" err="1">
                <a:solidFill>
                  <a:srgbClr val="5A6065"/>
                </a:solidFill>
              </a:rPr>
              <a:t>holds</a:t>
            </a:r>
            <a:r>
              <a:rPr lang="de-DE">
                <a:solidFill>
                  <a:srgbClr val="5A6065"/>
                </a:solidFill>
              </a:rPr>
              <a:t> mutable </a:t>
            </a:r>
            <a:r>
              <a:rPr lang="de-DE" err="1">
                <a:solidFill>
                  <a:srgbClr val="5A6065"/>
                </a:solidFill>
              </a:rPr>
              <a:t>state</a:t>
            </a:r>
            <a:r>
              <a:rPr lang="de-DE">
                <a:solidFill>
                  <a:srgbClr val="5A6065"/>
                </a:solidFill>
              </a:rPr>
              <a:t> (</a:t>
            </a:r>
            <a:r>
              <a:rPr lang="de-DE" err="1">
                <a:solidFill>
                  <a:srgbClr val="5A6065"/>
                </a:solidFill>
              </a:rPr>
              <a:t>overrides</a:t>
            </a:r>
            <a:r>
              <a:rPr lang="de-DE">
                <a:solidFill>
                  <a:srgbClr val="5A6065"/>
                </a:solidFill>
              </a:rPr>
              <a:t>, </a:t>
            </a:r>
            <a:r>
              <a:rPr lang="de-DE" err="1">
                <a:solidFill>
                  <a:srgbClr val="5A6065"/>
                </a:solidFill>
              </a:rPr>
              <a:t>guided</a:t>
            </a:r>
            <a:r>
              <a:rPr lang="de-DE">
                <a:solidFill>
                  <a:srgbClr val="5A6065"/>
                </a:solidFill>
              </a:rPr>
              <a:t> </a:t>
            </a:r>
            <a:r>
              <a:rPr lang="de-DE" err="1">
                <a:solidFill>
                  <a:srgbClr val="5A6065"/>
                </a:solidFill>
              </a:rPr>
              <a:t>runs</a:t>
            </a:r>
            <a:r>
              <a:rPr lang="de-DE">
                <a:solidFill>
                  <a:srgbClr val="5A6065"/>
                </a:solidFill>
              </a:rPr>
              <a:t>, </a:t>
            </a:r>
            <a:r>
              <a:rPr lang="de-DE" err="1">
                <a:solidFill>
                  <a:srgbClr val="5A6065"/>
                </a:solidFill>
              </a:rPr>
              <a:t>session</a:t>
            </a:r>
            <a:r>
              <a:rPr lang="de-DE">
                <a:solidFill>
                  <a:srgbClr val="5A6065"/>
                </a:solidFill>
              </a:rPr>
              <a:t> </a:t>
            </a:r>
            <a:r>
              <a:rPr lang="de-DE" err="1">
                <a:solidFill>
                  <a:srgbClr val="5A6065"/>
                </a:solidFill>
              </a:rPr>
              <a:t>reports</a:t>
            </a:r>
            <a:r>
              <a:rPr lang="de-DE">
                <a:solidFill>
                  <a:srgbClr val="5A6065"/>
                </a:solidFill>
              </a:rPr>
              <a:t>) and </a:t>
            </a:r>
            <a:r>
              <a:rPr lang="de-DE" err="1">
                <a:solidFill>
                  <a:srgbClr val="5A6065"/>
                </a:solidFill>
              </a:rPr>
              <a:t>uses</a:t>
            </a:r>
            <a:r>
              <a:rPr lang="de-DE">
                <a:solidFill>
                  <a:srgbClr val="5A6065"/>
                </a:solidFill>
              </a:rPr>
              <a:t> </a:t>
            </a:r>
            <a:r>
              <a:rPr lang="de-DE" err="1">
                <a:solidFill>
                  <a:srgbClr val="5A6065"/>
                </a:solidFill>
              </a:rPr>
              <a:t>atomic</a:t>
            </a:r>
            <a:r>
              <a:rPr lang="de-DE">
                <a:solidFill>
                  <a:srgbClr val="5A6065"/>
                </a:solidFill>
              </a:rPr>
              <a:t> </a:t>
            </a:r>
            <a:r>
              <a:rPr lang="de-DE" err="1">
                <a:solidFill>
                  <a:srgbClr val="5A6065"/>
                </a:solidFill>
              </a:rPr>
              <a:t>writes</a:t>
            </a:r>
            <a:r>
              <a:rPr lang="de-DE">
                <a:solidFill>
                  <a:srgbClr val="5A6065"/>
                </a:solidFill>
              </a:rPr>
              <a:t> (</a:t>
            </a:r>
            <a:r>
              <a:rPr lang="de-DE" err="1">
                <a:solidFill>
                  <a:srgbClr val="5A6065"/>
                </a:solidFill>
              </a:rPr>
              <a:t>temp</a:t>
            </a:r>
            <a:r>
              <a:rPr lang="de-DE">
                <a:solidFill>
                  <a:srgbClr val="5A6065"/>
                </a:solidFill>
              </a:rPr>
              <a:t> </a:t>
            </a:r>
            <a:r>
              <a:rPr lang="de-DE" err="1">
                <a:solidFill>
                  <a:srgbClr val="5A6065"/>
                </a:solidFill>
              </a:rPr>
              <a:t>file</a:t>
            </a:r>
            <a:r>
              <a:rPr lang="de-DE">
                <a:solidFill>
                  <a:srgbClr val="5A6065"/>
                </a:solidFill>
              </a:rPr>
              <a:t> + </a:t>
            </a:r>
            <a:r>
              <a:rPr lang="de-DE" err="1">
                <a:solidFill>
                  <a:srgbClr val="5A6065"/>
                </a:solidFill>
              </a:rPr>
              <a:t>rename</a:t>
            </a:r>
            <a:r>
              <a:rPr lang="de-DE">
                <a:solidFill>
                  <a:srgbClr val="5A6065"/>
                </a:solidFill>
              </a:rPr>
              <a:t>) </a:t>
            </a:r>
            <a:r>
              <a:rPr lang="de-DE" err="1">
                <a:solidFill>
                  <a:srgbClr val="5A6065"/>
                </a:solidFill>
              </a:rPr>
              <a:t>to</a:t>
            </a:r>
            <a:r>
              <a:rPr lang="de-DE">
                <a:solidFill>
                  <a:srgbClr val="5A6065"/>
                </a:solidFill>
              </a:rPr>
              <a:t> </a:t>
            </a:r>
            <a:r>
              <a:rPr lang="de-DE" err="1">
                <a:solidFill>
                  <a:srgbClr val="5A6065"/>
                </a:solidFill>
              </a:rPr>
              <a:t>prevent</a:t>
            </a:r>
            <a:r>
              <a:rPr lang="de-DE">
                <a:solidFill>
                  <a:srgbClr val="5A6065"/>
                </a:solidFill>
              </a:rPr>
              <a:t> </a:t>
            </a:r>
            <a:r>
              <a:rPr lang="de-DE" err="1">
                <a:solidFill>
                  <a:srgbClr val="5A6065"/>
                </a:solidFill>
              </a:rPr>
              <a:t>corruption</a:t>
            </a:r>
            <a:r>
              <a:rPr lang="de-DE">
                <a:solidFill>
                  <a:srgbClr val="5A6065"/>
                </a:solidFill>
              </a:rPr>
              <a:t>.</a:t>
            </a:r>
            <a:endParaRPr lang="en-US"/>
          </a:p>
          <a:p>
            <a:endParaRPr lang="en-US">
              <a:ea typeface="Calibri"/>
              <a:cs typeface="Calibri"/>
            </a:endParaRPr>
          </a:p>
          <a:p>
            <a:r>
              <a:rPr lang="en-US" err="1">
                <a:ea typeface="Calibri"/>
                <a:cs typeface="Calibri"/>
              </a:rPr>
              <a:t>Hisrotic</a:t>
            </a:r>
            <a:r>
              <a:rPr lang="en-US">
                <a:ea typeface="Calibri"/>
                <a:cs typeface="Calibri"/>
              </a:rPr>
              <a:t>: </a:t>
            </a:r>
            <a:r>
              <a:rPr lang="de-DE" err="1">
                <a:solidFill>
                  <a:srgbClr val="5A6065"/>
                </a:solidFill>
              </a:rPr>
              <a:t>they</a:t>
            </a:r>
            <a:r>
              <a:rPr lang="de-DE">
                <a:solidFill>
                  <a:srgbClr val="5A6065"/>
                </a:solidFill>
              </a:rPr>
              <a:t> </a:t>
            </a:r>
            <a:r>
              <a:rPr lang="de-DE" err="1">
                <a:solidFill>
                  <a:srgbClr val="5A6065"/>
                </a:solidFill>
              </a:rPr>
              <a:t>serve</a:t>
            </a:r>
            <a:r>
              <a:rPr lang="de-DE">
                <a:solidFill>
                  <a:srgbClr val="5A6065"/>
                </a:solidFill>
              </a:rPr>
              <a:t> </a:t>
            </a:r>
            <a:r>
              <a:rPr lang="de-DE" err="1">
                <a:solidFill>
                  <a:srgbClr val="5A6065"/>
                </a:solidFill>
              </a:rPr>
              <a:t>as</a:t>
            </a:r>
            <a:r>
              <a:rPr lang="de-DE">
                <a:solidFill>
                  <a:srgbClr val="5A6065"/>
                </a:solidFill>
              </a:rPr>
              <a:t> </a:t>
            </a:r>
            <a:r>
              <a:rPr lang="de-DE" err="1">
                <a:solidFill>
                  <a:srgbClr val="5A6065"/>
                </a:solidFill>
              </a:rPr>
              <a:t>backing</a:t>
            </a:r>
            <a:r>
              <a:rPr lang="de-DE">
                <a:solidFill>
                  <a:srgbClr val="5A6065"/>
                </a:solidFill>
              </a:rPr>
              <a:t> </a:t>
            </a:r>
            <a:r>
              <a:rPr lang="de-DE" err="1">
                <a:solidFill>
                  <a:srgbClr val="5A6065"/>
                </a:solidFill>
              </a:rPr>
              <a:t>data</a:t>
            </a:r>
            <a:r>
              <a:rPr lang="de-DE">
                <a:solidFill>
                  <a:srgbClr val="5A6065"/>
                </a:solidFill>
              </a:rPr>
              <a:t> </a:t>
            </a:r>
            <a:r>
              <a:rPr lang="de-DE" err="1">
                <a:solidFill>
                  <a:srgbClr val="5A6065"/>
                </a:solidFill>
              </a:rPr>
              <a:t>for</a:t>
            </a:r>
            <a:r>
              <a:rPr lang="de-DE">
                <a:solidFill>
                  <a:srgbClr val="5A6065"/>
                </a:solidFill>
              </a:rPr>
              <a:t> </a:t>
            </a:r>
            <a:r>
              <a:rPr lang="de-DE" err="1">
                <a:solidFill>
                  <a:srgbClr val="5A6065"/>
                </a:solidFill>
              </a:rPr>
              <a:t>historical</a:t>
            </a:r>
            <a:r>
              <a:rPr lang="de-DE">
                <a:solidFill>
                  <a:srgbClr val="5A6065"/>
                </a:solidFill>
              </a:rPr>
              <a:t> </a:t>
            </a:r>
            <a:r>
              <a:rPr lang="de-DE" err="1">
                <a:solidFill>
                  <a:srgbClr val="5A6065"/>
                </a:solidFill>
              </a:rPr>
              <a:t>result</a:t>
            </a:r>
            <a:r>
              <a:rPr lang="de-DE">
                <a:solidFill>
                  <a:srgbClr val="5A6065"/>
                </a:solidFill>
              </a:rPr>
              <a:t> </a:t>
            </a:r>
            <a:r>
              <a:rPr lang="de-DE" err="1">
                <a:solidFill>
                  <a:srgbClr val="5A6065"/>
                </a:solidFill>
              </a:rPr>
              <a:t>pages</a:t>
            </a:r>
            <a:r>
              <a:rPr lang="de-DE">
                <a:solidFill>
                  <a:srgbClr val="5A6065"/>
                </a:solidFill>
              </a:rPr>
              <a:t>. </a:t>
            </a:r>
            <a:r>
              <a:rPr lang="de-DE" err="1">
                <a:solidFill>
                  <a:srgbClr val="5A6065"/>
                </a:solidFill>
              </a:rPr>
              <a:t>Only</a:t>
            </a:r>
            <a:r>
              <a:rPr lang="de-DE">
                <a:solidFill>
                  <a:srgbClr val="5A6065"/>
                </a:solidFill>
              </a:rPr>
              <a:t> IP-</a:t>
            </a:r>
            <a:r>
              <a:rPr lang="de-DE" err="1">
                <a:solidFill>
                  <a:srgbClr val="5A6065"/>
                </a:solidFill>
              </a:rPr>
              <a:t>based</a:t>
            </a:r>
            <a:r>
              <a:rPr lang="de-DE">
                <a:solidFill>
                  <a:srgbClr val="5A6065"/>
                </a:solidFill>
              </a:rPr>
              <a:t> </a:t>
            </a:r>
            <a:r>
              <a:rPr lang="de-DE" err="1">
                <a:solidFill>
                  <a:srgbClr val="5A6065"/>
                </a:solidFill>
              </a:rPr>
              <a:t>overrides</a:t>
            </a:r>
            <a:r>
              <a:rPr lang="de-DE">
                <a:solidFill>
                  <a:srgbClr val="5A6065"/>
                </a:solidFill>
              </a:rPr>
              <a:t> </a:t>
            </a:r>
            <a:r>
              <a:rPr lang="de-DE" err="1">
                <a:solidFill>
                  <a:srgbClr val="5A6065"/>
                </a:solidFill>
              </a:rPr>
              <a:t>are</a:t>
            </a:r>
            <a:r>
              <a:rPr lang="de-DE">
                <a:solidFill>
                  <a:srgbClr val="5A6065"/>
                </a:solidFill>
              </a:rPr>
              <a:t> </a:t>
            </a:r>
            <a:r>
              <a:rPr lang="de-DE" err="1">
                <a:solidFill>
                  <a:srgbClr val="5A6065"/>
                </a:solidFill>
              </a:rPr>
              <a:t>automatically</a:t>
            </a:r>
            <a:r>
              <a:rPr lang="de-DE">
                <a:solidFill>
                  <a:srgbClr val="5A6065"/>
                </a:solidFill>
              </a:rPr>
              <a:t> </a:t>
            </a:r>
            <a:r>
              <a:rPr lang="de-DE" err="1">
                <a:solidFill>
                  <a:srgbClr val="5A6065"/>
                </a:solidFill>
              </a:rPr>
              <a:t>cleaned</a:t>
            </a:r>
            <a:r>
              <a:rPr lang="de-DE">
                <a:solidFill>
                  <a:srgbClr val="5A6065"/>
                </a:solidFill>
              </a:rPr>
              <a:t> </a:t>
            </a:r>
            <a:r>
              <a:rPr lang="de-DE" err="1">
                <a:solidFill>
                  <a:srgbClr val="5A6065"/>
                </a:solidFill>
              </a:rPr>
              <a:t>up</a:t>
            </a:r>
            <a:r>
              <a:rPr lang="de-DE">
                <a:solidFill>
                  <a:srgbClr val="5A6065"/>
                </a:solidFill>
              </a:rPr>
              <a:t> after TTL </a:t>
            </a:r>
            <a:r>
              <a:rPr lang="de-DE" err="1">
                <a:solidFill>
                  <a:srgbClr val="5A6065"/>
                </a:solidFill>
              </a:rPr>
              <a:t>expiry</a:t>
            </a:r>
            <a:r>
              <a:rPr lang="de-DE">
                <a:solidFill>
                  <a:srgbClr val="5A6065"/>
                </a:solidFill>
              </a:rPr>
              <a:t>. Trade-off: </a:t>
            </a:r>
            <a:r>
              <a:rPr lang="de-DE" err="1">
                <a:solidFill>
                  <a:srgbClr val="5A6065"/>
                </a:solidFill>
              </a:rPr>
              <a:t>the</a:t>
            </a:r>
            <a:r>
              <a:rPr lang="de-DE">
                <a:solidFill>
                  <a:srgbClr val="5A6065"/>
                </a:solidFill>
              </a:rPr>
              <a:t> </a:t>
            </a:r>
            <a:r>
              <a:rPr lang="de-DE" err="1">
                <a:solidFill>
                  <a:srgbClr val="5A6065"/>
                </a:solidFill>
              </a:rPr>
              <a:t>mode</a:t>
            </a:r>
            <a:r>
              <a:rPr lang="de-DE">
                <a:solidFill>
                  <a:srgbClr val="5A6065"/>
                </a:solidFill>
              </a:rPr>
              <a:t> </a:t>
            </a:r>
            <a:r>
              <a:rPr lang="de-DE" err="1">
                <a:solidFill>
                  <a:srgbClr val="5A6065"/>
                </a:solidFill>
              </a:rPr>
              <a:t>store</a:t>
            </a:r>
            <a:r>
              <a:rPr lang="de-DE">
                <a:solidFill>
                  <a:srgbClr val="5A6065"/>
                </a:solidFill>
              </a:rPr>
              <a:t> </a:t>
            </a:r>
            <a:r>
              <a:rPr lang="de-DE" err="1">
                <a:solidFill>
                  <a:srgbClr val="5A6065"/>
                </a:solidFill>
              </a:rPr>
              <a:t>grows</a:t>
            </a:r>
            <a:r>
              <a:rPr lang="de-DE">
                <a:solidFill>
                  <a:srgbClr val="5A6065"/>
                </a:solidFill>
              </a:rPr>
              <a:t> </a:t>
            </a:r>
            <a:r>
              <a:rPr lang="de-DE" err="1">
                <a:solidFill>
                  <a:srgbClr val="5A6065"/>
                </a:solidFill>
              </a:rPr>
              <a:t>over</a:t>
            </a:r>
            <a:r>
              <a:rPr lang="de-DE">
                <a:solidFill>
                  <a:srgbClr val="5A6065"/>
                </a:solidFill>
              </a:rPr>
              <a:t> time, but </a:t>
            </a:r>
            <a:r>
              <a:rPr lang="de-DE" err="1">
                <a:solidFill>
                  <a:srgbClr val="5A6065"/>
                </a:solidFill>
              </a:rPr>
              <a:t>result</a:t>
            </a:r>
            <a:r>
              <a:rPr lang="de-DE">
                <a:solidFill>
                  <a:srgbClr val="5A6065"/>
                </a:solidFill>
              </a:rPr>
              <a:t> URLs </a:t>
            </a:r>
            <a:r>
              <a:rPr lang="de-DE" err="1">
                <a:solidFill>
                  <a:srgbClr val="5A6065"/>
                </a:solidFill>
              </a:rPr>
              <a:t>remain</a:t>
            </a:r>
            <a:r>
              <a:rPr lang="de-DE">
                <a:solidFill>
                  <a:srgbClr val="5A6065"/>
                </a:solidFill>
              </a:rPr>
              <a:t> </a:t>
            </a:r>
            <a:r>
              <a:rPr lang="de-DE" err="1">
                <a:solidFill>
                  <a:srgbClr val="5A6065"/>
                </a:solidFill>
              </a:rPr>
              <a:t>accessible</a:t>
            </a:r>
            <a:r>
              <a:rPr lang="de-DE">
                <a:solidFill>
                  <a:srgbClr val="5A6065"/>
                </a:solidFill>
              </a:rPr>
              <a:t> </a:t>
            </a:r>
            <a:r>
              <a:rPr lang="de-DE" err="1">
                <a:solidFill>
                  <a:srgbClr val="5A6065"/>
                </a:solidFill>
              </a:rPr>
              <a:t>indefinitely</a:t>
            </a:r>
            <a:r>
              <a:rPr lang="de-DE">
                <a:solidFill>
                  <a:srgbClr val="5A6065"/>
                </a:solidFill>
              </a:rPr>
              <a:t>.</a:t>
            </a:r>
            <a:endParaRPr lang="en-US"/>
          </a:p>
          <a:p>
            <a:endParaRPr lang="en-US">
              <a:ea typeface="Calibri"/>
              <a:cs typeface="Calibri"/>
            </a:endParaRPr>
          </a:p>
        </p:txBody>
      </p:sp>
      <p:sp>
        <p:nvSpPr>
          <p:cNvPr id="4" name="Foliennummernplatzhalter 3"/>
          <p:cNvSpPr>
            <a:spLocks noGrp="1"/>
          </p:cNvSpPr>
          <p:nvPr>
            <p:ph type="sldNum" sz="quarter" idx="5"/>
          </p:nvPr>
        </p:nvSpPr>
        <p:spPr/>
        <p:txBody>
          <a:bodyPr/>
          <a:lstStyle/>
          <a:p>
            <a:fld id="{8A632390-0F26-4C9B-9F21-BF5A396362EA}" type="slidenum">
              <a:rPr lang="de-DE" smtClean="0"/>
              <a:t>40</a:t>
            </a:fld>
            <a:endParaRPr lang="de-DE"/>
          </a:p>
        </p:txBody>
      </p:sp>
    </p:spTree>
    <p:extLst>
      <p:ext uri="{BB962C8B-B14F-4D97-AF65-F5344CB8AC3E}">
        <p14:creationId xmlns:p14="http://schemas.microsoft.com/office/powerpoint/2010/main" val="799922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ea typeface="Calibri"/>
                <a:cs typeface="Calibri"/>
              </a:rPr>
              <a:t>ESMTP = Extended SMTP</a:t>
            </a:r>
          </a:p>
          <a:p>
            <a:endParaRPr lang="en-US">
              <a:ea typeface="Calibri"/>
              <a:cs typeface="Calibri"/>
            </a:endParaRPr>
          </a:p>
          <a:p>
            <a:r>
              <a:rPr lang="en-US">
                <a:ea typeface="Calibri"/>
                <a:cs typeface="Calibri"/>
              </a:rPr>
              <a:t>&lt;base64&gt; username password</a:t>
            </a:r>
          </a:p>
          <a:p>
            <a:endParaRPr lang="en-US">
              <a:ea typeface="Calibri"/>
              <a:cs typeface="Calibri"/>
            </a:endParaRPr>
          </a:p>
          <a:p>
            <a:r>
              <a:rPr lang="en-US">
                <a:ea typeface="Calibri"/>
                <a:cs typeface="Calibri"/>
              </a:rPr>
              <a:t>NAT: </a:t>
            </a:r>
            <a:r>
              <a:rPr lang="en-US"/>
              <a:t>Multiple users behind the same router share one public IP. Our system can only have one active test override per IP — so if two people in the same office test at the same time, they interfere with each other.</a:t>
            </a:r>
            <a:endParaRPr lang="en-US">
              <a:ea typeface="Calibri"/>
              <a:cs typeface="Calibri"/>
            </a:endParaRPr>
          </a:p>
          <a:p>
            <a:endParaRPr lang="en-US"/>
          </a:p>
          <a:p>
            <a:r>
              <a:rPr lang="en-US">
                <a:ea typeface="Calibri" panose="020F0502020204030204"/>
                <a:cs typeface="Calibri" panose="020F0502020204030204"/>
              </a:rPr>
              <a:t>CGNAT: </a:t>
            </a:r>
            <a:r>
              <a:rPr lang="en-US"/>
              <a:t>Carrier-grade NAT is even worse — thousands of mobile users share a single public IP. If someone tests from a mobile hotspot, completely unrelated users have the same IP. There's no way to distinguish them before authentication.</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ea typeface="Calibri" panose="020F0502020204030204"/>
                <a:cs typeface="Calibri" panose="020F0502020204030204"/>
              </a:rPr>
              <a:t>VPN: </a:t>
            </a:r>
            <a:r>
              <a:rPr lang="en-US"/>
              <a:t>If a user opens the </a:t>
            </a:r>
            <a:r>
              <a:rPr lang="en-US" err="1"/>
              <a:t>WebUI</a:t>
            </a:r>
            <a:r>
              <a:rPr lang="en-US"/>
              <a:t> from one network but their mail client routes through a VPN, the IPs don't match. The override was registered for the </a:t>
            </a:r>
            <a:r>
              <a:rPr lang="en-US" err="1"/>
              <a:t>WebUI's</a:t>
            </a:r>
            <a:r>
              <a:rPr lang="en-US"/>
              <a:t> IP, but the mail client connects from the VPN's IP — so the server doesn't find the session.</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ea typeface="Calibri" panose="020F0502020204030204"/>
                <a:cs typeface="Calibri" panose="020F0502020204030204"/>
              </a:rPr>
              <a:t>Dynamic IP: </a:t>
            </a:r>
            <a:r>
              <a:rPr lang="en-US"/>
              <a:t>Some ISPs rotate IPs periodically. If the user's IP changes between starting the session in the </a:t>
            </a:r>
            <a:r>
              <a:rPr lang="en-US" err="1"/>
              <a:t>WebUI</a:t>
            </a:r>
            <a:r>
              <a:rPr lang="en-US"/>
              <a:t> and the mail client actually connecting, the override no longer matches. We mitigate this with a TTL countdown and an extend button, but can't prevent it.</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err="1">
                <a:ea typeface="Calibri" panose="020F0502020204030204"/>
                <a:cs typeface="Calibri" panose="020F0502020204030204"/>
              </a:rPr>
              <a:t>RAce</a:t>
            </a:r>
            <a:r>
              <a:rPr lang="en-US">
                <a:ea typeface="Calibri" panose="020F0502020204030204"/>
                <a:cs typeface="Calibri" panose="020F0502020204030204"/>
              </a:rPr>
              <a:t>: </a:t>
            </a:r>
            <a:r>
              <a:rPr lang="en-US"/>
              <a:t>If two users from the same IP start sessions at the same time, the second one overwrites the first — it's last-write-wins in the mode store. The first user's test silently switches to the second user's testcase mode.</a:t>
            </a:r>
            <a:endParaRPr lang="en-US">
              <a:ea typeface="Calibri" panose="020F0502020204030204"/>
              <a:cs typeface="Calibri" panose="020F0502020204030204"/>
            </a:endParaRPr>
          </a:p>
        </p:txBody>
      </p:sp>
      <p:sp>
        <p:nvSpPr>
          <p:cNvPr id="4" name="Foliennummernplatzhalter 3"/>
          <p:cNvSpPr>
            <a:spLocks noGrp="1"/>
          </p:cNvSpPr>
          <p:nvPr>
            <p:ph type="sldNum" sz="quarter" idx="5"/>
          </p:nvPr>
        </p:nvSpPr>
        <p:spPr/>
        <p:txBody>
          <a:bodyPr/>
          <a:lstStyle/>
          <a:p>
            <a:fld id="{8A632390-0F26-4C9B-9F21-BF5A396362EA}" type="slidenum">
              <a:rPr lang="de-DE" smtClean="0"/>
              <a:t>41</a:t>
            </a:fld>
            <a:endParaRPr lang="de-DE"/>
          </a:p>
        </p:txBody>
      </p:sp>
    </p:spTree>
    <p:extLst>
      <p:ext uri="{BB962C8B-B14F-4D97-AF65-F5344CB8AC3E}">
        <p14:creationId xmlns:p14="http://schemas.microsoft.com/office/powerpoint/2010/main" val="211353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pPr>
            <a:r>
              <a:rPr lang="en-US" b="1"/>
              <a:t>User friction &amp; configuration effort</a:t>
            </a:r>
            <a:endParaRPr lang="de-DE">
              <a:ea typeface="Calibri"/>
              <a:cs typeface="Calibri"/>
            </a:endParaRPr>
          </a:p>
          <a:p>
            <a:pPr marL="628650" lvl="1" indent="-171450">
              <a:buFont typeface="Arial"/>
              <a:buChar char="•"/>
            </a:pPr>
            <a:r>
              <a:rPr lang="en-US"/>
              <a:t>Most modern clients default to </a:t>
            </a:r>
            <a:r>
              <a:rPr lang="en-US" b="1"/>
              <a:t>IMAP</a:t>
            </a:r>
            <a:r>
              <a:rPr lang="en-US"/>
              <a:t>, not POP3</a:t>
            </a:r>
            <a:endParaRPr lang="en-US">
              <a:ea typeface="Calibri"/>
              <a:cs typeface="Calibri"/>
            </a:endParaRPr>
          </a:p>
          <a:p>
            <a:pPr marL="628650" lvl="1" indent="-171450">
              <a:buFont typeface="Arial"/>
              <a:buChar char="•"/>
            </a:pPr>
            <a:r>
              <a:rPr lang="en-US"/>
              <a:t>POP3 setup is often hidden behind “manual / legacy” configuration</a:t>
            </a:r>
            <a:endParaRPr lang="en-US">
              <a:ea typeface="Calibri"/>
              <a:cs typeface="Calibri"/>
            </a:endParaRPr>
          </a:p>
          <a:p>
            <a:pPr marL="628650" lvl="1" indent="-171450">
              <a:buFont typeface="Arial"/>
              <a:buChar char="•"/>
            </a:pPr>
            <a:r>
              <a:rPr lang="en-US"/>
              <a:t>On mobile, POP3 support is frequently </a:t>
            </a:r>
            <a:r>
              <a:rPr lang="en-US" b="1"/>
              <a:t>missing or inconsistent</a:t>
            </a:r>
            <a:endParaRPr lang="en-US">
              <a:ea typeface="Calibri"/>
              <a:cs typeface="Calibri"/>
            </a:endParaRPr>
          </a:p>
          <a:p>
            <a:pPr marL="628650" lvl="1" indent="-171450">
              <a:buFont typeface="Arial"/>
              <a:buChar char="•"/>
            </a:pPr>
            <a:r>
              <a:rPr lang="en-US"/>
              <a:t>Result: adding POP3 would likely </a:t>
            </a:r>
            <a:r>
              <a:rPr lang="en-US" b="1"/>
              <a:t>reduce completion rate</a:t>
            </a:r>
            <a:r>
              <a:rPr lang="en-US"/>
              <a:t> for a public self-test</a:t>
            </a:r>
            <a:endParaRPr lang="en-US">
              <a:ea typeface="Calibri"/>
              <a:cs typeface="Calibri"/>
            </a:endParaRPr>
          </a:p>
          <a:p>
            <a:pPr marL="171450" indent="-171450">
              <a:buFont typeface="Arial"/>
              <a:buChar char="•"/>
            </a:pPr>
            <a:r>
              <a:rPr lang="en-US" b="1"/>
              <a:t>Engineering effort vs. incremental value</a:t>
            </a:r>
            <a:endParaRPr lang="en-US">
              <a:ea typeface="Calibri"/>
              <a:cs typeface="Calibri"/>
            </a:endParaRPr>
          </a:p>
          <a:p>
            <a:pPr marL="628650" lvl="1" indent="-171450">
              <a:buFont typeface="Arial"/>
              <a:buChar char="•"/>
            </a:pPr>
            <a:r>
              <a:rPr lang="en-US"/>
              <a:t>Proper POP3 support requires a full protocol state machine</a:t>
            </a:r>
            <a:endParaRPr lang="en-US">
              <a:ea typeface="Calibri"/>
              <a:cs typeface="Calibri"/>
            </a:endParaRPr>
          </a:p>
          <a:p>
            <a:pPr marL="1085850" lvl="2" indent="-171450">
              <a:buFont typeface="Arial"/>
              <a:buChar char="•"/>
            </a:pPr>
            <a:r>
              <a:rPr lang="en-US"/>
              <a:t>e.g., CAPA, STLS, USER/PASS, mailbox commands (STAT, LIST, RETR, …)</a:t>
            </a:r>
            <a:endParaRPr lang="en-US">
              <a:ea typeface="Calibri"/>
              <a:cs typeface="Calibri"/>
            </a:endParaRPr>
          </a:p>
          <a:p>
            <a:pPr marL="628650" lvl="1" indent="-171450">
              <a:buFont typeface="Arial"/>
              <a:buChar char="•"/>
            </a:pPr>
            <a:r>
              <a:rPr lang="en-US"/>
              <a:t>Also requires supporting </a:t>
            </a:r>
            <a:r>
              <a:rPr lang="en-US" b="1"/>
              <a:t>110 (STARTTLS)</a:t>
            </a:r>
            <a:r>
              <a:rPr lang="en-US"/>
              <a:t> and </a:t>
            </a:r>
            <a:r>
              <a:rPr lang="en-US" b="1"/>
              <a:t>995 (implicit TLS)</a:t>
            </a:r>
            <a:r>
              <a:rPr lang="en-US"/>
              <a:t> plus POP3-specific logging + </a:t>
            </a:r>
            <a:r>
              <a:rPr lang="en-US" err="1"/>
              <a:t>WebUI</a:t>
            </a:r>
            <a:r>
              <a:rPr lang="en-US"/>
              <a:t> guidance</a:t>
            </a:r>
            <a:endParaRPr lang="en-US">
              <a:ea typeface="Calibri"/>
              <a:cs typeface="Calibri"/>
            </a:endParaRPr>
          </a:p>
          <a:p>
            <a:pPr marL="628650" lvl="1" indent="-171450">
              <a:buFont typeface="Arial"/>
              <a:buChar char="•"/>
            </a:pPr>
            <a:r>
              <a:rPr lang="en-US"/>
              <a:t>For the initial service, </a:t>
            </a:r>
            <a:r>
              <a:rPr lang="en-US" b="1"/>
              <a:t>IMAP + SMTP submission</a:t>
            </a:r>
            <a:r>
              <a:rPr lang="en-US"/>
              <a:t> covers the most common real-world configurations</a:t>
            </a:r>
            <a:endParaRPr lang="en-US">
              <a:ea typeface="Calibri"/>
              <a:cs typeface="Calibri"/>
            </a:endParaRPr>
          </a:p>
          <a:p>
            <a:pPr marL="171450" indent="-171450">
              <a:buFont typeface="Arial"/>
              <a:buChar char="•"/>
            </a:pPr>
            <a:r>
              <a:rPr lang="en-US" b="1"/>
              <a:t>Measurement focus</a:t>
            </a:r>
            <a:endParaRPr lang="en-US">
              <a:ea typeface="Calibri"/>
              <a:cs typeface="Calibri"/>
            </a:endParaRPr>
          </a:p>
          <a:p>
            <a:pPr marL="628650" lvl="1" indent="-171450">
              <a:buFont typeface="Arial"/>
              <a:buChar char="•"/>
            </a:pPr>
            <a:r>
              <a:rPr lang="en-US"/>
              <a:t>Our core question is </a:t>
            </a:r>
            <a:r>
              <a:rPr lang="en-US" b="1"/>
              <a:t>plaintext authentication fallback under TLS disruption</a:t>
            </a:r>
            <a:endParaRPr lang="en-US">
              <a:ea typeface="Calibri"/>
              <a:cs typeface="Calibri"/>
            </a:endParaRPr>
          </a:p>
          <a:p>
            <a:pPr marL="628650" lvl="1" indent="-171450">
              <a:buFont typeface="Arial"/>
              <a:buChar char="•"/>
            </a:pPr>
            <a:r>
              <a:rPr lang="en-US"/>
              <a:t>IMAP + SMTP already captures both:</a:t>
            </a:r>
            <a:endParaRPr lang="en-US">
              <a:ea typeface="Calibri"/>
              <a:cs typeface="Calibri"/>
            </a:endParaRPr>
          </a:p>
          <a:p>
            <a:pPr marL="1085850" lvl="2" indent="-171450">
              <a:buFont typeface="Arial"/>
              <a:buChar char="•"/>
            </a:pPr>
            <a:r>
              <a:rPr lang="en-US"/>
              <a:t>incoming auth behavior (</a:t>
            </a:r>
            <a:r>
              <a:rPr lang="en-US" b="1"/>
              <a:t>IMAP LOGIN</a:t>
            </a:r>
            <a:r>
              <a:rPr lang="en-US"/>
              <a:t>)</a:t>
            </a:r>
            <a:endParaRPr lang="en-US">
              <a:ea typeface="Calibri"/>
              <a:cs typeface="Calibri"/>
            </a:endParaRPr>
          </a:p>
          <a:p>
            <a:pPr marL="1085850" lvl="2" indent="-171450">
              <a:buFont typeface="Arial"/>
              <a:buChar char="•"/>
            </a:pPr>
            <a:r>
              <a:rPr lang="en-US"/>
              <a:t>outgoing auth behavior (</a:t>
            </a:r>
            <a:r>
              <a:rPr lang="en-US" b="1"/>
              <a:t>SMTP AUTH</a:t>
            </a:r>
            <a:r>
              <a:rPr lang="en-US"/>
              <a:t>)</a:t>
            </a:r>
            <a:endParaRPr lang="en-US">
              <a:ea typeface="Calibri"/>
              <a:cs typeface="Calibri"/>
            </a:endParaRPr>
          </a:p>
          <a:p>
            <a:pPr marL="628650" lvl="1" indent="-171450">
              <a:buFont typeface="Arial"/>
              <a:buChar char="•"/>
            </a:pPr>
            <a:r>
              <a:rPr lang="en-US"/>
              <a:t>POP3 can be added later as an </a:t>
            </a:r>
            <a:r>
              <a:rPr lang="en-US" b="1"/>
              <a:t>extension</a:t>
            </a:r>
            <a:r>
              <a:rPr lang="en-US"/>
              <a:t> once the IMAP/SMTP methodology is stable</a:t>
            </a:r>
            <a:endParaRPr lang="en-US">
              <a:ea typeface="Calibri"/>
              <a:cs typeface="Calibri"/>
            </a:endParaRPr>
          </a:p>
          <a:p>
            <a:endParaRPr lang="en-US">
              <a:ea typeface="Calibri"/>
              <a:cs typeface="Calibri"/>
            </a:endParaRPr>
          </a:p>
        </p:txBody>
      </p:sp>
      <p:sp>
        <p:nvSpPr>
          <p:cNvPr id="4" name="Foliennummernplatzhalter 3"/>
          <p:cNvSpPr>
            <a:spLocks noGrp="1"/>
          </p:cNvSpPr>
          <p:nvPr>
            <p:ph type="sldNum" sz="quarter" idx="5"/>
          </p:nvPr>
        </p:nvSpPr>
        <p:spPr/>
        <p:txBody>
          <a:bodyPr/>
          <a:lstStyle/>
          <a:p>
            <a:fld id="{8A632390-0F26-4C9B-9F21-BF5A396362EA}" type="slidenum">
              <a:rPr lang="de-DE" smtClean="0"/>
              <a:t>43</a:t>
            </a:fld>
            <a:endParaRPr lang="de-DE"/>
          </a:p>
        </p:txBody>
      </p:sp>
    </p:spTree>
    <p:extLst>
      <p:ext uri="{BB962C8B-B14F-4D97-AF65-F5344CB8AC3E}">
        <p14:creationId xmlns:p14="http://schemas.microsoft.com/office/powerpoint/2010/main" val="2485900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No public service exists that tests email clients for STARTTLS stripping vulnerability. EAST provides the underlying simulation technology but requires a local lab setup. </a:t>
            </a:r>
            <a:r>
              <a:rPr lang="en-US" err="1"/>
              <a:t>CheckTLS</a:t>
            </a:r>
            <a:r>
              <a:rPr lang="en-US"/>
              <a:t> only tests server-to-server encryption, not client behavior. </a:t>
            </a:r>
            <a:r>
              <a:rPr lang="en-US" err="1"/>
              <a:t>BadSSL</a:t>
            </a:r>
            <a:r>
              <a:rPr lang="en-US"/>
              <a:t> is browser-only. Our </a:t>
            </a:r>
            <a:r>
              <a:rPr lang="en-US" err="1"/>
              <a:t>selftest</a:t>
            </a:r>
            <a:r>
              <a:rPr lang="en-US"/>
              <a:t> service closes this gap by packaging the attack simulation as an accessible web service — no proxy installation or custom CA needed.</a:t>
            </a:r>
          </a:p>
          <a:p>
            <a:endParaRPr lang="en-US"/>
          </a:p>
          <a:p>
            <a:r>
              <a:rPr lang="en-US"/>
              <a:t>Existing tools are either too broad (Lynis audits the entire OS), too narrow (testssl.sh only checks crypto parameters), or too superficial (postfix check only catches syntax errors). None of them check the logical interaction between authentication and encryption settings — for example, whether Dovecot's </a:t>
            </a:r>
            <a:r>
              <a:rPr lang="en-US" err="1"/>
              <a:t>disable_plaintext_auth</a:t>
            </a:r>
            <a:r>
              <a:rPr lang="en-US"/>
              <a:t> = no combined with </a:t>
            </a:r>
            <a:r>
              <a:rPr lang="en-US" err="1"/>
              <a:t>ssl</a:t>
            </a:r>
            <a:r>
              <a:rPr lang="en-US"/>
              <a:t> = yes (instead of required) creates a downgrade path. Our script specifically targets these interdependencies across both Postfix and Dovecot, using runtime configuration output rather than parsing static files.</a:t>
            </a:r>
          </a:p>
        </p:txBody>
      </p:sp>
      <p:sp>
        <p:nvSpPr>
          <p:cNvPr id="4" name="Foliennummernplatzhalter 3"/>
          <p:cNvSpPr>
            <a:spLocks noGrp="1"/>
          </p:cNvSpPr>
          <p:nvPr>
            <p:ph type="sldNum" sz="quarter" idx="5"/>
          </p:nvPr>
        </p:nvSpPr>
        <p:spPr/>
        <p:txBody>
          <a:bodyPr/>
          <a:lstStyle/>
          <a:p>
            <a:fld id="{8A632390-0F26-4C9B-9F21-BF5A396362EA}" type="slidenum">
              <a:rPr lang="de-DE" smtClean="0"/>
              <a:t>44</a:t>
            </a:fld>
            <a:endParaRPr lang="de-DE"/>
          </a:p>
        </p:txBody>
      </p:sp>
    </p:spTree>
    <p:extLst>
      <p:ext uri="{BB962C8B-B14F-4D97-AF65-F5344CB8AC3E}">
        <p14:creationId xmlns:p14="http://schemas.microsoft.com/office/powerpoint/2010/main" val="1640853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50000"/>
              </a:lnSpc>
            </a:pPr>
            <a:r>
              <a:rPr lang="de-DE" b="1" err="1">
                <a:solidFill>
                  <a:srgbClr val="5A6065"/>
                </a:solidFill>
              </a:rPr>
              <a:t>Capabilities</a:t>
            </a:r>
            <a:endParaRPr lang="de-DE" err="1">
              <a:solidFill>
                <a:srgbClr val="5A6065"/>
              </a:solidFill>
            </a:endParaRPr>
          </a:p>
          <a:p>
            <a:pPr marL="285750" indent="-285750">
              <a:lnSpc>
                <a:spcPct val="150000"/>
              </a:lnSpc>
              <a:buFont typeface="Arial,Sans-Serif"/>
              <a:buChar char="•"/>
            </a:pPr>
            <a:r>
              <a:rPr lang="de-DE" b="1" err="1">
                <a:solidFill>
                  <a:srgbClr val="5A6065"/>
                </a:solidFill>
              </a:rPr>
              <a:t>Realistic</a:t>
            </a:r>
            <a:r>
              <a:rPr lang="de-DE" b="1">
                <a:solidFill>
                  <a:srgbClr val="5A6065"/>
                </a:solidFill>
              </a:rPr>
              <a:t> </a:t>
            </a:r>
            <a:r>
              <a:rPr lang="de-DE" b="1" err="1">
                <a:solidFill>
                  <a:srgbClr val="5A6065"/>
                </a:solidFill>
              </a:rPr>
              <a:t>Attack</a:t>
            </a:r>
            <a:r>
              <a:rPr lang="de-DE" b="1">
                <a:solidFill>
                  <a:srgbClr val="5A6065"/>
                </a:solidFill>
              </a:rPr>
              <a:t> Simulation:</a:t>
            </a:r>
            <a:r>
              <a:rPr lang="de-DE">
                <a:solidFill>
                  <a:srgbClr val="5A6065"/>
                </a:solidFill>
              </a:rPr>
              <a:t> </a:t>
            </a:r>
            <a:r>
              <a:rPr lang="de-DE" err="1">
                <a:solidFill>
                  <a:srgbClr val="5A6065"/>
                </a:solidFill>
              </a:rPr>
              <a:t>Automatically</a:t>
            </a:r>
            <a:r>
              <a:rPr lang="de-DE">
                <a:solidFill>
                  <a:srgbClr val="5A6065"/>
                </a:solidFill>
              </a:rPr>
              <a:t> </a:t>
            </a:r>
            <a:r>
              <a:rPr lang="de-DE" err="1">
                <a:solidFill>
                  <a:srgbClr val="5A6065"/>
                </a:solidFill>
              </a:rPr>
              <a:t>simulates</a:t>
            </a:r>
            <a:r>
              <a:rPr lang="de-DE">
                <a:solidFill>
                  <a:srgbClr val="5A6065"/>
                </a:solidFill>
              </a:rPr>
              <a:t> </a:t>
            </a:r>
            <a:r>
              <a:rPr lang="de-DE" err="1">
                <a:solidFill>
                  <a:srgbClr val="5A6065"/>
                </a:solidFill>
              </a:rPr>
              <a:t>specific</a:t>
            </a:r>
            <a:r>
              <a:rPr lang="de-DE">
                <a:solidFill>
                  <a:srgbClr val="5A6065"/>
                </a:solidFill>
              </a:rPr>
              <a:t> </a:t>
            </a:r>
            <a:r>
              <a:rPr lang="de-DE" err="1">
                <a:solidFill>
                  <a:srgbClr val="5A6065"/>
                </a:solidFill>
              </a:rPr>
              <a:t>adversary</a:t>
            </a:r>
            <a:r>
              <a:rPr lang="de-DE">
                <a:solidFill>
                  <a:srgbClr val="5A6065"/>
                </a:solidFill>
              </a:rPr>
              <a:t> </a:t>
            </a:r>
            <a:r>
              <a:rPr lang="de-DE" err="1">
                <a:solidFill>
                  <a:srgbClr val="5A6065"/>
                </a:solidFill>
              </a:rPr>
              <a:t>models</a:t>
            </a:r>
            <a:r>
              <a:rPr lang="de-DE">
                <a:solidFill>
                  <a:srgbClr val="5A6065"/>
                </a:solidFill>
              </a:rPr>
              <a:t> (T1–T4) </a:t>
            </a:r>
            <a:r>
              <a:rPr lang="de-DE" err="1">
                <a:solidFill>
                  <a:srgbClr val="5A6065"/>
                </a:solidFill>
              </a:rPr>
              <a:t>to</a:t>
            </a:r>
            <a:r>
              <a:rPr lang="de-DE">
                <a:solidFill>
                  <a:srgbClr val="5A6065"/>
                </a:solidFill>
              </a:rPr>
              <a:t> </a:t>
            </a:r>
            <a:r>
              <a:rPr lang="de-DE" err="1">
                <a:solidFill>
                  <a:srgbClr val="5A6065"/>
                </a:solidFill>
              </a:rPr>
              <a:t>trigger</a:t>
            </a:r>
            <a:r>
              <a:rPr lang="de-DE">
                <a:solidFill>
                  <a:srgbClr val="5A6065"/>
                </a:solidFill>
              </a:rPr>
              <a:t> STARTTLS </a:t>
            </a:r>
            <a:r>
              <a:rPr lang="de-DE" err="1">
                <a:solidFill>
                  <a:srgbClr val="5A6065"/>
                </a:solidFill>
              </a:rPr>
              <a:t>stripping</a:t>
            </a:r>
            <a:r>
              <a:rPr lang="de-DE">
                <a:solidFill>
                  <a:srgbClr val="5A6065"/>
                </a:solidFill>
              </a:rPr>
              <a:t>, </a:t>
            </a:r>
            <a:r>
              <a:rPr lang="de-DE" err="1">
                <a:solidFill>
                  <a:srgbClr val="5A6065"/>
                </a:solidFill>
              </a:rPr>
              <a:t>dropping</a:t>
            </a:r>
            <a:r>
              <a:rPr lang="de-DE">
                <a:solidFill>
                  <a:srgbClr val="5A6065"/>
                </a:solidFill>
              </a:rPr>
              <a:t>, and </a:t>
            </a:r>
            <a:r>
              <a:rPr lang="de-DE" err="1">
                <a:solidFill>
                  <a:srgbClr val="5A6065"/>
                </a:solidFill>
              </a:rPr>
              <a:t>disruption</a:t>
            </a:r>
            <a:r>
              <a:rPr lang="de-DE">
                <a:solidFill>
                  <a:srgbClr val="5A6065"/>
                </a:solidFill>
              </a:rPr>
              <a:t>.</a:t>
            </a:r>
          </a:p>
          <a:p>
            <a:pPr marL="285750" indent="-285750">
              <a:lnSpc>
                <a:spcPct val="150000"/>
              </a:lnSpc>
              <a:buFont typeface="Arial,Sans-Serif"/>
              <a:buChar char="•"/>
            </a:pPr>
            <a:r>
              <a:rPr lang="de-DE" b="1" err="1">
                <a:solidFill>
                  <a:srgbClr val="5A6065"/>
                </a:solidFill>
              </a:rPr>
              <a:t>Accessible</a:t>
            </a:r>
            <a:r>
              <a:rPr lang="de-DE" b="1">
                <a:solidFill>
                  <a:srgbClr val="5A6065"/>
                </a:solidFill>
              </a:rPr>
              <a:t> </a:t>
            </a:r>
            <a:r>
              <a:rPr lang="de-DE" b="1" err="1">
                <a:solidFill>
                  <a:srgbClr val="5A6065"/>
                </a:solidFill>
              </a:rPr>
              <a:t>to</a:t>
            </a:r>
            <a:r>
              <a:rPr lang="de-DE" b="1">
                <a:solidFill>
                  <a:srgbClr val="5A6065"/>
                </a:solidFill>
              </a:rPr>
              <a:t> All Users:</a:t>
            </a:r>
            <a:r>
              <a:rPr lang="de-DE">
                <a:solidFill>
                  <a:srgbClr val="5A6065"/>
                </a:solidFill>
              </a:rPr>
              <a:t> "</a:t>
            </a:r>
            <a:r>
              <a:rPr lang="de-DE" err="1">
                <a:solidFill>
                  <a:srgbClr val="5A6065"/>
                </a:solidFill>
              </a:rPr>
              <a:t>Guided</a:t>
            </a:r>
            <a:r>
              <a:rPr lang="de-DE">
                <a:solidFill>
                  <a:srgbClr val="5A6065"/>
                </a:solidFill>
              </a:rPr>
              <a:t> Mode" </a:t>
            </a:r>
            <a:r>
              <a:rPr lang="de-DE" err="1">
                <a:solidFill>
                  <a:srgbClr val="5A6065"/>
                </a:solidFill>
              </a:rPr>
              <a:t>provides</a:t>
            </a:r>
            <a:r>
              <a:rPr lang="de-DE">
                <a:solidFill>
                  <a:srgbClr val="5A6065"/>
                </a:solidFill>
              </a:rPr>
              <a:t> a </a:t>
            </a:r>
            <a:r>
              <a:rPr lang="de-DE" err="1">
                <a:solidFill>
                  <a:srgbClr val="5A6065"/>
                </a:solidFill>
              </a:rPr>
              <a:t>wizard</a:t>
            </a:r>
            <a:r>
              <a:rPr lang="de-DE">
                <a:solidFill>
                  <a:srgbClr val="5A6065"/>
                </a:solidFill>
              </a:rPr>
              <a:t>-style interface </a:t>
            </a:r>
            <a:r>
              <a:rPr lang="de-DE" err="1">
                <a:solidFill>
                  <a:srgbClr val="5A6065"/>
                </a:solidFill>
              </a:rPr>
              <a:t>that</a:t>
            </a:r>
            <a:r>
              <a:rPr lang="de-DE">
                <a:solidFill>
                  <a:srgbClr val="5A6065"/>
                </a:solidFill>
              </a:rPr>
              <a:t> </a:t>
            </a:r>
            <a:r>
              <a:rPr lang="de-DE" err="1">
                <a:solidFill>
                  <a:srgbClr val="5A6065"/>
                </a:solidFill>
              </a:rPr>
              <a:t>requires</a:t>
            </a:r>
            <a:r>
              <a:rPr lang="de-DE">
                <a:solidFill>
                  <a:srgbClr val="5A6065"/>
                </a:solidFill>
              </a:rPr>
              <a:t> </a:t>
            </a:r>
            <a:r>
              <a:rPr lang="de-DE" err="1">
                <a:solidFill>
                  <a:srgbClr val="5A6065"/>
                </a:solidFill>
              </a:rPr>
              <a:t>no</a:t>
            </a:r>
            <a:r>
              <a:rPr lang="de-DE">
                <a:solidFill>
                  <a:srgbClr val="5A6065"/>
                </a:solidFill>
              </a:rPr>
              <a:t> </a:t>
            </a:r>
            <a:r>
              <a:rPr lang="de-DE" err="1">
                <a:solidFill>
                  <a:srgbClr val="5A6065"/>
                </a:solidFill>
              </a:rPr>
              <a:t>technical</a:t>
            </a:r>
            <a:r>
              <a:rPr lang="de-DE">
                <a:solidFill>
                  <a:srgbClr val="5A6065"/>
                </a:solidFill>
              </a:rPr>
              <a:t> </a:t>
            </a:r>
            <a:r>
              <a:rPr lang="de-DE" err="1">
                <a:solidFill>
                  <a:srgbClr val="5A6065"/>
                </a:solidFill>
              </a:rPr>
              <a:t>knowledge</a:t>
            </a:r>
            <a:r>
              <a:rPr lang="de-DE">
                <a:solidFill>
                  <a:srgbClr val="5A6065"/>
                </a:solidFill>
              </a:rPr>
              <a:t> </a:t>
            </a:r>
            <a:r>
              <a:rPr lang="de-DE" err="1">
                <a:solidFill>
                  <a:srgbClr val="5A6065"/>
                </a:solidFill>
              </a:rPr>
              <a:t>to</a:t>
            </a:r>
            <a:r>
              <a:rPr lang="de-DE">
                <a:solidFill>
                  <a:srgbClr val="5A6065"/>
                </a:solidFill>
              </a:rPr>
              <a:t> </a:t>
            </a:r>
            <a:r>
              <a:rPr lang="de-DE" err="1">
                <a:solidFill>
                  <a:srgbClr val="5A6065"/>
                </a:solidFill>
              </a:rPr>
              <a:t>verify</a:t>
            </a:r>
            <a:r>
              <a:rPr lang="de-DE">
                <a:solidFill>
                  <a:srgbClr val="5A6065"/>
                </a:solidFill>
              </a:rPr>
              <a:t> </a:t>
            </a:r>
            <a:r>
              <a:rPr lang="de-DE" err="1">
                <a:solidFill>
                  <a:srgbClr val="5A6065"/>
                </a:solidFill>
              </a:rPr>
              <a:t>client</a:t>
            </a:r>
            <a:r>
              <a:rPr lang="de-DE">
                <a:solidFill>
                  <a:srgbClr val="5A6065"/>
                </a:solidFill>
              </a:rPr>
              <a:t> </a:t>
            </a:r>
            <a:r>
              <a:rPr lang="de-DE" err="1">
                <a:solidFill>
                  <a:srgbClr val="5A6065"/>
                </a:solidFill>
              </a:rPr>
              <a:t>security</a:t>
            </a:r>
            <a:r>
              <a:rPr lang="de-DE">
                <a:solidFill>
                  <a:srgbClr val="5A6065"/>
                </a:solidFill>
              </a:rPr>
              <a:t>.</a:t>
            </a:r>
            <a:endParaRPr lang="en-US">
              <a:solidFill>
                <a:srgbClr val="5A6065"/>
              </a:solidFill>
            </a:endParaRPr>
          </a:p>
          <a:p>
            <a:pPr marL="285750" indent="-285750">
              <a:lnSpc>
                <a:spcPct val="150000"/>
              </a:lnSpc>
              <a:buFont typeface="Arial,Sans-Serif"/>
              <a:buChar char="•"/>
            </a:pPr>
            <a:r>
              <a:rPr lang="de-DE" b="1">
                <a:solidFill>
                  <a:srgbClr val="5A6065"/>
                </a:solidFill>
              </a:rPr>
              <a:t>Granular </a:t>
            </a:r>
            <a:r>
              <a:rPr lang="de-DE" b="1" err="1">
                <a:solidFill>
                  <a:srgbClr val="5A6065"/>
                </a:solidFill>
              </a:rPr>
              <a:t>Diagnostics</a:t>
            </a:r>
            <a:r>
              <a:rPr lang="de-DE" b="1">
                <a:solidFill>
                  <a:srgbClr val="5A6065"/>
                </a:solidFill>
              </a:rPr>
              <a:t>:</a:t>
            </a:r>
            <a:r>
              <a:rPr lang="de-DE">
                <a:solidFill>
                  <a:srgbClr val="5A6065"/>
                </a:solidFill>
              </a:rPr>
              <a:t> </a:t>
            </a:r>
            <a:r>
              <a:rPr lang="de-DE" err="1">
                <a:solidFill>
                  <a:srgbClr val="5A6065"/>
                </a:solidFill>
              </a:rPr>
              <a:t>Captures</a:t>
            </a:r>
            <a:r>
              <a:rPr lang="de-DE">
                <a:solidFill>
                  <a:srgbClr val="5A6065"/>
                </a:solidFill>
              </a:rPr>
              <a:t> and </a:t>
            </a:r>
            <a:r>
              <a:rPr lang="de-DE" err="1">
                <a:solidFill>
                  <a:srgbClr val="5A6065"/>
                </a:solidFill>
              </a:rPr>
              <a:t>correlates</a:t>
            </a:r>
            <a:r>
              <a:rPr lang="de-DE">
                <a:solidFill>
                  <a:srgbClr val="5A6065"/>
                </a:solidFill>
              </a:rPr>
              <a:t> </a:t>
            </a:r>
            <a:r>
              <a:rPr lang="de-DE" err="1">
                <a:solidFill>
                  <a:srgbClr val="5A6065"/>
                </a:solidFill>
              </a:rPr>
              <a:t>protocol</a:t>
            </a:r>
            <a:r>
              <a:rPr lang="de-DE">
                <a:solidFill>
                  <a:srgbClr val="5A6065"/>
                </a:solidFill>
              </a:rPr>
              <a:t>-level </a:t>
            </a:r>
            <a:r>
              <a:rPr lang="de-DE" err="1">
                <a:solidFill>
                  <a:srgbClr val="5A6065"/>
                </a:solidFill>
              </a:rPr>
              <a:t>events</a:t>
            </a:r>
            <a:r>
              <a:rPr lang="de-DE">
                <a:solidFill>
                  <a:srgbClr val="5A6065"/>
                </a:solidFill>
              </a:rPr>
              <a:t> (Connect, EHLO, AUTH) </a:t>
            </a:r>
            <a:r>
              <a:rPr lang="de-DE" err="1">
                <a:solidFill>
                  <a:srgbClr val="5A6065"/>
                </a:solidFill>
              </a:rPr>
              <a:t>to</a:t>
            </a:r>
            <a:r>
              <a:rPr lang="de-DE">
                <a:solidFill>
                  <a:srgbClr val="5A6065"/>
                </a:solidFill>
              </a:rPr>
              <a:t> </a:t>
            </a:r>
            <a:r>
              <a:rPr lang="de-DE" err="1">
                <a:solidFill>
                  <a:srgbClr val="5A6065"/>
                </a:solidFill>
              </a:rPr>
              <a:t>pinpoint</a:t>
            </a:r>
            <a:r>
              <a:rPr lang="de-DE">
                <a:solidFill>
                  <a:srgbClr val="5A6065"/>
                </a:solidFill>
              </a:rPr>
              <a:t> </a:t>
            </a:r>
            <a:r>
              <a:rPr lang="de-DE" err="1">
                <a:solidFill>
                  <a:srgbClr val="5A6065"/>
                </a:solidFill>
              </a:rPr>
              <a:t>exactly</a:t>
            </a:r>
            <a:r>
              <a:rPr lang="de-DE">
                <a:solidFill>
                  <a:srgbClr val="5A6065"/>
                </a:solidFill>
              </a:rPr>
              <a:t> </a:t>
            </a:r>
            <a:r>
              <a:rPr lang="de-DE" err="1">
                <a:solidFill>
                  <a:srgbClr val="5A6065"/>
                </a:solidFill>
              </a:rPr>
              <a:t>where</a:t>
            </a:r>
            <a:r>
              <a:rPr lang="de-DE">
                <a:solidFill>
                  <a:srgbClr val="5A6065"/>
                </a:solidFill>
              </a:rPr>
              <a:t> a </a:t>
            </a:r>
            <a:r>
              <a:rPr lang="de-DE" err="1">
                <a:solidFill>
                  <a:srgbClr val="5A6065"/>
                </a:solidFill>
              </a:rPr>
              <a:t>client</a:t>
            </a:r>
            <a:r>
              <a:rPr lang="de-DE">
                <a:solidFill>
                  <a:srgbClr val="5A6065"/>
                </a:solidFill>
              </a:rPr>
              <a:t> </a:t>
            </a:r>
            <a:r>
              <a:rPr lang="de-DE" err="1">
                <a:solidFill>
                  <a:srgbClr val="5A6065"/>
                </a:solidFill>
              </a:rPr>
              <a:t>fails</a:t>
            </a:r>
            <a:r>
              <a:rPr lang="de-DE">
                <a:solidFill>
                  <a:srgbClr val="5A6065"/>
                </a:solidFill>
              </a:rPr>
              <a:t> (e.g., </a:t>
            </a:r>
            <a:r>
              <a:rPr lang="de-DE" err="1">
                <a:solidFill>
                  <a:srgbClr val="5A6065"/>
                </a:solidFill>
              </a:rPr>
              <a:t>sending</a:t>
            </a:r>
            <a:r>
              <a:rPr lang="de-DE">
                <a:solidFill>
                  <a:srgbClr val="5A6065"/>
                </a:solidFill>
              </a:rPr>
              <a:t> </a:t>
            </a:r>
            <a:r>
              <a:rPr lang="de-DE" err="1">
                <a:solidFill>
                  <a:srgbClr val="5A6065"/>
                </a:solidFill>
              </a:rPr>
              <a:t>plaintext</a:t>
            </a:r>
            <a:r>
              <a:rPr lang="de-DE">
                <a:solidFill>
                  <a:srgbClr val="5A6065"/>
                </a:solidFill>
              </a:rPr>
              <a:t> </a:t>
            </a:r>
            <a:r>
              <a:rPr lang="de-DE" err="1">
                <a:solidFill>
                  <a:srgbClr val="5A6065"/>
                </a:solidFill>
              </a:rPr>
              <a:t>credentials</a:t>
            </a:r>
            <a:r>
              <a:rPr lang="de-DE">
                <a:solidFill>
                  <a:srgbClr val="5A6065"/>
                </a:solidFill>
              </a:rPr>
              <a:t>).</a:t>
            </a:r>
          </a:p>
          <a:p>
            <a:pPr marL="285750" indent="-285750">
              <a:lnSpc>
                <a:spcPct val="150000"/>
              </a:lnSpc>
              <a:buFont typeface="Arial,Sans-Serif"/>
              <a:buChar char="•"/>
            </a:pPr>
            <a:r>
              <a:rPr lang="de-DE" b="1">
                <a:solidFill>
                  <a:srgbClr val="5A6065"/>
                </a:solidFill>
                <a:ea typeface="Calibri" panose="020F0502020204030204"/>
                <a:cs typeface="Calibri" panose="020F0502020204030204"/>
              </a:rPr>
              <a:t>Static </a:t>
            </a:r>
            <a:r>
              <a:rPr lang="de-DE" b="1" err="1">
                <a:solidFill>
                  <a:srgbClr val="5A6065"/>
                </a:solidFill>
                <a:ea typeface="Calibri" panose="020F0502020204030204"/>
                <a:cs typeface="Calibri" panose="020F0502020204030204"/>
              </a:rPr>
              <a:t>Configuration</a:t>
            </a:r>
            <a:r>
              <a:rPr lang="de-DE" b="1">
                <a:solidFill>
                  <a:srgbClr val="5A6065"/>
                </a:solidFill>
                <a:ea typeface="Calibri" panose="020F0502020204030204"/>
                <a:cs typeface="Calibri" panose="020F0502020204030204"/>
              </a:rPr>
              <a:t> Audit</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Proactively</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scans</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local</a:t>
            </a:r>
            <a:r>
              <a:rPr lang="de-DE">
                <a:solidFill>
                  <a:srgbClr val="5A6065"/>
                </a:solidFill>
                <a:ea typeface="Calibri" panose="020F0502020204030204"/>
                <a:cs typeface="Calibri" panose="020F0502020204030204"/>
              </a:rPr>
              <a:t> Postfix and </a:t>
            </a:r>
            <a:r>
              <a:rPr lang="de-DE" err="1">
                <a:solidFill>
                  <a:srgbClr val="5A6065"/>
                </a:solidFill>
                <a:ea typeface="Calibri" panose="020F0502020204030204"/>
                <a:cs typeface="Calibri" panose="020F0502020204030204"/>
              </a:rPr>
              <a:t>Dovecot</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configuration</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files</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to</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detect</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insecure</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settings</a:t>
            </a:r>
            <a:r>
              <a:rPr lang="de-DE">
                <a:solidFill>
                  <a:srgbClr val="5A6065"/>
                </a:solidFill>
                <a:ea typeface="Calibri" panose="020F0502020204030204"/>
                <a:cs typeface="Calibri" panose="020F0502020204030204"/>
              </a:rPr>
              <a:t> (e.g., optional TLS, </a:t>
            </a:r>
            <a:r>
              <a:rPr lang="de-DE" err="1">
                <a:solidFill>
                  <a:srgbClr val="5A6065"/>
                </a:solidFill>
                <a:ea typeface="Calibri" panose="020F0502020204030204"/>
                <a:cs typeface="Calibri" panose="020F0502020204030204"/>
              </a:rPr>
              <a:t>plaintext</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auth</a:t>
            </a:r>
            <a:r>
              <a:rPr lang="de-DE">
                <a:solidFill>
                  <a:srgbClr val="5A6065"/>
                </a:solidFill>
                <a:ea typeface="Calibri" panose="020F0502020204030204"/>
                <a:cs typeface="Calibri" panose="020F0502020204030204"/>
              </a:rPr>
              <a:t>) and </a:t>
            </a:r>
            <a:r>
              <a:rPr lang="de-DE" err="1">
                <a:solidFill>
                  <a:srgbClr val="5A6065"/>
                </a:solidFill>
                <a:ea typeface="Calibri" panose="020F0502020204030204"/>
                <a:cs typeface="Calibri" panose="020F0502020204030204"/>
              </a:rPr>
              <a:t>provides</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actionable</a:t>
            </a:r>
            <a:r>
              <a:rPr lang="de-DE">
                <a:solidFill>
                  <a:srgbClr val="5A6065"/>
                </a:solidFill>
                <a:ea typeface="Calibri" panose="020F0502020204030204"/>
                <a:cs typeface="Calibri" panose="020F0502020204030204"/>
              </a:rPr>
              <a:t> fix </a:t>
            </a:r>
            <a:r>
              <a:rPr lang="de-DE" err="1">
                <a:solidFill>
                  <a:srgbClr val="5A6065"/>
                </a:solidFill>
                <a:ea typeface="Calibri" panose="020F0502020204030204"/>
                <a:cs typeface="Calibri" panose="020F0502020204030204"/>
              </a:rPr>
              <a:t>recommendations</a:t>
            </a:r>
            <a:r>
              <a:rPr lang="de-DE">
                <a:solidFill>
                  <a:srgbClr val="5A6065"/>
                </a:solidFill>
              </a:rPr>
              <a:t>.</a:t>
            </a:r>
            <a:endParaRPr lang="de-DE">
              <a:solidFill>
                <a:srgbClr val="5A6065"/>
              </a:solidFill>
              <a:ea typeface="Calibri" panose="020F0502020204030204"/>
              <a:cs typeface="Calibri" panose="020F0502020204030204"/>
            </a:endParaRPr>
          </a:p>
          <a:p>
            <a:pPr marL="285750" indent="-285750">
              <a:lnSpc>
                <a:spcPct val="150000"/>
              </a:lnSpc>
              <a:buFont typeface="Arial,Sans-Serif"/>
              <a:buChar char="•"/>
            </a:pPr>
            <a:endParaRPr lang="de-DE">
              <a:solidFill>
                <a:srgbClr val="5A6065"/>
              </a:solidFill>
            </a:endParaRPr>
          </a:p>
          <a:p>
            <a:pPr>
              <a:lnSpc>
                <a:spcPct val="150000"/>
              </a:lnSpc>
            </a:pPr>
            <a:r>
              <a:rPr lang="de-DE" b="1" err="1">
                <a:solidFill>
                  <a:srgbClr val="5A6065"/>
                </a:solidFill>
              </a:rPr>
              <a:t>Limitations</a:t>
            </a:r>
            <a:endParaRPr lang="de-DE" err="1">
              <a:solidFill>
                <a:srgbClr val="5A6065"/>
              </a:solidFill>
            </a:endParaRPr>
          </a:p>
          <a:p>
            <a:pPr marL="285750" indent="-285750">
              <a:lnSpc>
                <a:spcPct val="150000"/>
              </a:lnSpc>
              <a:buFont typeface="Arial,Sans-Serif"/>
              <a:buChar char="•"/>
            </a:pPr>
            <a:r>
              <a:rPr lang="de-DE" b="1">
                <a:solidFill>
                  <a:srgbClr val="5A6065"/>
                </a:solidFill>
              </a:rPr>
              <a:t>IP-</a:t>
            </a:r>
            <a:r>
              <a:rPr lang="de-DE" b="1" err="1">
                <a:solidFill>
                  <a:srgbClr val="5A6065"/>
                </a:solidFill>
              </a:rPr>
              <a:t>Based</a:t>
            </a:r>
            <a:r>
              <a:rPr lang="de-DE" b="1">
                <a:solidFill>
                  <a:srgbClr val="5A6065"/>
                </a:solidFill>
              </a:rPr>
              <a:t> Mode </a:t>
            </a:r>
            <a:r>
              <a:rPr lang="de-DE" b="1" err="1">
                <a:solidFill>
                  <a:srgbClr val="5A6065"/>
                </a:solidFill>
              </a:rPr>
              <a:t>Selection</a:t>
            </a:r>
            <a:r>
              <a:rPr lang="de-DE" b="1">
                <a:solidFill>
                  <a:srgbClr val="5A6065"/>
                </a:solidFill>
              </a:rPr>
              <a:t>:</a:t>
            </a:r>
            <a:r>
              <a:rPr lang="de-DE">
                <a:solidFill>
                  <a:srgbClr val="5A6065"/>
                </a:solidFill>
              </a:rPr>
              <a:t> Initial </a:t>
            </a:r>
            <a:r>
              <a:rPr lang="de-DE" err="1">
                <a:solidFill>
                  <a:srgbClr val="5A6065"/>
                </a:solidFill>
              </a:rPr>
              <a:t>connection</a:t>
            </a:r>
            <a:r>
              <a:rPr lang="de-DE">
                <a:solidFill>
                  <a:srgbClr val="5A6065"/>
                </a:solidFill>
              </a:rPr>
              <a:t> </a:t>
            </a:r>
            <a:r>
              <a:rPr lang="de-DE" err="1">
                <a:solidFill>
                  <a:srgbClr val="5A6065"/>
                </a:solidFill>
              </a:rPr>
              <a:t>handling</a:t>
            </a:r>
            <a:r>
              <a:rPr lang="de-DE">
                <a:solidFill>
                  <a:srgbClr val="5A6065"/>
                </a:solidFill>
              </a:rPr>
              <a:t> </a:t>
            </a:r>
            <a:r>
              <a:rPr lang="de-DE" err="1">
                <a:solidFill>
                  <a:srgbClr val="5A6065"/>
                </a:solidFill>
              </a:rPr>
              <a:t>relies</a:t>
            </a:r>
            <a:r>
              <a:rPr lang="de-DE">
                <a:solidFill>
                  <a:srgbClr val="5A6065"/>
                </a:solidFill>
              </a:rPr>
              <a:t> on </a:t>
            </a:r>
            <a:r>
              <a:rPr lang="de-DE" err="1">
                <a:solidFill>
                  <a:srgbClr val="5A6065"/>
                </a:solidFill>
              </a:rPr>
              <a:t>client</a:t>
            </a:r>
            <a:r>
              <a:rPr lang="de-DE">
                <a:solidFill>
                  <a:srgbClr val="5A6065"/>
                </a:solidFill>
              </a:rPr>
              <a:t> IP </a:t>
            </a:r>
            <a:r>
              <a:rPr lang="de-DE" err="1">
                <a:solidFill>
                  <a:srgbClr val="5A6065"/>
                </a:solidFill>
              </a:rPr>
              <a:t>addresses</a:t>
            </a:r>
            <a:r>
              <a:rPr lang="de-DE">
                <a:solidFill>
                  <a:srgbClr val="5A6065"/>
                </a:solidFill>
              </a:rPr>
              <a:t>, </a:t>
            </a:r>
            <a:r>
              <a:rPr lang="de-DE" err="1">
                <a:solidFill>
                  <a:srgbClr val="5A6065"/>
                </a:solidFill>
              </a:rPr>
              <a:t>which</a:t>
            </a:r>
            <a:r>
              <a:rPr lang="de-DE">
                <a:solidFill>
                  <a:srgbClr val="5A6065"/>
                </a:solidFill>
              </a:rPr>
              <a:t> </a:t>
            </a:r>
            <a:r>
              <a:rPr lang="de-DE" err="1">
                <a:solidFill>
                  <a:srgbClr val="5A6065"/>
                </a:solidFill>
              </a:rPr>
              <a:t>can</a:t>
            </a:r>
            <a:r>
              <a:rPr lang="de-DE">
                <a:solidFill>
                  <a:srgbClr val="5A6065"/>
                </a:solidFill>
              </a:rPr>
              <a:t> </a:t>
            </a:r>
            <a:r>
              <a:rPr lang="de-DE" err="1">
                <a:solidFill>
                  <a:srgbClr val="5A6065"/>
                </a:solidFill>
              </a:rPr>
              <a:t>lead</a:t>
            </a:r>
            <a:r>
              <a:rPr lang="de-DE">
                <a:solidFill>
                  <a:srgbClr val="5A6065"/>
                </a:solidFill>
              </a:rPr>
              <a:t> </a:t>
            </a:r>
            <a:r>
              <a:rPr lang="de-DE" err="1">
                <a:solidFill>
                  <a:srgbClr val="5A6065"/>
                </a:solidFill>
              </a:rPr>
              <a:t>to</a:t>
            </a:r>
            <a:r>
              <a:rPr lang="de-DE">
                <a:solidFill>
                  <a:srgbClr val="5A6065"/>
                </a:solidFill>
              </a:rPr>
              <a:t> </a:t>
            </a:r>
            <a:r>
              <a:rPr lang="de-DE" err="1">
                <a:solidFill>
                  <a:srgbClr val="5A6065"/>
                </a:solidFill>
              </a:rPr>
              <a:t>conflicts</a:t>
            </a:r>
            <a:r>
              <a:rPr lang="de-DE">
                <a:solidFill>
                  <a:srgbClr val="5A6065"/>
                </a:solidFill>
              </a:rPr>
              <a:t> </a:t>
            </a:r>
            <a:r>
              <a:rPr lang="de-DE" err="1">
                <a:solidFill>
                  <a:srgbClr val="5A6065"/>
                </a:solidFill>
              </a:rPr>
              <a:t>or</a:t>
            </a:r>
            <a:r>
              <a:rPr lang="de-DE">
                <a:solidFill>
                  <a:srgbClr val="5A6065"/>
                </a:solidFill>
              </a:rPr>
              <a:t> </a:t>
            </a:r>
            <a:r>
              <a:rPr lang="de-DE" err="1">
                <a:solidFill>
                  <a:srgbClr val="5A6065"/>
                </a:solidFill>
              </a:rPr>
              <a:t>race</a:t>
            </a:r>
            <a:r>
              <a:rPr lang="de-DE">
                <a:solidFill>
                  <a:srgbClr val="5A6065"/>
                </a:solidFill>
              </a:rPr>
              <a:t> </a:t>
            </a:r>
            <a:r>
              <a:rPr lang="de-DE" err="1">
                <a:solidFill>
                  <a:srgbClr val="5A6065"/>
                </a:solidFill>
              </a:rPr>
              <a:t>conditions</a:t>
            </a:r>
            <a:r>
              <a:rPr lang="de-DE">
                <a:solidFill>
                  <a:srgbClr val="5A6065"/>
                </a:solidFill>
              </a:rPr>
              <a:t> </a:t>
            </a:r>
            <a:r>
              <a:rPr lang="de-DE" err="1">
                <a:solidFill>
                  <a:srgbClr val="5A6065"/>
                </a:solidFill>
              </a:rPr>
              <a:t>for</a:t>
            </a:r>
            <a:r>
              <a:rPr lang="de-DE">
                <a:solidFill>
                  <a:srgbClr val="5A6065"/>
                </a:solidFill>
              </a:rPr>
              <a:t> </a:t>
            </a:r>
            <a:r>
              <a:rPr lang="de-DE" err="1">
                <a:solidFill>
                  <a:srgbClr val="5A6065"/>
                </a:solidFill>
              </a:rPr>
              <a:t>users</a:t>
            </a:r>
            <a:r>
              <a:rPr lang="de-DE">
                <a:solidFill>
                  <a:srgbClr val="5A6065"/>
                </a:solidFill>
              </a:rPr>
              <a:t> </a:t>
            </a:r>
            <a:r>
              <a:rPr lang="de-DE" err="1">
                <a:solidFill>
                  <a:srgbClr val="5A6065"/>
                </a:solidFill>
              </a:rPr>
              <a:t>sharing</a:t>
            </a:r>
            <a:r>
              <a:rPr lang="de-DE">
                <a:solidFill>
                  <a:srgbClr val="5A6065"/>
                </a:solidFill>
              </a:rPr>
              <a:t> </a:t>
            </a:r>
            <a:r>
              <a:rPr lang="de-DE" err="1">
                <a:solidFill>
                  <a:srgbClr val="5A6065"/>
                </a:solidFill>
              </a:rPr>
              <a:t>the</a:t>
            </a:r>
            <a:r>
              <a:rPr lang="de-DE">
                <a:solidFill>
                  <a:srgbClr val="5A6065"/>
                </a:solidFill>
              </a:rPr>
              <a:t> same network (NAT) </a:t>
            </a:r>
            <a:r>
              <a:rPr lang="de-DE" err="1">
                <a:solidFill>
                  <a:srgbClr val="5A6065"/>
                </a:solidFill>
              </a:rPr>
              <a:t>before</a:t>
            </a:r>
            <a:r>
              <a:rPr lang="de-DE">
                <a:solidFill>
                  <a:srgbClr val="5A6065"/>
                </a:solidFill>
              </a:rPr>
              <a:t> </a:t>
            </a:r>
            <a:r>
              <a:rPr lang="de-DE" err="1">
                <a:solidFill>
                  <a:srgbClr val="5A6065"/>
                </a:solidFill>
              </a:rPr>
              <a:t>they</a:t>
            </a:r>
            <a:r>
              <a:rPr lang="de-DE">
                <a:solidFill>
                  <a:srgbClr val="5A6065"/>
                </a:solidFill>
              </a:rPr>
              <a:t> </a:t>
            </a:r>
            <a:r>
              <a:rPr lang="de-DE" err="1">
                <a:solidFill>
                  <a:srgbClr val="5A6065"/>
                </a:solidFill>
              </a:rPr>
              <a:t>authenticate</a:t>
            </a:r>
            <a:r>
              <a:rPr lang="de-DE">
                <a:solidFill>
                  <a:srgbClr val="5A6065"/>
                </a:solidFill>
              </a:rPr>
              <a:t>.</a:t>
            </a:r>
            <a:endParaRPr lang="en-US">
              <a:solidFill>
                <a:srgbClr val="5A6065"/>
              </a:solidFill>
            </a:endParaRPr>
          </a:p>
          <a:p>
            <a:pPr marL="285750" indent="-285750">
              <a:lnSpc>
                <a:spcPct val="150000"/>
              </a:lnSpc>
              <a:buFont typeface="Arial,Sans-Serif"/>
              <a:buChar char="•"/>
            </a:pPr>
            <a:r>
              <a:rPr lang="de-DE" b="1">
                <a:solidFill>
                  <a:srgbClr val="5A6065"/>
                </a:solidFill>
              </a:rPr>
              <a:t>Destination Server, Not Proxy:</a:t>
            </a:r>
            <a:r>
              <a:rPr lang="de-DE">
                <a:solidFill>
                  <a:srgbClr val="5A6065"/>
                </a:solidFill>
              </a:rPr>
              <a:t> </a:t>
            </a:r>
            <a:r>
              <a:rPr lang="de-DE" err="1">
                <a:solidFill>
                  <a:srgbClr val="5A6065"/>
                </a:solidFill>
              </a:rPr>
              <a:t>Functions</a:t>
            </a:r>
            <a:r>
              <a:rPr lang="de-DE">
                <a:solidFill>
                  <a:srgbClr val="5A6065"/>
                </a:solidFill>
              </a:rPr>
              <a:t> </a:t>
            </a:r>
            <a:r>
              <a:rPr lang="de-DE" err="1">
                <a:solidFill>
                  <a:srgbClr val="5A6065"/>
                </a:solidFill>
              </a:rPr>
              <a:t>as</a:t>
            </a:r>
            <a:r>
              <a:rPr lang="de-DE">
                <a:solidFill>
                  <a:srgbClr val="5A6065"/>
                </a:solidFill>
              </a:rPr>
              <a:t> a mail </a:t>
            </a:r>
            <a:r>
              <a:rPr lang="de-DE" err="1">
                <a:solidFill>
                  <a:srgbClr val="5A6065"/>
                </a:solidFill>
              </a:rPr>
              <a:t>server</a:t>
            </a:r>
            <a:r>
              <a:rPr lang="de-DE">
                <a:solidFill>
                  <a:srgbClr val="5A6065"/>
                </a:solidFill>
              </a:rPr>
              <a:t> </a:t>
            </a:r>
            <a:r>
              <a:rPr lang="de-DE" err="1">
                <a:solidFill>
                  <a:srgbClr val="5A6065"/>
                </a:solidFill>
              </a:rPr>
              <a:t>endpoint</a:t>
            </a:r>
            <a:r>
              <a:rPr lang="de-DE">
                <a:solidFill>
                  <a:srgbClr val="5A6065"/>
                </a:solidFill>
              </a:rPr>
              <a:t>; </a:t>
            </a:r>
            <a:r>
              <a:rPr lang="de-DE" err="1">
                <a:solidFill>
                  <a:srgbClr val="5A6065"/>
                </a:solidFill>
              </a:rPr>
              <a:t>users</a:t>
            </a:r>
            <a:r>
              <a:rPr lang="de-DE">
                <a:solidFill>
                  <a:srgbClr val="5A6065"/>
                </a:solidFill>
              </a:rPr>
              <a:t> </a:t>
            </a:r>
            <a:r>
              <a:rPr lang="de-DE" err="1">
                <a:solidFill>
                  <a:srgbClr val="5A6065"/>
                </a:solidFill>
              </a:rPr>
              <a:t>must</a:t>
            </a:r>
            <a:r>
              <a:rPr lang="de-DE">
                <a:solidFill>
                  <a:srgbClr val="5A6065"/>
                </a:solidFill>
              </a:rPr>
              <a:t> </a:t>
            </a:r>
            <a:r>
              <a:rPr lang="de-DE" err="1">
                <a:solidFill>
                  <a:srgbClr val="5A6065"/>
                </a:solidFill>
              </a:rPr>
              <a:t>actively</a:t>
            </a:r>
            <a:r>
              <a:rPr lang="de-DE">
                <a:solidFill>
                  <a:srgbClr val="5A6065"/>
                </a:solidFill>
              </a:rPr>
              <a:t> </a:t>
            </a:r>
            <a:r>
              <a:rPr lang="de-DE" err="1">
                <a:solidFill>
                  <a:srgbClr val="5A6065"/>
                </a:solidFill>
              </a:rPr>
              <a:t>configure</a:t>
            </a:r>
            <a:r>
              <a:rPr lang="de-DE">
                <a:solidFill>
                  <a:srgbClr val="5A6065"/>
                </a:solidFill>
              </a:rPr>
              <a:t> a </a:t>
            </a:r>
            <a:r>
              <a:rPr lang="de-DE" err="1">
                <a:solidFill>
                  <a:srgbClr val="5A6065"/>
                </a:solidFill>
              </a:rPr>
              <a:t>new</a:t>
            </a:r>
            <a:r>
              <a:rPr lang="de-DE">
                <a:solidFill>
                  <a:srgbClr val="5A6065"/>
                </a:solidFill>
              </a:rPr>
              <a:t> </a:t>
            </a:r>
            <a:r>
              <a:rPr lang="de-DE" err="1">
                <a:solidFill>
                  <a:srgbClr val="5A6065"/>
                </a:solidFill>
              </a:rPr>
              <a:t>account</a:t>
            </a:r>
            <a:r>
              <a:rPr lang="de-DE">
                <a:solidFill>
                  <a:srgbClr val="5A6065"/>
                </a:solidFill>
              </a:rPr>
              <a:t> </a:t>
            </a:r>
            <a:r>
              <a:rPr lang="de-DE" err="1">
                <a:solidFill>
                  <a:srgbClr val="5A6065"/>
                </a:solidFill>
              </a:rPr>
              <a:t>rather</a:t>
            </a:r>
            <a:r>
              <a:rPr lang="de-DE">
                <a:solidFill>
                  <a:srgbClr val="5A6065"/>
                </a:solidFill>
              </a:rPr>
              <a:t> </a:t>
            </a:r>
            <a:r>
              <a:rPr lang="de-DE" err="1">
                <a:solidFill>
                  <a:srgbClr val="5A6065"/>
                </a:solidFill>
              </a:rPr>
              <a:t>than</a:t>
            </a:r>
            <a:r>
              <a:rPr lang="de-DE">
                <a:solidFill>
                  <a:srgbClr val="5A6065"/>
                </a:solidFill>
              </a:rPr>
              <a:t> </a:t>
            </a:r>
            <a:r>
              <a:rPr lang="de-DE" err="1">
                <a:solidFill>
                  <a:srgbClr val="5A6065"/>
                </a:solidFill>
              </a:rPr>
              <a:t>testing</a:t>
            </a:r>
            <a:r>
              <a:rPr lang="de-DE">
                <a:solidFill>
                  <a:srgbClr val="5A6065"/>
                </a:solidFill>
              </a:rPr>
              <a:t> </a:t>
            </a:r>
            <a:r>
              <a:rPr lang="de-DE" err="1">
                <a:solidFill>
                  <a:srgbClr val="5A6065"/>
                </a:solidFill>
              </a:rPr>
              <a:t>their</a:t>
            </a:r>
            <a:r>
              <a:rPr lang="de-DE">
                <a:solidFill>
                  <a:srgbClr val="5A6065"/>
                </a:solidFill>
              </a:rPr>
              <a:t> </a:t>
            </a:r>
            <a:r>
              <a:rPr lang="de-DE" err="1">
                <a:solidFill>
                  <a:srgbClr val="5A6065"/>
                </a:solidFill>
              </a:rPr>
              <a:t>existing</a:t>
            </a:r>
            <a:r>
              <a:rPr lang="de-DE">
                <a:solidFill>
                  <a:srgbClr val="5A6065"/>
                </a:solidFill>
              </a:rPr>
              <a:t> </a:t>
            </a:r>
            <a:r>
              <a:rPr lang="de-DE" err="1">
                <a:solidFill>
                  <a:srgbClr val="5A6065"/>
                </a:solidFill>
              </a:rPr>
              <a:t>provider</a:t>
            </a:r>
            <a:r>
              <a:rPr lang="de-DE">
                <a:solidFill>
                  <a:srgbClr val="5A6065"/>
                </a:solidFill>
              </a:rPr>
              <a:t> </a:t>
            </a:r>
            <a:r>
              <a:rPr lang="de-DE" err="1">
                <a:solidFill>
                  <a:srgbClr val="5A6065"/>
                </a:solidFill>
              </a:rPr>
              <a:t>connection</a:t>
            </a:r>
            <a:r>
              <a:rPr lang="de-DE">
                <a:solidFill>
                  <a:srgbClr val="5A6065"/>
                </a:solidFill>
              </a:rPr>
              <a:t> </a:t>
            </a:r>
            <a:r>
              <a:rPr lang="de-DE" err="1">
                <a:solidFill>
                  <a:srgbClr val="5A6065"/>
                </a:solidFill>
              </a:rPr>
              <a:t>transparently</a:t>
            </a:r>
            <a:r>
              <a:rPr lang="de-DE">
                <a:solidFill>
                  <a:srgbClr val="5A6065"/>
                </a:solidFill>
              </a:rPr>
              <a:t>.</a:t>
            </a:r>
          </a:p>
          <a:p>
            <a:pPr marL="285750" indent="-285750">
              <a:lnSpc>
                <a:spcPct val="150000"/>
              </a:lnSpc>
              <a:buFont typeface="Arial,Sans-Serif"/>
              <a:buChar char="•"/>
            </a:pPr>
            <a:r>
              <a:rPr lang="de-DE" b="1">
                <a:solidFill>
                  <a:srgbClr val="5A6065"/>
                </a:solidFill>
              </a:rPr>
              <a:t>Protocol </a:t>
            </a:r>
            <a:r>
              <a:rPr lang="de-DE" b="1" err="1">
                <a:solidFill>
                  <a:srgbClr val="5A6065"/>
                </a:solidFill>
              </a:rPr>
              <a:t>Scope</a:t>
            </a:r>
            <a:r>
              <a:rPr lang="de-DE" b="1">
                <a:solidFill>
                  <a:srgbClr val="5A6065"/>
                </a:solidFill>
              </a:rPr>
              <a:t>:</a:t>
            </a:r>
            <a:r>
              <a:rPr lang="de-DE">
                <a:solidFill>
                  <a:srgbClr val="5A6065"/>
                </a:solidFill>
              </a:rPr>
              <a:t> </a:t>
            </a:r>
            <a:r>
              <a:rPr lang="de-DE" err="1">
                <a:solidFill>
                  <a:srgbClr val="5A6065"/>
                </a:solidFill>
              </a:rPr>
              <a:t>Primarily</a:t>
            </a:r>
            <a:r>
              <a:rPr lang="de-DE">
                <a:solidFill>
                  <a:srgbClr val="5A6065"/>
                </a:solidFill>
              </a:rPr>
              <a:t> </a:t>
            </a:r>
            <a:r>
              <a:rPr lang="de-DE" err="1">
                <a:solidFill>
                  <a:srgbClr val="5A6065"/>
                </a:solidFill>
              </a:rPr>
              <a:t>targets</a:t>
            </a:r>
            <a:r>
              <a:rPr lang="de-DE">
                <a:solidFill>
                  <a:srgbClr val="5A6065"/>
                </a:solidFill>
              </a:rPr>
              <a:t> </a:t>
            </a:r>
            <a:r>
              <a:rPr lang="de-DE" b="1" err="1">
                <a:solidFill>
                  <a:srgbClr val="5A6065"/>
                </a:solidFill>
              </a:rPr>
              <a:t>Opportunistic</a:t>
            </a:r>
            <a:r>
              <a:rPr lang="de-DE" b="1">
                <a:solidFill>
                  <a:srgbClr val="5A6065"/>
                </a:solidFill>
              </a:rPr>
              <a:t> TLS (STARTTLS)</a:t>
            </a:r>
            <a:r>
              <a:rPr lang="de-DE">
                <a:solidFill>
                  <a:srgbClr val="5A6065"/>
                </a:solidFill>
              </a:rPr>
              <a:t> </a:t>
            </a:r>
            <a:r>
              <a:rPr lang="de-DE" err="1">
                <a:solidFill>
                  <a:srgbClr val="5A6065"/>
                </a:solidFill>
              </a:rPr>
              <a:t>downgrades</a:t>
            </a:r>
            <a:r>
              <a:rPr lang="de-DE">
                <a:solidFill>
                  <a:srgbClr val="5A6065"/>
                </a:solidFill>
              </a:rPr>
              <a:t>; </a:t>
            </a:r>
            <a:r>
              <a:rPr lang="de-DE" err="1">
                <a:solidFill>
                  <a:srgbClr val="5A6065"/>
                </a:solidFill>
              </a:rPr>
              <a:t>does</a:t>
            </a:r>
            <a:r>
              <a:rPr lang="de-DE">
                <a:solidFill>
                  <a:srgbClr val="5A6065"/>
                </a:solidFill>
              </a:rPr>
              <a:t> not fully </a:t>
            </a:r>
            <a:r>
              <a:rPr lang="de-DE" err="1">
                <a:solidFill>
                  <a:srgbClr val="5A6065"/>
                </a:solidFill>
              </a:rPr>
              <a:t>evaluate</a:t>
            </a:r>
            <a:r>
              <a:rPr lang="de-DE">
                <a:solidFill>
                  <a:srgbClr val="5A6065"/>
                </a:solidFill>
              </a:rPr>
              <a:t> </a:t>
            </a:r>
            <a:r>
              <a:rPr lang="de-DE" err="1">
                <a:solidFill>
                  <a:srgbClr val="5A6065"/>
                </a:solidFill>
              </a:rPr>
              <a:t>complex</a:t>
            </a:r>
            <a:r>
              <a:rPr lang="de-DE">
                <a:solidFill>
                  <a:srgbClr val="5A6065"/>
                </a:solidFill>
              </a:rPr>
              <a:t> </a:t>
            </a:r>
            <a:r>
              <a:rPr lang="de-DE" err="1">
                <a:solidFill>
                  <a:srgbClr val="5A6065"/>
                </a:solidFill>
              </a:rPr>
              <a:t>certificate</a:t>
            </a:r>
            <a:r>
              <a:rPr lang="de-DE">
                <a:solidFill>
                  <a:srgbClr val="5A6065"/>
                </a:solidFill>
              </a:rPr>
              <a:t> </a:t>
            </a:r>
            <a:r>
              <a:rPr lang="de-DE" err="1">
                <a:solidFill>
                  <a:srgbClr val="5A6065"/>
                </a:solidFill>
              </a:rPr>
              <a:t>validation</a:t>
            </a:r>
            <a:r>
              <a:rPr lang="de-DE">
                <a:solidFill>
                  <a:srgbClr val="5A6065"/>
                </a:solidFill>
              </a:rPr>
              <a:t> (e.g., DANE/MTA-STS) </a:t>
            </a:r>
            <a:r>
              <a:rPr lang="de-DE" err="1">
                <a:solidFill>
                  <a:srgbClr val="5A6065"/>
                </a:solidFill>
              </a:rPr>
              <a:t>or</a:t>
            </a:r>
            <a:r>
              <a:rPr lang="de-DE">
                <a:solidFill>
                  <a:srgbClr val="5A6065"/>
                </a:solidFill>
              </a:rPr>
              <a:t> </a:t>
            </a:r>
            <a:r>
              <a:rPr lang="de-DE" err="1">
                <a:solidFill>
                  <a:srgbClr val="5A6065"/>
                </a:solidFill>
              </a:rPr>
              <a:t>strict</a:t>
            </a:r>
            <a:r>
              <a:rPr lang="de-DE">
                <a:solidFill>
                  <a:srgbClr val="5A6065"/>
                </a:solidFill>
              </a:rPr>
              <a:t> </a:t>
            </a:r>
            <a:r>
              <a:rPr lang="de-DE" err="1">
                <a:solidFill>
                  <a:srgbClr val="5A6065"/>
                </a:solidFill>
              </a:rPr>
              <a:t>Implicit</a:t>
            </a:r>
            <a:r>
              <a:rPr lang="de-DE">
                <a:solidFill>
                  <a:srgbClr val="5A6065"/>
                </a:solidFill>
              </a:rPr>
              <a:t> TLS </a:t>
            </a:r>
            <a:r>
              <a:rPr lang="de-DE" err="1">
                <a:solidFill>
                  <a:srgbClr val="5A6065"/>
                </a:solidFill>
              </a:rPr>
              <a:t>issues</a:t>
            </a:r>
            <a:r>
              <a:rPr lang="de-DE">
                <a:solidFill>
                  <a:srgbClr val="5A6065"/>
                </a:solidFill>
              </a:rPr>
              <a:t>.</a:t>
            </a:r>
          </a:p>
          <a:p>
            <a:pPr marL="285750" indent="-285750">
              <a:lnSpc>
                <a:spcPct val="150000"/>
              </a:lnSpc>
              <a:buFont typeface="Arial,Sans-Serif"/>
              <a:buChar char="•"/>
            </a:pPr>
            <a:r>
              <a:rPr lang="de-DE" b="1" err="1">
                <a:solidFill>
                  <a:srgbClr val="5A6065"/>
                </a:solidFill>
                <a:ea typeface="Calibri" panose="020F0502020204030204"/>
                <a:cs typeface="Calibri" panose="020F0502020204030204"/>
              </a:rPr>
              <a:t>No</a:t>
            </a:r>
            <a:r>
              <a:rPr lang="de-DE" b="1">
                <a:solidFill>
                  <a:srgbClr val="5A6065"/>
                </a:solidFill>
                <a:ea typeface="Calibri" panose="020F0502020204030204"/>
                <a:cs typeface="Calibri" panose="020F0502020204030204"/>
              </a:rPr>
              <a:t> </a:t>
            </a:r>
            <a:r>
              <a:rPr lang="de-DE" b="1" err="1">
                <a:solidFill>
                  <a:srgbClr val="5A6065"/>
                </a:solidFill>
                <a:ea typeface="Calibri" panose="020F0502020204030204"/>
                <a:cs typeface="Calibri" panose="020F0502020204030204"/>
              </a:rPr>
              <a:t>Runtime</a:t>
            </a:r>
            <a:r>
              <a:rPr lang="de-DE" b="1">
                <a:solidFill>
                  <a:srgbClr val="5A6065"/>
                </a:solidFill>
                <a:ea typeface="Calibri" panose="020F0502020204030204"/>
                <a:cs typeface="Calibri" panose="020F0502020204030204"/>
              </a:rPr>
              <a:t> </a:t>
            </a:r>
            <a:r>
              <a:rPr lang="de-DE" b="1" err="1">
                <a:solidFill>
                  <a:srgbClr val="5A6065"/>
                </a:solidFill>
                <a:ea typeface="Calibri" panose="020F0502020204030204"/>
                <a:cs typeface="Calibri" panose="020F0502020204030204"/>
              </a:rPr>
              <a:t>Verification</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Relies</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solely</a:t>
            </a:r>
            <a:r>
              <a:rPr lang="de-DE">
                <a:solidFill>
                  <a:srgbClr val="5A6065"/>
                </a:solidFill>
                <a:ea typeface="Calibri" panose="020F0502020204030204"/>
                <a:cs typeface="Calibri" panose="020F0502020204030204"/>
              </a:rPr>
              <a:t> on </a:t>
            </a:r>
            <a:r>
              <a:rPr lang="de-DE" err="1">
                <a:solidFill>
                  <a:srgbClr val="5A6065"/>
                </a:solidFill>
                <a:ea typeface="Calibri" panose="020F0502020204030204"/>
                <a:cs typeface="Calibri" panose="020F0502020204030204"/>
              </a:rPr>
              <a:t>parsing</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config</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files</a:t>
            </a:r>
            <a:r>
              <a:rPr lang="de-DE">
                <a:solidFill>
                  <a:srgbClr val="5A6065"/>
                </a:solidFill>
                <a:ea typeface="Calibri" panose="020F0502020204030204"/>
                <a:cs typeface="Calibri" panose="020F0502020204030204"/>
              </a:rPr>
              <a:t> on </a:t>
            </a:r>
            <a:r>
              <a:rPr lang="de-DE" err="1">
                <a:solidFill>
                  <a:srgbClr val="5A6065"/>
                </a:solidFill>
                <a:ea typeface="Calibri" panose="020F0502020204030204"/>
                <a:cs typeface="Calibri" panose="020F0502020204030204"/>
              </a:rPr>
              <a:t>disk</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cannot</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validate</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the</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actual</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running</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service</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state</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effective</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parameters</a:t>
            </a:r>
            <a:r>
              <a:rPr lang="de-DE">
                <a:solidFill>
                  <a:srgbClr val="5A6065"/>
                </a:solidFill>
                <a:ea typeface="Calibri" panose="020F0502020204030204"/>
                <a:cs typeface="Calibri" panose="020F0502020204030204"/>
              </a:rPr>
              <a:t> (e.g., </a:t>
            </a:r>
            <a:r>
              <a:rPr lang="de-DE" err="1">
                <a:solidFill>
                  <a:srgbClr val="5A6065"/>
                </a:solidFill>
                <a:ea typeface="Calibri" panose="020F0502020204030204"/>
                <a:cs typeface="Calibri" panose="020F0502020204030204"/>
              </a:rPr>
              <a:t>complex</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includes</a:t>
            </a:r>
            <a:r>
              <a:rPr lang="de-DE">
                <a:solidFill>
                  <a:srgbClr val="5A6065"/>
                </a:solidFill>
                <a:ea typeface="Calibri" panose="020F0502020204030204"/>
                <a:cs typeface="Calibri" panose="020F0502020204030204"/>
              </a:rPr>
              <a:t>), </a:t>
            </a:r>
            <a:r>
              <a:rPr lang="de-DE" err="1">
                <a:solidFill>
                  <a:srgbClr val="5A6065"/>
                </a:solidFill>
                <a:ea typeface="Calibri" panose="020F0502020204030204"/>
                <a:cs typeface="Calibri" panose="020F0502020204030204"/>
              </a:rPr>
              <a:t>or</a:t>
            </a:r>
            <a:r>
              <a:rPr lang="de-DE">
                <a:solidFill>
                  <a:srgbClr val="5A6065"/>
                </a:solidFill>
                <a:ea typeface="Calibri" panose="020F0502020204030204"/>
                <a:cs typeface="Calibri" panose="020F0502020204030204"/>
              </a:rPr>
              <a:t> network-level </a:t>
            </a:r>
            <a:r>
              <a:rPr lang="de-DE" err="1">
                <a:solidFill>
                  <a:srgbClr val="5A6065"/>
                </a:solidFill>
                <a:ea typeface="Calibri" panose="020F0502020204030204"/>
                <a:cs typeface="Calibri" panose="020F0502020204030204"/>
              </a:rPr>
              <a:t>accessibility</a:t>
            </a:r>
            <a:r>
              <a:rPr lang="de-DE">
                <a:solidFill>
                  <a:srgbClr val="5A6065"/>
                </a:solidFill>
              </a:rPr>
              <a:t>.</a:t>
            </a:r>
            <a:endParaRPr lang="de-DE">
              <a:solidFill>
                <a:srgbClr val="5A6065"/>
              </a:solidFill>
              <a:ea typeface="Calibri" panose="020F0502020204030204"/>
              <a:cs typeface="Calibri" panose="020F0502020204030204"/>
            </a:endParaRPr>
          </a:p>
          <a:p>
            <a:pPr marL="285750" indent="-285750">
              <a:lnSpc>
                <a:spcPct val="150000"/>
              </a:lnSpc>
              <a:buFont typeface="Arial,Sans-Serif"/>
              <a:buChar char="•"/>
            </a:pPr>
            <a:endParaRPr lang="de-DE">
              <a:solidFill>
                <a:srgbClr val="5A6065"/>
              </a:solidFill>
            </a:endParaRPr>
          </a:p>
          <a:p>
            <a:pPr marL="285750" indent="-285750">
              <a:lnSpc>
                <a:spcPct val="150000"/>
              </a:lnSpc>
              <a:buFont typeface="Arial,Sans-Serif"/>
              <a:buChar char="•"/>
            </a:pPr>
            <a:endParaRPr lang="de-DE">
              <a:solidFill>
                <a:srgbClr val="5A6065"/>
              </a:solidFill>
              <a:ea typeface="Calibri"/>
              <a:cs typeface="Calibri"/>
            </a:endParaRPr>
          </a:p>
          <a:p>
            <a:endParaRPr lang="en-US">
              <a:ea typeface="Calibri"/>
              <a:cs typeface="Calibri"/>
            </a:endParaRPr>
          </a:p>
        </p:txBody>
      </p:sp>
      <p:sp>
        <p:nvSpPr>
          <p:cNvPr id="4" name="Foliennummernplatzhalter 3"/>
          <p:cNvSpPr>
            <a:spLocks noGrp="1"/>
          </p:cNvSpPr>
          <p:nvPr>
            <p:ph type="sldNum" sz="quarter" idx="5"/>
          </p:nvPr>
        </p:nvSpPr>
        <p:spPr/>
        <p:txBody>
          <a:bodyPr/>
          <a:lstStyle/>
          <a:p>
            <a:fld id="{8A632390-0F26-4C9B-9F21-BF5A396362EA}" type="slidenum">
              <a:rPr lang="de-DE" smtClean="0"/>
              <a:t>45</a:t>
            </a:fld>
            <a:endParaRPr lang="de-DE"/>
          </a:p>
        </p:txBody>
      </p:sp>
    </p:spTree>
    <p:extLst>
      <p:ext uri="{BB962C8B-B14F-4D97-AF65-F5344CB8AC3E}">
        <p14:creationId xmlns:p14="http://schemas.microsoft.com/office/powerpoint/2010/main" val="1017040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9.svg"/><Relationship Id="rId3" Type="http://schemas.openxmlformats.org/officeDocument/2006/relationships/image" Target="../media/image20.svg"/><Relationship Id="rId7" Type="http://schemas.openxmlformats.org/officeDocument/2006/relationships/image" Target="../media/image17.svg"/><Relationship Id="rId12"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16.png"/><Relationship Id="rId11" Type="http://schemas.openxmlformats.org/officeDocument/2006/relationships/image" Target="../media/image2.svg"/><Relationship Id="rId5" Type="http://schemas.openxmlformats.org/officeDocument/2006/relationships/image" Target="../media/image15.svg"/><Relationship Id="rId10" Type="http://schemas.openxmlformats.org/officeDocument/2006/relationships/image" Target="../media/image1.png"/><Relationship Id="rId4" Type="http://schemas.openxmlformats.org/officeDocument/2006/relationships/image" Target="../media/image14.png"/><Relationship Id="rId9"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5.svg"/><Relationship Id="rId7"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7.sv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chemeClr val="accent4">
            <a:lumMod val="10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9351DFA-A04B-0DD6-73F2-070D231E66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40627" y="441554"/>
            <a:ext cx="1701095" cy="964800"/>
          </a:xfrm>
          <a:prstGeom prst="rect">
            <a:avLst/>
          </a:prstGeom>
        </p:spPr>
      </p:pic>
      <p:sp>
        <p:nvSpPr>
          <p:cNvPr id="2" name="Titel 1">
            <a:extLst>
              <a:ext uri="{FF2B5EF4-FFF2-40B4-BE49-F238E27FC236}">
                <a16:creationId xmlns:a16="http://schemas.microsoft.com/office/drawing/2014/main" id="{491E7557-FFC8-901D-6795-F4D3C0313350}"/>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presentation</a:t>
            </a:r>
            <a:endParaRPr lang="de-DE"/>
          </a:p>
        </p:txBody>
      </p:sp>
      <p:pic>
        <p:nvPicPr>
          <p:cNvPr id="14" name="Grafik 13">
            <a:extLst>
              <a:ext uri="{FF2B5EF4-FFF2-40B4-BE49-F238E27FC236}">
                <a16:creationId xmlns:a16="http://schemas.microsoft.com/office/drawing/2014/main" id="{B42D6A7C-82FB-4F02-5BF7-B3823B00A3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472" y="5609579"/>
            <a:ext cx="2229230" cy="828000"/>
          </a:xfrm>
          <a:prstGeom prst="rect">
            <a:avLst/>
          </a:prstGeom>
        </p:spPr>
      </p:pic>
      <p:sp>
        <p:nvSpPr>
          <p:cNvPr id="21" name="Untertitel 2">
            <a:extLst>
              <a:ext uri="{FF2B5EF4-FFF2-40B4-BE49-F238E27FC236}">
                <a16:creationId xmlns:a16="http://schemas.microsoft.com/office/drawing/2014/main" id="{5C27F83D-4502-F633-8DDB-783242CE7644}"/>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br>
              <a:rPr lang="de-DE"/>
            </a:br>
            <a:r>
              <a:rPr lang="de-DE"/>
              <a:t>maximum </a:t>
            </a:r>
            <a:r>
              <a:rPr lang="de-DE" err="1"/>
              <a:t>two</a:t>
            </a:r>
            <a:r>
              <a:rPr lang="de-DE"/>
              <a:t> </a:t>
            </a:r>
            <a:r>
              <a:rPr lang="de-DE" err="1"/>
              <a:t>lines</a:t>
            </a:r>
            <a:endParaRPr lang="de-DE"/>
          </a:p>
        </p:txBody>
      </p:sp>
      <p:pic>
        <p:nvPicPr>
          <p:cNvPr id="10" name="Grafik 9">
            <a:extLst>
              <a:ext uri="{FF2B5EF4-FFF2-40B4-BE49-F238E27FC236}">
                <a16:creationId xmlns:a16="http://schemas.microsoft.com/office/drawing/2014/main" id="{071FC248-B606-0116-FD28-120EE893329D}"/>
              </a:ext>
            </a:extLst>
          </p:cNvPr>
          <p:cNvPicPr>
            <a:picLocks noChangeAspect="1"/>
          </p:cNvPicPr>
          <p:nvPr userDrawn="1"/>
        </p:nvPicPr>
        <p:blipFill rotWithShape="1">
          <a:blip r:embed="rId6">
            <a:alphaModFix/>
            <a:extLst>
              <a:ext uri="{28A0092B-C50C-407E-A947-70E740481C1C}">
                <a14:useLocalDpi xmlns:a14="http://schemas.microsoft.com/office/drawing/2010/main" val="0"/>
              </a:ext>
            </a:extLst>
          </a:blip>
          <a:srcRect r="12216" b="7184"/>
          <a:stretch/>
        </p:blipFill>
        <p:spPr>
          <a:xfrm>
            <a:off x="5593831" y="3624399"/>
            <a:ext cx="6598169" cy="3233602"/>
          </a:xfrm>
          <a:prstGeom prst="rect">
            <a:avLst/>
          </a:prstGeom>
        </p:spPr>
      </p:pic>
      <p:sp>
        <p:nvSpPr>
          <p:cNvPr id="11" name="Textplatzhalter 10">
            <a:extLst>
              <a:ext uri="{FF2B5EF4-FFF2-40B4-BE49-F238E27FC236}">
                <a16:creationId xmlns:a16="http://schemas.microsoft.com/office/drawing/2014/main" id="{0C9478B1-E154-5BC8-73DF-A2365B0D7F6C}"/>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err="1"/>
              <a:t>Author</a:t>
            </a:r>
            <a:r>
              <a:rPr lang="de-DE"/>
              <a:t>, etc.</a:t>
            </a:r>
          </a:p>
        </p:txBody>
      </p:sp>
    </p:spTree>
    <p:extLst>
      <p:ext uri="{BB962C8B-B14F-4D97-AF65-F5344CB8AC3E}">
        <p14:creationId xmlns:p14="http://schemas.microsoft.com/office/powerpoint/2010/main" val="650424114"/>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Slide 1">
    <p:bg>
      <p:bgRef idx="1001">
        <a:schemeClr val="bg1"/>
      </p:bgRef>
    </p:bg>
    <p:spTree>
      <p:nvGrpSpPr>
        <p:cNvPr id="1" name=""/>
        <p:cNvGrpSpPr/>
        <p:nvPr/>
      </p:nvGrpSpPr>
      <p:grpSpPr>
        <a:xfrm>
          <a:off x="0" y="0"/>
          <a:ext cx="0" cy="0"/>
          <a:chOff x="0" y="0"/>
          <a:chExt cx="0" cy="0"/>
        </a:xfrm>
      </p:grpSpPr>
      <p:pic>
        <p:nvPicPr>
          <p:cNvPr id="9" name="Grafik 8" descr="Ein Bild, das Licht enthält.&#10;&#10;Automatisch generierte Beschreibung">
            <a:extLst>
              <a:ext uri="{FF2B5EF4-FFF2-40B4-BE49-F238E27FC236}">
                <a16:creationId xmlns:a16="http://schemas.microsoft.com/office/drawing/2014/main" id="{3CF2A1BC-B5BF-3E3B-4EB2-A14F23DCD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201" y="1737350"/>
            <a:ext cx="7415799" cy="5120650"/>
          </a:xfrm>
          <a:prstGeom prst="rect">
            <a:avLst/>
          </a:prstGeom>
        </p:spPr>
      </p:pic>
      <p:pic>
        <p:nvPicPr>
          <p:cNvPr id="7" name="Grafik 6">
            <a:extLst>
              <a:ext uri="{FF2B5EF4-FFF2-40B4-BE49-F238E27FC236}">
                <a16:creationId xmlns:a16="http://schemas.microsoft.com/office/drawing/2014/main" id="{01F669D2-F7DD-CB8E-06A3-6B87614105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27" y="441554"/>
            <a:ext cx="1702800" cy="965767"/>
          </a:xfrm>
          <a:prstGeom prst="rect">
            <a:avLst/>
          </a:prstGeom>
        </p:spPr>
      </p:pic>
      <p:pic>
        <p:nvPicPr>
          <p:cNvPr id="12" name="Grafik 11">
            <a:extLst>
              <a:ext uri="{FF2B5EF4-FFF2-40B4-BE49-F238E27FC236}">
                <a16:creationId xmlns:a16="http://schemas.microsoft.com/office/drawing/2014/main" id="{20B7E3E5-8E41-3258-90EA-E8E2A91670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472" y="5609579"/>
            <a:ext cx="2229230" cy="828000"/>
          </a:xfrm>
          <a:prstGeom prst="rect">
            <a:avLst/>
          </a:prstGeom>
        </p:spPr>
      </p:pic>
      <p:sp>
        <p:nvSpPr>
          <p:cNvPr id="13" name="Titel 1">
            <a:extLst>
              <a:ext uri="{FF2B5EF4-FFF2-40B4-BE49-F238E27FC236}">
                <a16:creationId xmlns:a16="http://schemas.microsoft.com/office/drawing/2014/main" id="{FCAF4288-F4B3-6259-AA00-F35D6C12B827}"/>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section</a:t>
            </a:r>
            <a:endParaRPr lang="de-DE"/>
          </a:p>
        </p:txBody>
      </p:sp>
      <p:sp>
        <p:nvSpPr>
          <p:cNvPr id="15" name="Untertitel 2">
            <a:extLst>
              <a:ext uri="{FF2B5EF4-FFF2-40B4-BE49-F238E27FC236}">
                <a16:creationId xmlns:a16="http://schemas.microsoft.com/office/drawing/2014/main" id="{36E18B63-2C34-5DE3-9464-5003839F6BED}"/>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br>
              <a:rPr lang="de-DE"/>
            </a:br>
            <a:r>
              <a:rPr lang="de-DE"/>
              <a:t>maximum </a:t>
            </a:r>
            <a:r>
              <a:rPr lang="de-DE" err="1"/>
              <a:t>two</a:t>
            </a:r>
            <a:r>
              <a:rPr lang="de-DE"/>
              <a:t> </a:t>
            </a:r>
            <a:r>
              <a:rPr lang="de-DE" err="1"/>
              <a:t>lines</a:t>
            </a:r>
            <a:endParaRPr lang="de-DE"/>
          </a:p>
        </p:txBody>
      </p:sp>
      <p:sp>
        <p:nvSpPr>
          <p:cNvPr id="2" name="Textplatzhalter 10">
            <a:extLst>
              <a:ext uri="{FF2B5EF4-FFF2-40B4-BE49-F238E27FC236}">
                <a16:creationId xmlns:a16="http://schemas.microsoft.com/office/drawing/2014/main" id="{C6D9BE1F-8161-888E-D2EB-09C09CBAEE70}"/>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err="1"/>
              <a:t>Author</a:t>
            </a:r>
            <a:r>
              <a:rPr lang="de-DE"/>
              <a:t>, etc.</a:t>
            </a:r>
          </a:p>
        </p:txBody>
      </p:sp>
    </p:spTree>
    <p:extLst>
      <p:ext uri="{BB962C8B-B14F-4D97-AF65-F5344CB8AC3E}">
        <p14:creationId xmlns:p14="http://schemas.microsoft.com/office/powerpoint/2010/main" val="2776494403"/>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Slide 2">
    <p:bg>
      <p:bgRef idx="1001">
        <a:schemeClr val="bg1"/>
      </p:bgRef>
    </p:bg>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E2F724C4-CBC2-1C3E-0517-35A19EEC5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6000" y="2104153"/>
            <a:ext cx="7416000" cy="4753847"/>
          </a:xfrm>
          <a:prstGeom prst="rect">
            <a:avLst/>
          </a:prstGeom>
        </p:spPr>
      </p:pic>
      <p:pic>
        <p:nvPicPr>
          <p:cNvPr id="7" name="Grafik 6">
            <a:extLst>
              <a:ext uri="{FF2B5EF4-FFF2-40B4-BE49-F238E27FC236}">
                <a16:creationId xmlns:a16="http://schemas.microsoft.com/office/drawing/2014/main" id="{01F669D2-F7DD-CB8E-06A3-6B87614105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0627" y="441554"/>
            <a:ext cx="1702800" cy="965767"/>
          </a:xfrm>
          <a:prstGeom prst="rect">
            <a:avLst/>
          </a:prstGeom>
        </p:spPr>
      </p:pic>
      <p:pic>
        <p:nvPicPr>
          <p:cNvPr id="12" name="Grafik 11">
            <a:extLst>
              <a:ext uri="{FF2B5EF4-FFF2-40B4-BE49-F238E27FC236}">
                <a16:creationId xmlns:a16="http://schemas.microsoft.com/office/drawing/2014/main" id="{20B7E3E5-8E41-3258-90EA-E8E2A91670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472" y="5609579"/>
            <a:ext cx="2229230" cy="828000"/>
          </a:xfrm>
          <a:prstGeom prst="rect">
            <a:avLst/>
          </a:prstGeom>
        </p:spPr>
      </p:pic>
      <p:sp>
        <p:nvSpPr>
          <p:cNvPr id="13" name="Titel 1">
            <a:extLst>
              <a:ext uri="{FF2B5EF4-FFF2-40B4-BE49-F238E27FC236}">
                <a16:creationId xmlns:a16="http://schemas.microsoft.com/office/drawing/2014/main" id="{FCAF4288-F4B3-6259-AA00-F35D6C12B827}"/>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section</a:t>
            </a:r>
            <a:endParaRPr lang="de-DE"/>
          </a:p>
        </p:txBody>
      </p:sp>
      <p:sp>
        <p:nvSpPr>
          <p:cNvPr id="15" name="Untertitel 2">
            <a:extLst>
              <a:ext uri="{FF2B5EF4-FFF2-40B4-BE49-F238E27FC236}">
                <a16:creationId xmlns:a16="http://schemas.microsoft.com/office/drawing/2014/main" id="{36E18B63-2C34-5DE3-9464-5003839F6BED}"/>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r>
              <a:rPr lang="de-DE"/>
              <a:t> </a:t>
            </a:r>
            <a:br>
              <a:rPr lang="de-DE"/>
            </a:br>
            <a:r>
              <a:rPr lang="de-DE"/>
              <a:t>maximum </a:t>
            </a:r>
            <a:r>
              <a:rPr lang="de-DE" err="1"/>
              <a:t>two</a:t>
            </a:r>
            <a:r>
              <a:rPr lang="de-DE"/>
              <a:t> </a:t>
            </a:r>
            <a:r>
              <a:rPr lang="de-DE" err="1"/>
              <a:t>lines</a:t>
            </a:r>
            <a:endParaRPr lang="de-DE"/>
          </a:p>
        </p:txBody>
      </p:sp>
      <p:sp>
        <p:nvSpPr>
          <p:cNvPr id="2" name="Textplatzhalter 10">
            <a:extLst>
              <a:ext uri="{FF2B5EF4-FFF2-40B4-BE49-F238E27FC236}">
                <a16:creationId xmlns:a16="http://schemas.microsoft.com/office/drawing/2014/main" id="{C6D9BE1F-8161-888E-D2EB-09C09CBAEE70}"/>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a:t>Author, etc.</a:t>
            </a:r>
          </a:p>
        </p:txBody>
      </p:sp>
      <p:pic>
        <p:nvPicPr>
          <p:cNvPr id="3" name="Grafik 2">
            <a:extLst>
              <a:ext uri="{FF2B5EF4-FFF2-40B4-BE49-F238E27FC236}">
                <a16:creationId xmlns:a16="http://schemas.microsoft.com/office/drawing/2014/main" id="{E5F9B4F8-B3F6-4243-E855-704A50BD7C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472" y="5609579"/>
            <a:ext cx="2229230" cy="828000"/>
          </a:xfrm>
          <a:prstGeom prst="rect">
            <a:avLst/>
          </a:prstGeom>
        </p:spPr>
      </p:pic>
      <p:pic>
        <p:nvPicPr>
          <p:cNvPr id="4" name="Grafik 3">
            <a:extLst>
              <a:ext uri="{FF2B5EF4-FFF2-40B4-BE49-F238E27FC236}">
                <a16:creationId xmlns:a16="http://schemas.microsoft.com/office/drawing/2014/main" id="{36F054FA-6176-A4AE-0674-F5E36159C45F}"/>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40627" y="441554"/>
            <a:ext cx="1701095" cy="964800"/>
          </a:xfrm>
          <a:prstGeom prst="rect">
            <a:avLst/>
          </a:prstGeom>
        </p:spPr>
      </p:pic>
      <p:pic>
        <p:nvPicPr>
          <p:cNvPr id="5" name="Grafik 4">
            <a:extLst>
              <a:ext uri="{FF2B5EF4-FFF2-40B4-BE49-F238E27FC236}">
                <a16:creationId xmlns:a16="http://schemas.microsoft.com/office/drawing/2014/main" id="{AA4020E5-A538-CCCA-B4AF-88AE87E34DD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76000" y="2096013"/>
            <a:ext cx="7416000" cy="4761987"/>
          </a:xfrm>
          <a:prstGeom prst="rect">
            <a:avLst/>
          </a:prstGeom>
        </p:spPr>
      </p:pic>
    </p:spTree>
    <p:extLst>
      <p:ext uri="{BB962C8B-B14F-4D97-AF65-F5344CB8AC3E}">
        <p14:creationId xmlns:p14="http://schemas.microsoft.com/office/powerpoint/2010/main" val="25453010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Slide 3">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E7557-FFC8-901D-6795-F4D3C0313350}"/>
              </a:ext>
            </a:extLst>
          </p:cNvPr>
          <p:cNvSpPr>
            <a:spLocks noGrp="1"/>
          </p:cNvSpPr>
          <p:nvPr>
            <p:ph type="ctrTitle" hasCustomPrompt="1"/>
          </p:nvPr>
        </p:nvSpPr>
        <p:spPr>
          <a:xfrm>
            <a:off x="754380" y="1105200"/>
            <a:ext cx="8436851" cy="813954"/>
          </a:xfrm>
        </p:spPr>
        <p:txBody>
          <a:bodyPr anchor="t">
            <a:noAutofit/>
          </a:bodyPr>
          <a:lstStyle>
            <a:lvl1pPr algn="l">
              <a:defRPr sz="2400" spc="10" baseline="0">
                <a:solidFill>
                  <a:schemeClr val="bg1"/>
                </a:solidFill>
              </a:defRPr>
            </a:lvl1pPr>
          </a:lstStyle>
          <a:p>
            <a:r>
              <a:rPr lang="de-DE" err="1"/>
              <a:t>Presentation</a:t>
            </a:r>
            <a:r>
              <a:rPr lang="de-DE"/>
              <a:t> Title</a:t>
            </a:r>
            <a:br>
              <a:rPr lang="de-DE"/>
            </a:br>
            <a:r>
              <a:rPr lang="de-DE"/>
              <a:t>maximum 2 </a:t>
            </a:r>
            <a:r>
              <a:rPr lang="de-DE" err="1"/>
              <a:t>lines</a:t>
            </a:r>
            <a:endParaRPr lang="de-DE"/>
          </a:p>
        </p:txBody>
      </p:sp>
      <p:grpSp>
        <p:nvGrpSpPr>
          <p:cNvPr id="5" name="Claim">
            <a:extLst>
              <a:ext uri="{FF2B5EF4-FFF2-40B4-BE49-F238E27FC236}">
                <a16:creationId xmlns:a16="http://schemas.microsoft.com/office/drawing/2014/main" id="{3BC34DE0-3D77-FBC7-977E-3B2464D2E2DA}"/>
              </a:ext>
            </a:extLst>
          </p:cNvPr>
          <p:cNvGrpSpPr/>
          <p:nvPr/>
        </p:nvGrpSpPr>
        <p:grpSpPr>
          <a:xfrm>
            <a:off x="992189" y="6558031"/>
            <a:ext cx="1874044" cy="131707"/>
            <a:chOff x="436104" y="6563646"/>
            <a:chExt cx="1940291" cy="136362"/>
          </a:xfrm>
          <a:solidFill>
            <a:schemeClr val="bg1"/>
          </a:solidFill>
        </p:grpSpPr>
        <p:sp>
          <p:nvSpPr>
            <p:cNvPr id="6" name="Freihandform: Form 5">
              <a:extLst>
                <a:ext uri="{FF2B5EF4-FFF2-40B4-BE49-F238E27FC236}">
                  <a16:creationId xmlns:a16="http://schemas.microsoft.com/office/drawing/2014/main" id="{B56A7137-E965-2F8C-872F-63617990A00C}"/>
                </a:ext>
              </a:extLst>
            </p:cNvPr>
            <p:cNvSpPr/>
            <p:nvPr/>
          </p:nvSpPr>
          <p:spPr>
            <a:xfrm>
              <a:off x="436104" y="6563646"/>
              <a:ext cx="1890036" cy="136362"/>
            </a:xfrm>
            <a:custGeom>
              <a:avLst/>
              <a:gdLst>
                <a:gd name="connsiteX0" fmla="*/ 1871359 w 1890036"/>
                <a:gd name="connsiteY0" fmla="*/ 61443 h 136362"/>
                <a:gd name="connsiteX1" fmla="*/ 1841529 w 1890036"/>
                <a:gd name="connsiteY1" fmla="*/ 61443 h 136362"/>
                <a:gd name="connsiteX2" fmla="*/ 1841529 w 1890036"/>
                <a:gd name="connsiteY2" fmla="*/ 60878 h 136362"/>
                <a:gd name="connsiteX3" fmla="*/ 1856582 w 1890036"/>
                <a:gd name="connsiteY3" fmla="*/ 43567 h 136362"/>
                <a:gd name="connsiteX4" fmla="*/ 1871359 w 1890036"/>
                <a:gd name="connsiteY4" fmla="*/ 60878 h 136362"/>
                <a:gd name="connsiteX5" fmla="*/ 1871359 w 1890036"/>
                <a:gd name="connsiteY5" fmla="*/ 61443 h 136362"/>
                <a:gd name="connsiteX6" fmla="*/ 1890037 w 1890036"/>
                <a:gd name="connsiteY6" fmla="*/ 71136 h 136362"/>
                <a:gd name="connsiteX7" fmla="*/ 1890037 w 1890036"/>
                <a:gd name="connsiteY7" fmla="*/ 63269 h 136362"/>
                <a:gd name="connsiteX8" fmla="*/ 1856582 w 1890036"/>
                <a:gd name="connsiteY8" fmla="*/ 27556 h 136362"/>
                <a:gd name="connsiteX9" fmla="*/ 1822838 w 1890036"/>
                <a:gd name="connsiteY9" fmla="*/ 63269 h 136362"/>
                <a:gd name="connsiteX10" fmla="*/ 1822838 w 1890036"/>
                <a:gd name="connsiteY10" fmla="*/ 73658 h 136362"/>
                <a:gd name="connsiteX11" fmla="*/ 1856858 w 1890036"/>
                <a:gd name="connsiteY11" fmla="*/ 108951 h 136362"/>
                <a:gd name="connsiteX12" fmla="*/ 1884139 w 1890036"/>
                <a:gd name="connsiteY12" fmla="*/ 106560 h 136362"/>
                <a:gd name="connsiteX13" fmla="*/ 1887082 w 1890036"/>
                <a:gd name="connsiteY13" fmla="*/ 102909 h 136362"/>
                <a:gd name="connsiteX14" fmla="*/ 1887082 w 1890036"/>
                <a:gd name="connsiteY14" fmla="*/ 93636 h 136362"/>
                <a:gd name="connsiteX15" fmla="*/ 1884560 w 1890036"/>
                <a:gd name="connsiteY15" fmla="*/ 91534 h 136362"/>
                <a:gd name="connsiteX16" fmla="*/ 1884139 w 1890036"/>
                <a:gd name="connsiteY16" fmla="*/ 91534 h 136362"/>
                <a:gd name="connsiteX17" fmla="*/ 1858263 w 1890036"/>
                <a:gd name="connsiteY17" fmla="*/ 92940 h 136362"/>
                <a:gd name="connsiteX18" fmla="*/ 1841384 w 1890036"/>
                <a:gd name="connsiteY18" fmla="*/ 75064 h 136362"/>
                <a:gd name="connsiteX19" fmla="*/ 1841384 w 1890036"/>
                <a:gd name="connsiteY19" fmla="*/ 74643 h 136362"/>
                <a:gd name="connsiteX20" fmla="*/ 1887226 w 1890036"/>
                <a:gd name="connsiteY20" fmla="*/ 74643 h 136362"/>
                <a:gd name="connsiteX21" fmla="*/ 1890037 w 1890036"/>
                <a:gd name="connsiteY21" fmla="*/ 71136 h 136362"/>
                <a:gd name="connsiteX22" fmla="*/ 1789934 w 1890036"/>
                <a:gd name="connsiteY22" fmla="*/ 114310 h 136362"/>
                <a:gd name="connsiteX23" fmla="*/ 1774041 w 1890036"/>
                <a:gd name="connsiteY23" fmla="*/ 122322 h 136362"/>
                <a:gd name="connsiteX24" fmla="*/ 1757293 w 1890036"/>
                <a:gd name="connsiteY24" fmla="*/ 113036 h 136362"/>
                <a:gd name="connsiteX25" fmla="*/ 1757293 w 1890036"/>
                <a:gd name="connsiteY25" fmla="*/ 111775 h 136362"/>
                <a:gd name="connsiteX26" fmla="*/ 1760814 w 1890036"/>
                <a:gd name="connsiteY26" fmla="*/ 101924 h 136362"/>
                <a:gd name="connsiteX27" fmla="*/ 1773331 w 1890036"/>
                <a:gd name="connsiteY27" fmla="*/ 104879 h 136362"/>
                <a:gd name="connsiteX28" fmla="*/ 1789934 w 1890036"/>
                <a:gd name="connsiteY28" fmla="*/ 113324 h 136362"/>
                <a:gd name="connsiteX29" fmla="*/ 1789934 w 1890036"/>
                <a:gd name="connsiteY29" fmla="*/ 114310 h 136362"/>
                <a:gd name="connsiteX30" fmla="*/ 1788397 w 1890036"/>
                <a:gd name="connsiteY30" fmla="*/ 55808 h 136362"/>
                <a:gd name="connsiteX31" fmla="*/ 1773344 w 1890036"/>
                <a:gd name="connsiteY31" fmla="*/ 66920 h 136362"/>
                <a:gd name="connsiteX32" fmla="*/ 1758147 w 1890036"/>
                <a:gd name="connsiteY32" fmla="*/ 55808 h 136362"/>
                <a:gd name="connsiteX33" fmla="*/ 1758147 w 1890036"/>
                <a:gd name="connsiteY33" fmla="*/ 54679 h 136362"/>
                <a:gd name="connsiteX34" fmla="*/ 1773331 w 1890036"/>
                <a:gd name="connsiteY34" fmla="*/ 42727 h 136362"/>
                <a:gd name="connsiteX35" fmla="*/ 1788397 w 1890036"/>
                <a:gd name="connsiteY35" fmla="*/ 54679 h 136362"/>
                <a:gd name="connsiteX36" fmla="*/ 1788397 w 1890036"/>
                <a:gd name="connsiteY36" fmla="*/ 55808 h 136362"/>
                <a:gd name="connsiteX37" fmla="*/ 1810031 w 1890036"/>
                <a:gd name="connsiteY37" fmla="*/ 38235 h 136362"/>
                <a:gd name="connsiteX38" fmla="*/ 1810031 w 1890036"/>
                <a:gd name="connsiteY38" fmla="*/ 32337 h 136362"/>
                <a:gd name="connsiteX39" fmla="*/ 1806235 w 1890036"/>
                <a:gd name="connsiteY39" fmla="*/ 28541 h 136362"/>
                <a:gd name="connsiteX40" fmla="*/ 1773331 w 1890036"/>
                <a:gd name="connsiteY40" fmla="*/ 28541 h 136362"/>
                <a:gd name="connsiteX41" fmla="*/ 1739876 w 1890036"/>
                <a:gd name="connsiteY41" fmla="*/ 54403 h 136362"/>
                <a:gd name="connsiteX42" fmla="*/ 1739876 w 1890036"/>
                <a:gd name="connsiteY42" fmla="*/ 55388 h 136362"/>
                <a:gd name="connsiteX43" fmla="*/ 1745642 w 1890036"/>
                <a:gd name="connsiteY43" fmla="*/ 71846 h 136362"/>
                <a:gd name="connsiteX44" fmla="*/ 1740021 w 1890036"/>
                <a:gd name="connsiteY44" fmla="*/ 83220 h 136362"/>
                <a:gd name="connsiteX45" fmla="*/ 1740021 w 1890036"/>
                <a:gd name="connsiteY45" fmla="*/ 83365 h 136362"/>
                <a:gd name="connsiteX46" fmla="*/ 1746339 w 1890036"/>
                <a:gd name="connsiteY46" fmla="*/ 96302 h 136362"/>
                <a:gd name="connsiteX47" fmla="*/ 1739180 w 1890036"/>
                <a:gd name="connsiteY47" fmla="*/ 111775 h 136362"/>
                <a:gd name="connsiteX48" fmla="*/ 1739180 w 1890036"/>
                <a:gd name="connsiteY48" fmla="*/ 113036 h 136362"/>
                <a:gd name="connsiteX49" fmla="*/ 1774041 w 1890036"/>
                <a:gd name="connsiteY49" fmla="*/ 136362 h 136362"/>
                <a:gd name="connsiteX50" fmla="*/ 1808481 w 1890036"/>
                <a:gd name="connsiteY50" fmla="*/ 114310 h 136362"/>
                <a:gd name="connsiteX51" fmla="*/ 1808481 w 1890036"/>
                <a:gd name="connsiteY51" fmla="*/ 113324 h 136362"/>
                <a:gd name="connsiteX52" fmla="*/ 1776996 w 1890036"/>
                <a:gd name="connsiteY52" fmla="*/ 90812 h 136362"/>
                <a:gd name="connsiteX53" fmla="*/ 1760393 w 1890036"/>
                <a:gd name="connsiteY53" fmla="*/ 86872 h 136362"/>
                <a:gd name="connsiteX54" fmla="*/ 1755612 w 1890036"/>
                <a:gd name="connsiteY54" fmla="*/ 82235 h 136362"/>
                <a:gd name="connsiteX55" fmla="*/ 1758003 w 1890036"/>
                <a:gd name="connsiteY55" fmla="*/ 78584 h 136362"/>
                <a:gd name="connsiteX56" fmla="*/ 1773344 w 1890036"/>
                <a:gd name="connsiteY56" fmla="*/ 80974 h 136362"/>
                <a:gd name="connsiteX57" fmla="*/ 1806655 w 1890036"/>
                <a:gd name="connsiteY57" fmla="*/ 55388 h 136362"/>
                <a:gd name="connsiteX58" fmla="*/ 1806655 w 1890036"/>
                <a:gd name="connsiteY58" fmla="*/ 54403 h 136362"/>
                <a:gd name="connsiteX59" fmla="*/ 1803148 w 1890036"/>
                <a:gd name="connsiteY59" fmla="*/ 43147 h 136362"/>
                <a:gd name="connsiteX60" fmla="*/ 1807785 w 1890036"/>
                <a:gd name="connsiteY60" fmla="*/ 41321 h 136362"/>
                <a:gd name="connsiteX61" fmla="*/ 1810031 w 1890036"/>
                <a:gd name="connsiteY61" fmla="*/ 38235 h 136362"/>
                <a:gd name="connsiteX62" fmla="*/ 1702060 w 1890036"/>
                <a:gd name="connsiteY62" fmla="*/ 92795 h 136362"/>
                <a:gd name="connsiteX63" fmla="*/ 1688544 w 1890036"/>
                <a:gd name="connsiteY63" fmla="*/ 93780 h 136362"/>
                <a:gd name="connsiteX64" fmla="*/ 1673491 w 1890036"/>
                <a:gd name="connsiteY64" fmla="*/ 73671 h 136362"/>
                <a:gd name="connsiteX65" fmla="*/ 1673491 w 1890036"/>
                <a:gd name="connsiteY65" fmla="*/ 62835 h 136362"/>
                <a:gd name="connsiteX66" fmla="*/ 1688544 w 1890036"/>
                <a:gd name="connsiteY66" fmla="*/ 42727 h 136362"/>
                <a:gd name="connsiteX67" fmla="*/ 1702060 w 1890036"/>
                <a:gd name="connsiteY67" fmla="*/ 43712 h 136362"/>
                <a:gd name="connsiteX68" fmla="*/ 1702060 w 1890036"/>
                <a:gd name="connsiteY68" fmla="*/ 92795 h 136362"/>
                <a:gd name="connsiteX69" fmla="*/ 1720594 w 1890036"/>
                <a:gd name="connsiteY69" fmla="*/ 101503 h 136362"/>
                <a:gd name="connsiteX70" fmla="*/ 1720594 w 1890036"/>
                <a:gd name="connsiteY70" fmla="*/ 3651 h 136362"/>
                <a:gd name="connsiteX71" fmla="*/ 1717796 w 1890036"/>
                <a:gd name="connsiteY71" fmla="*/ 841 h 136362"/>
                <a:gd name="connsiteX72" fmla="*/ 1704871 w 1890036"/>
                <a:gd name="connsiteY72" fmla="*/ 841 h 136362"/>
                <a:gd name="connsiteX73" fmla="*/ 1702060 w 1890036"/>
                <a:gd name="connsiteY73" fmla="*/ 3651 h 136362"/>
                <a:gd name="connsiteX74" fmla="*/ 1702060 w 1890036"/>
                <a:gd name="connsiteY74" fmla="*/ 28541 h 136362"/>
                <a:gd name="connsiteX75" fmla="*/ 1688544 w 1890036"/>
                <a:gd name="connsiteY75" fmla="*/ 27556 h 136362"/>
                <a:gd name="connsiteX76" fmla="*/ 1654944 w 1890036"/>
                <a:gd name="connsiteY76" fmla="*/ 62835 h 136362"/>
                <a:gd name="connsiteX77" fmla="*/ 1654944 w 1890036"/>
                <a:gd name="connsiteY77" fmla="*/ 73671 h 136362"/>
                <a:gd name="connsiteX78" fmla="*/ 1688544 w 1890036"/>
                <a:gd name="connsiteY78" fmla="*/ 108951 h 136362"/>
                <a:gd name="connsiteX79" fmla="*/ 1716811 w 1890036"/>
                <a:gd name="connsiteY79" fmla="*/ 105299 h 136362"/>
                <a:gd name="connsiteX80" fmla="*/ 1720594 w 1890036"/>
                <a:gd name="connsiteY80" fmla="*/ 101503 h 136362"/>
                <a:gd name="connsiteX81" fmla="*/ 1621069 w 1890036"/>
                <a:gd name="connsiteY81" fmla="*/ 61443 h 136362"/>
                <a:gd name="connsiteX82" fmla="*/ 1591239 w 1890036"/>
                <a:gd name="connsiteY82" fmla="*/ 61443 h 136362"/>
                <a:gd name="connsiteX83" fmla="*/ 1591239 w 1890036"/>
                <a:gd name="connsiteY83" fmla="*/ 60878 h 136362"/>
                <a:gd name="connsiteX84" fmla="*/ 1606292 w 1890036"/>
                <a:gd name="connsiteY84" fmla="*/ 43567 h 136362"/>
                <a:gd name="connsiteX85" fmla="*/ 1621069 w 1890036"/>
                <a:gd name="connsiteY85" fmla="*/ 60878 h 136362"/>
                <a:gd name="connsiteX86" fmla="*/ 1621069 w 1890036"/>
                <a:gd name="connsiteY86" fmla="*/ 61443 h 136362"/>
                <a:gd name="connsiteX87" fmla="*/ 1639747 w 1890036"/>
                <a:gd name="connsiteY87" fmla="*/ 71136 h 136362"/>
                <a:gd name="connsiteX88" fmla="*/ 1639747 w 1890036"/>
                <a:gd name="connsiteY88" fmla="*/ 63269 h 136362"/>
                <a:gd name="connsiteX89" fmla="*/ 1606292 w 1890036"/>
                <a:gd name="connsiteY89" fmla="*/ 27556 h 136362"/>
                <a:gd name="connsiteX90" fmla="*/ 1572548 w 1890036"/>
                <a:gd name="connsiteY90" fmla="*/ 63269 h 136362"/>
                <a:gd name="connsiteX91" fmla="*/ 1572548 w 1890036"/>
                <a:gd name="connsiteY91" fmla="*/ 73658 h 136362"/>
                <a:gd name="connsiteX92" fmla="*/ 1606568 w 1890036"/>
                <a:gd name="connsiteY92" fmla="*/ 108951 h 136362"/>
                <a:gd name="connsiteX93" fmla="*/ 1633849 w 1890036"/>
                <a:gd name="connsiteY93" fmla="*/ 106560 h 136362"/>
                <a:gd name="connsiteX94" fmla="*/ 1636792 w 1890036"/>
                <a:gd name="connsiteY94" fmla="*/ 102909 h 136362"/>
                <a:gd name="connsiteX95" fmla="*/ 1636792 w 1890036"/>
                <a:gd name="connsiteY95" fmla="*/ 93636 h 136362"/>
                <a:gd name="connsiteX96" fmla="*/ 1634270 w 1890036"/>
                <a:gd name="connsiteY96" fmla="*/ 91534 h 136362"/>
                <a:gd name="connsiteX97" fmla="*/ 1633849 w 1890036"/>
                <a:gd name="connsiteY97" fmla="*/ 91534 h 136362"/>
                <a:gd name="connsiteX98" fmla="*/ 1607973 w 1890036"/>
                <a:gd name="connsiteY98" fmla="*/ 92940 h 136362"/>
                <a:gd name="connsiteX99" fmla="*/ 1591094 w 1890036"/>
                <a:gd name="connsiteY99" fmla="*/ 75064 h 136362"/>
                <a:gd name="connsiteX100" fmla="*/ 1591094 w 1890036"/>
                <a:gd name="connsiteY100" fmla="*/ 74643 h 136362"/>
                <a:gd name="connsiteX101" fmla="*/ 1636936 w 1890036"/>
                <a:gd name="connsiteY101" fmla="*/ 74643 h 136362"/>
                <a:gd name="connsiteX102" fmla="*/ 1639747 w 1890036"/>
                <a:gd name="connsiteY102" fmla="*/ 71136 h 136362"/>
                <a:gd name="connsiteX103" fmla="*/ 1553830 w 1890036"/>
                <a:gd name="connsiteY103" fmla="*/ 104879 h 136362"/>
                <a:gd name="connsiteX104" fmla="*/ 1553830 w 1890036"/>
                <a:gd name="connsiteY104" fmla="*/ 3651 h 136362"/>
                <a:gd name="connsiteX105" fmla="*/ 1551164 w 1890036"/>
                <a:gd name="connsiteY105" fmla="*/ 841 h 136362"/>
                <a:gd name="connsiteX106" fmla="*/ 1538107 w 1890036"/>
                <a:gd name="connsiteY106" fmla="*/ 841 h 136362"/>
                <a:gd name="connsiteX107" fmla="*/ 1535296 w 1890036"/>
                <a:gd name="connsiteY107" fmla="*/ 3651 h 136362"/>
                <a:gd name="connsiteX108" fmla="*/ 1535296 w 1890036"/>
                <a:gd name="connsiteY108" fmla="*/ 104879 h 136362"/>
                <a:gd name="connsiteX109" fmla="*/ 1538107 w 1890036"/>
                <a:gd name="connsiteY109" fmla="*/ 107821 h 136362"/>
                <a:gd name="connsiteX110" fmla="*/ 1551164 w 1890036"/>
                <a:gd name="connsiteY110" fmla="*/ 107821 h 136362"/>
                <a:gd name="connsiteX111" fmla="*/ 1553830 w 1890036"/>
                <a:gd name="connsiteY111" fmla="*/ 104879 h 136362"/>
                <a:gd name="connsiteX112" fmla="*/ 1519679 w 1890036"/>
                <a:gd name="connsiteY112" fmla="*/ 31352 h 136362"/>
                <a:gd name="connsiteX113" fmla="*/ 1516868 w 1890036"/>
                <a:gd name="connsiteY113" fmla="*/ 28541 h 136362"/>
                <a:gd name="connsiteX114" fmla="*/ 1503220 w 1890036"/>
                <a:gd name="connsiteY114" fmla="*/ 28541 h 136362"/>
                <a:gd name="connsiteX115" fmla="*/ 1500698 w 1890036"/>
                <a:gd name="connsiteY115" fmla="*/ 31076 h 136362"/>
                <a:gd name="connsiteX116" fmla="*/ 1491832 w 1890036"/>
                <a:gd name="connsiteY116" fmla="*/ 90536 h 136362"/>
                <a:gd name="connsiteX117" fmla="*/ 1491136 w 1890036"/>
                <a:gd name="connsiteY117" fmla="*/ 92506 h 136362"/>
                <a:gd name="connsiteX118" fmla="*/ 1490151 w 1890036"/>
                <a:gd name="connsiteY118" fmla="*/ 90536 h 136362"/>
                <a:gd name="connsiteX119" fmla="*/ 1478474 w 1890036"/>
                <a:gd name="connsiteY119" fmla="*/ 43304 h 136362"/>
                <a:gd name="connsiteX120" fmla="*/ 1470606 w 1890036"/>
                <a:gd name="connsiteY120" fmla="*/ 37249 h 136362"/>
                <a:gd name="connsiteX121" fmla="*/ 1460754 w 1890036"/>
                <a:gd name="connsiteY121" fmla="*/ 37249 h 136362"/>
                <a:gd name="connsiteX122" fmla="*/ 1452887 w 1890036"/>
                <a:gd name="connsiteY122" fmla="*/ 43304 h 136362"/>
                <a:gd name="connsiteX123" fmla="*/ 1441209 w 1890036"/>
                <a:gd name="connsiteY123" fmla="*/ 90536 h 136362"/>
                <a:gd name="connsiteX124" fmla="*/ 1440224 w 1890036"/>
                <a:gd name="connsiteY124" fmla="*/ 92506 h 136362"/>
                <a:gd name="connsiteX125" fmla="*/ 1439528 w 1890036"/>
                <a:gd name="connsiteY125" fmla="*/ 90536 h 136362"/>
                <a:gd name="connsiteX126" fmla="*/ 1430662 w 1890036"/>
                <a:gd name="connsiteY126" fmla="*/ 31076 h 136362"/>
                <a:gd name="connsiteX127" fmla="*/ 1428140 w 1890036"/>
                <a:gd name="connsiteY127" fmla="*/ 28541 h 136362"/>
                <a:gd name="connsiteX128" fmla="*/ 1414493 w 1890036"/>
                <a:gd name="connsiteY128" fmla="*/ 28541 h 136362"/>
                <a:gd name="connsiteX129" fmla="*/ 1411682 w 1890036"/>
                <a:gd name="connsiteY129" fmla="*/ 31352 h 136362"/>
                <a:gd name="connsiteX130" fmla="*/ 1411682 w 1890036"/>
                <a:gd name="connsiteY130" fmla="*/ 31772 h 136362"/>
                <a:gd name="connsiteX131" fmla="*/ 1424475 w 1890036"/>
                <a:gd name="connsiteY131" fmla="*/ 96434 h 136362"/>
                <a:gd name="connsiteX132" fmla="*/ 1436993 w 1890036"/>
                <a:gd name="connsiteY132" fmla="*/ 108241 h 136362"/>
                <a:gd name="connsiteX133" fmla="*/ 1440789 w 1890036"/>
                <a:gd name="connsiteY133" fmla="*/ 108241 h 136362"/>
                <a:gd name="connsiteX134" fmla="*/ 1454148 w 1890036"/>
                <a:gd name="connsiteY134" fmla="*/ 97287 h 136362"/>
                <a:gd name="connsiteX135" fmla="*/ 1465260 w 1890036"/>
                <a:gd name="connsiteY135" fmla="*/ 54259 h 136362"/>
                <a:gd name="connsiteX136" fmla="*/ 1465680 w 1890036"/>
                <a:gd name="connsiteY136" fmla="*/ 53562 h 136362"/>
                <a:gd name="connsiteX137" fmla="*/ 1466100 w 1890036"/>
                <a:gd name="connsiteY137" fmla="*/ 54259 h 136362"/>
                <a:gd name="connsiteX138" fmla="*/ 1477213 w 1890036"/>
                <a:gd name="connsiteY138" fmla="*/ 97287 h 136362"/>
                <a:gd name="connsiteX139" fmla="*/ 1490571 w 1890036"/>
                <a:gd name="connsiteY139" fmla="*/ 108241 h 136362"/>
                <a:gd name="connsiteX140" fmla="*/ 1494367 w 1890036"/>
                <a:gd name="connsiteY140" fmla="*/ 108241 h 136362"/>
                <a:gd name="connsiteX141" fmla="*/ 1506885 w 1890036"/>
                <a:gd name="connsiteY141" fmla="*/ 96434 h 136362"/>
                <a:gd name="connsiteX142" fmla="*/ 1519679 w 1890036"/>
                <a:gd name="connsiteY142" fmla="*/ 31772 h 136362"/>
                <a:gd name="connsiteX143" fmla="*/ 1519679 w 1890036"/>
                <a:gd name="connsiteY143" fmla="*/ 31352 h 136362"/>
                <a:gd name="connsiteX144" fmla="*/ 1382889 w 1890036"/>
                <a:gd name="connsiteY144" fmla="*/ 73947 h 136362"/>
                <a:gd name="connsiteX145" fmla="*/ 1367837 w 1890036"/>
                <a:gd name="connsiteY145" fmla="*/ 92940 h 136362"/>
                <a:gd name="connsiteX146" fmla="*/ 1352784 w 1890036"/>
                <a:gd name="connsiteY146" fmla="*/ 73947 h 136362"/>
                <a:gd name="connsiteX147" fmla="*/ 1352784 w 1890036"/>
                <a:gd name="connsiteY147" fmla="*/ 62560 h 136362"/>
                <a:gd name="connsiteX148" fmla="*/ 1367837 w 1890036"/>
                <a:gd name="connsiteY148" fmla="*/ 43567 h 136362"/>
                <a:gd name="connsiteX149" fmla="*/ 1382889 w 1890036"/>
                <a:gd name="connsiteY149" fmla="*/ 62560 h 136362"/>
                <a:gd name="connsiteX150" fmla="*/ 1382889 w 1890036"/>
                <a:gd name="connsiteY150" fmla="*/ 73947 h 136362"/>
                <a:gd name="connsiteX151" fmla="*/ 1401436 w 1890036"/>
                <a:gd name="connsiteY151" fmla="*/ 73947 h 136362"/>
                <a:gd name="connsiteX152" fmla="*/ 1401436 w 1890036"/>
                <a:gd name="connsiteY152" fmla="*/ 62560 h 136362"/>
                <a:gd name="connsiteX153" fmla="*/ 1367837 w 1890036"/>
                <a:gd name="connsiteY153" fmla="*/ 27556 h 136362"/>
                <a:gd name="connsiteX154" fmla="*/ 1334237 w 1890036"/>
                <a:gd name="connsiteY154" fmla="*/ 62560 h 136362"/>
                <a:gd name="connsiteX155" fmla="*/ 1334237 w 1890036"/>
                <a:gd name="connsiteY155" fmla="*/ 73947 h 136362"/>
                <a:gd name="connsiteX156" fmla="*/ 1367837 w 1890036"/>
                <a:gd name="connsiteY156" fmla="*/ 108951 h 136362"/>
                <a:gd name="connsiteX157" fmla="*/ 1401436 w 1890036"/>
                <a:gd name="connsiteY157" fmla="*/ 73947 h 136362"/>
                <a:gd name="connsiteX158" fmla="*/ 1316215 w 1890036"/>
                <a:gd name="connsiteY158" fmla="*/ 104866 h 136362"/>
                <a:gd name="connsiteX159" fmla="*/ 1316215 w 1890036"/>
                <a:gd name="connsiteY159" fmla="*/ 59040 h 136362"/>
                <a:gd name="connsiteX160" fmla="*/ 1291919 w 1890036"/>
                <a:gd name="connsiteY160" fmla="*/ 27556 h 136362"/>
                <a:gd name="connsiteX161" fmla="*/ 1269117 w 1890036"/>
                <a:gd name="connsiteY161" fmla="*/ 34294 h 136362"/>
                <a:gd name="connsiteX162" fmla="*/ 1269117 w 1890036"/>
                <a:gd name="connsiteY162" fmla="*/ 31352 h 136362"/>
                <a:gd name="connsiteX163" fmla="*/ 1266306 w 1890036"/>
                <a:gd name="connsiteY163" fmla="*/ 28541 h 136362"/>
                <a:gd name="connsiteX164" fmla="*/ 1254090 w 1890036"/>
                <a:gd name="connsiteY164" fmla="*/ 28541 h 136362"/>
                <a:gd name="connsiteX165" fmla="*/ 1251279 w 1890036"/>
                <a:gd name="connsiteY165" fmla="*/ 31352 h 136362"/>
                <a:gd name="connsiteX166" fmla="*/ 1251279 w 1890036"/>
                <a:gd name="connsiteY166" fmla="*/ 104879 h 136362"/>
                <a:gd name="connsiteX167" fmla="*/ 1254090 w 1890036"/>
                <a:gd name="connsiteY167" fmla="*/ 107821 h 136362"/>
                <a:gd name="connsiteX168" fmla="*/ 1267015 w 1890036"/>
                <a:gd name="connsiteY168" fmla="*/ 107821 h 136362"/>
                <a:gd name="connsiteX169" fmla="*/ 1269826 w 1890036"/>
                <a:gd name="connsiteY169" fmla="*/ 104879 h 136362"/>
                <a:gd name="connsiteX170" fmla="*/ 1269826 w 1890036"/>
                <a:gd name="connsiteY170" fmla="*/ 48361 h 136362"/>
                <a:gd name="connsiteX171" fmla="*/ 1285720 w 1890036"/>
                <a:gd name="connsiteY171" fmla="*/ 43291 h 136362"/>
                <a:gd name="connsiteX172" fmla="*/ 1297686 w 1890036"/>
                <a:gd name="connsiteY172" fmla="*/ 59040 h 136362"/>
                <a:gd name="connsiteX173" fmla="*/ 1297686 w 1890036"/>
                <a:gd name="connsiteY173" fmla="*/ 104866 h 136362"/>
                <a:gd name="connsiteX174" fmla="*/ 1300497 w 1890036"/>
                <a:gd name="connsiteY174" fmla="*/ 107821 h 136362"/>
                <a:gd name="connsiteX175" fmla="*/ 1313422 w 1890036"/>
                <a:gd name="connsiteY175" fmla="*/ 107821 h 136362"/>
                <a:gd name="connsiteX176" fmla="*/ 1316215 w 1890036"/>
                <a:gd name="connsiteY176" fmla="*/ 104866 h 136362"/>
                <a:gd name="connsiteX177" fmla="*/ 1236082 w 1890036"/>
                <a:gd name="connsiteY177" fmla="*/ 106560 h 136362"/>
                <a:gd name="connsiteX178" fmla="*/ 1235373 w 1890036"/>
                <a:gd name="connsiteY178" fmla="*/ 104879 h 136362"/>
                <a:gd name="connsiteX179" fmla="*/ 1199093 w 1890036"/>
                <a:gd name="connsiteY179" fmla="*/ 53983 h 136362"/>
                <a:gd name="connsiteX180" fmla="*/ 1235097 w 1890036"/>
                <a:gd name="connsiteY180" fmla="*/ 7447 h 136362"/>
                <a:gd name="connsiteX181" fmla="*/ 1236082 w 1890036"/>
                <a:gd name="connsiteY181" fmla="*/ 5201 h 136362"/>
                <a:gd name="connsiteX182" fmla="*/ 1233402 w 1890036"/>
                <a:gd name="connsiteY182" fmla="*/ 3507 h 136362"/>
                <a:gd name="connsiteX183" fmla="*/ 1217377 w 1890036"/>
                <a:gd name="connsiteY183" fmla="*/ 3507 h 136362"/>
                <a:gd name="connsiteX184" fmla="*/ 1214146 w 1890036"/>
                <a:gd name="connsiteY184" fmla="*/ 4636 h 136362"/>
                <a:gd name="connsiteX185" fmla="*/ 1179693 w 1890036"/>
                <a:gd name="connsiteY185" fmla="*/ 50883 h 136362"/>
                <a:gd name="connsiteX186" fmla="*/ 1179693 w 1890036"/>
                <a:gd name="connsiteY186" fmla="*/ 6186 h 136362"/>
                <a:gd name="connsiteX187" fmla="*/ 1176882 w 1890036"/>
                <a:gd name="connsiteY187" fmla="*/ 3507 h 136362"/>
                <a:gd name="connsiteX188" fmla="*/ 1162972 w 1890036"/>
                <a:gd name="connsiteY188" fmla="*/ 3507 h 136362"/>
                <a:gd name="connsiteX189" fmla="*/ 1160161 w 1890036"/>
                <a:gd name="connsiteY189" fmla="*/ 6186 h 136362"/>
                <a:gd name="connsiteX190" fmla="*/ 1160161 w 1890036"/>
                <a:gd name="connsiteY190" fmla="*/ 105010 h 136362"/>
                <a:gd name="connsiteX191" fmla="*/ 1162972 w 1890036"/>
                <a:gd name="connsiteY191" fmla="*/ 107821 h 136362"/>
                <a:gd name="connsiteX192" fmla="*/ 1176882 w 1890036"/>
                <a:gd name="connsiteY192" fmla="*/ 107821 h 136362"/>
                <a:gd name="connsiteX193" fmla="*/ 1179693 w 1890036"/>
                <a:gd name="connsiteY193" fmla="*/ 105010 h 136362"/>
                <a:gd name="connsiteX194" fmla="*/ 1179693 w 1890036"/>
                <a:gd name="connsiteY194" fmla="*/ 58343 h 136362"/>
                <a:gd name="connsiteX195" fmla="*/ 1211887 w 1890036"/>
                <a:gd name="connsiteY195" fmla="*/ 106284 h 136362"/>
                <a:gd name="connsiteX196" fmla="*/ 1215131 w 1890036"/>
                <a:gd name="connsiteY196" fmla="*/ 107821 h 136362"/>
                <a:gd name="connsiteX197" fmla="*/ 1233967 w 1890036"/>
                <a:gd name="connsiteY197" fmla="*/ 107821 h 136362"/>
                <a:gd name="connsiteX198" fmla="*/ 1236082 w 1890036"/>
                <a:gd name="connsiteY198" fmla="*/ 106560 h 136362"/>
                <a:gd name="connsiteX199" fmla="*/ 1084792 w 1890036"/>
                <a:gd name="connsiteY199" fmla="*/ 61443 h 136362"/>
                <a:gd name="connsiteX200" fmla="*/ 1054975 w 1890036"/>
                <a:gd name="connsiteY200" fmla="*/ 61443 h 136362"/>
                <a:gd name="connsiteX201" fmla="*/ 1054975 w 1890036"/>
                <a:gd name="connsiteY201" fmla="*/ 60878 h 136362"/>
                <a:gd name="connsiteX202" fmla="*/ 1070028 w 1890036"/>
                <a:gd name="connsiteY202" fmla="*/ 43567 h 136362"/>
                <a:gd name="connsiteX203" fmla="*/ 1084792 w 1890036"/>
                <a:gd name="connsiteY203" fmla="*/ 60878 h 136362"/>
                <a:gd name="connsiteX204" fmla="*/ 1084792 w 1890036"/>
                <a:gd name="connsiteY204" fmla="*/ 61443 h 136362"/>
                <a:gd name="connsiteX205" fmla="*/ 1103483 w 1890036"/>
                <a:gd name="connsiteY205" fmla="*/ 71136 h 136362"/>
                <a:gd name="connsiteX206" fmla="*/ 1103483 w 1890036"/>
                <a:gd name="connsiteY206" fmla="*/ 63269 h 136362"/>
                <a:gd name="connsiteX207" fmla="*/ 1070028 w 1890036"/>
                <a:gd name="connsiteY207" fmla="*/ 27556 h 136362"/>
                <a:gd name="connsiteX208" fmla="*/ 1036283 w 1890036"/>
                <a:gd name="connsiteY208" fmla="*/ 63269 h 136362"/>
                <a:gd name="connsiteX209" fmla="*/ 1036283 w 1890036"/>
                <a:gd name="connsiteY209" fmla="*/ 73658 h 136362"/>
                <a:gd name="connsiteX210" fmla="*/ 1070303 w 1890036"/>
                <a:gd name="connsiteY210" fmla="*/ 108951 h 136362"/>
                <a:gd name="connsiteX211" fmla="*/ 1097585 w 1890036"/>
                <a:gd name="connsiteY211" fmla="*/ 106560 h 136362"/>
                <a:gd name="connsiteX212" fmla="*/ 1100527 w 1890036"/>
                <a:gd name="connsiteY212" fmla="*/ 102909 h 136362"/>
                <a:gd name="connsiteX213" fmla="*/ 1100527 w 1890036"/>
                <a:gd name="connsiteY213" fmla="*/ 93636 h 136362"/>
                <a:gd name="connsiteX214" fmla="*/ 1098005 w 1890036"/>
                <a:gd name="connsiteY214" fmla="*/ 91534 h 136362"/>
                <a:gd name="connsiteX215" fmla="*/ 1097585 w 1890036"/>
                <a:gd name="connsiteY215" fmla="*/ 91534 h 136362"/>
                <a:gd name="connsiteX216" fmla="*/ 1071709 w 1890036"/>
                <a:gd name="connsiteY216" fmla="*/ 92940 h 136362"/>
                <a:gd name="connsiteX217" fmla="*/ 1054830 w 1890036"/>
                <a:gd name="connsiteY217" fmla="*/ 75064 h 136362"/>
                <a:gd name="connsiteX218" fmla="*/ 1054830 w 1890036"/>
                <a:gd name="connsiteY218" fmla="*/ 74643 h 136362"/>
                <a:gd name="connsiteX219" fmla="*/ 1100672 w 1890036"/>
                <a:gd name="connsiteY219" fmla="*/ 74643 h 136362"/>
                <a:gd name="connsiteX220" fmla="*/ 1103483 w 1890036"/>
                <a:gd name="connsiteY220" fmla="*/ 71136 h 136362"/>
                <a:gd name="connsiteX221" fmla="*/ 1023897 w 1890036"/>
                <a:gd name="connsiteY221" fmla="*/ 105444 h 136362"/>
                <a:gd name="connsiteX222" fmla="*/ 1023897 w 1890036"/>
                <a:gd name="connsiteY222" fmla="*/ 96591 h 136362"/>
                <a:gd name="connsiteX223" fmla="*/ 1020942 w 1890036"/>
                <a:gd name="connsiteY223" fmla="*/ 94490 h 136362"/>
                <a:gd name="connsiteX224" fmla="*/ 1013494 w 1890036"/>
                <a:gd name="connsiteY224" fmla="*/ 94490 h 136362"/>
                <a:gd name="connsiteX225" fmla="*/ 1008003 w 1890036"/>
                <a:gd name="connsiteY225" fmla="*/ 86609 h 136362"/>
                <a:gd name="connsiteX226" fmla="*/ 1008003 w 1890036"/>
                <a:gd name="connsiteY226" fmla="*/ 42438 h 136362"/>
                <a:gd name="connsiteX227" fmla="*/ 1020653 w 1890036"/>
                <a:gd name="connsiteY227" fmla="*/ 42438 h 136362"/>
                <a:gd name="connsiteX228" fmla="*/ 1023477 w 1890036"/>
                <a:gd name="connsiteY228" fmla="*/ 39640 h 136362"/>
                <a:gd name="connsiteX229" fmla="*/ 1023477 w 1890036"/>
                <a:gd name="connsiteY229" fmla="*/ 31352 h 136362"/>
                <a:gd name="connsiteX230" fmla="*/ 1020653 w 1890036"/>
                <a:gd name="connsiteY230" fmla="*/ 28541 h 136362"/>
                <a:gd name="connsiteX231" fmla="*/ 1008003 w 1890036"/>
                <a:gd name="connsiteY231" fmla="*/ 28541 h 136362"/>
                <a:gd name="connsiteX232" fmla="*/ 1008003 w 1890036"/>
                <a:gd name="connsiteY232" fmla="*/ 14054 h 136362"/>
                <a:gd name="connsiteX233" fmla="*/ 1005757 w 1890036"/>
                <a:gd name="connsiteY233" fmla="*/ 11952 h 136362"/>
                <a:gd name="connsiteX234" fmla="*/ 1005192 w 1890036"/>
                <a:gd name="connsiteY234" fmla="*/ 11952 h 136362"/>
                <a:gd name="connsiteX235" fmla="*/ 992123 w 1890036"/>
                <a:gd name="connsiteY235" fmla="*/ 14198 h 136362"/>
                <a:gd name="connsiteX236" fmla="*/ 989325 w 1890036"/>
                <a:gd name="connsiteY236" fmla="*/ 17009 h 136362"/>
                <a:gd name="connsiteX237" fmla="*/ 989325 w 1890036"/>
                <a:gd name="connsiteY237" fmla="*/ 28541 h 136362"/>
                <a:gd name="connsiteX238" fmla="*/ 976098 w 1890036"/>
                <a:gd name="connsiteY238" fmla="*/ 28541 h 136362"/>
                <a:gd name="connsiteX239" fmla="*/ 973287 w 1890036"/>
                <a:gd name="connsiteY239" fmla="*/ 31352 h 136362"/>
                <a:gd name="connsiteX240" fmla="*/ 973287 w 1890036"/>
                <a:gd name="connsiteY240" fmla="*/ 37670 h 136362"/>
                <a:gd name="connsiteX241" fmla="*/ 976098 w 1890036"/>
                <a:gd name="connsiteY241" fmla="*/ 40481 h 136362"/>
                <a:gd name="connsiteX242" fmla="*/ 989325 w 1890036"/>
                <a:gd name="connsiteY242" fmla="*/ 42438 h 136362"/>
                <a:gd name="connsiteX243" fmla="*/ 989325 w 1890036"/>
                <a:gd name="connsiteY243" fmla="*/ 86609 h 136362"/>
                <a:gd name="connsiteX244" fmla="*/ 1011655 w 1890036"/>
                <a:gd name="connsiteY244" fmla="*/ 108951 h 136362"/>
                <a:gd name="connsiteX245" fmla="*/ 1021217 w 1890036"/>
                <a:gd name="connsiteY245" fmla="*/ 107966 h 136362"/>
                <a:gd name="connsiteX246" fmla="*/ 1023897 w 1890036"/>
                <a:gd name="connsiteY246" fmla="*/ 105444 h 136362"/>
                <a:gd name="connsiteX247" fmla="*/ 944613 w 1890036"/>
                <a:gd name="connsiteY247" fmla="*/ 90247 h 136362"/>
                <a:gd name="connsiteX248" fmla="*/ 930270 w 1890036"/>
                <a:gd name="connsiteY248" fmla="*/ 94201 h 136362"/>
                <a:gd name="connsiteX249" fmla="*/ 920129 w 1890036"/>
                <a:gd name="connsiteY249" fmla="*/ 85479 h 136362"/>
                <a:gd name="connsiteX250" fmla="*/ 920129 w 1890036"/>
                <a:gd name="connsiteY250" fmla="*/ 84915 h 136362"/>
                <a:gd name="connsiteX251" fmla="*/ 935747 w 1890036"/>
                <a:gd name="connsiteY251" fmla="*/ 72949 h 136362"/>
                <a:gd name="connsiteX252" fmla="*/ 944613 w 1890036"/>
                <a:gd name="connsiteY252" fmla="*/ 72949 h 136362"/>
                <a:gd name="connsiteX253" fmla="*/ 944613 w 1890036"/>
                <a:gd name="connsiteY253" fmla="*/ 90247 h 136362"/>
                <a:gd name="connsiteX254" fmla="*/ 963160 w 1890036"/>
                <a:gd name="connsiteY254" fmla="*/ 105023 h 136362"/>
                <a:gd name="connsiteX255" fmla="*/ 963160 w 1890036"/>
                <a:gd name="connsiteY255" fmla="*/ 54403 h 136362"/>
                <a:gd name="connsiteX256" fmla="*/ 932240 w 1890036"/>
                <a:gd name="connsiteY256" fmla="*/ 27556 h 136362"/>
                <a:gd name="connsiteX257" fmla="*/ 908754 w 1890036"/>
                <a:gd name="connsiteY257" fmla="*/ 29802 h 136362"/>
                <a:gd name="connsiteX258" fmla="*/ 906088 w 1890036"/>
                <a:gd name="connsiteY258" fmla="*/ 32757 h 136362"/>
                <a:gd name="connsiteX259" fmla="*/ 906088 w 1890036"/>
                <a:gd name="connsiteY259" fmla="*/ 41741 h 136362"/>
                <a:gd name="connsiteX260" fmla="*/ 908610 w 1890036"/>
                <a:gd name="connsiteY260" fmla="*/ 44132 h 136362"/>
                <a:gd name="connsiteX261" fmla="*/ 909319 w 1890036"/>
                <a:gd name="connsiteY261" fmla="*/ 44132 h 136362"/>
                <a:gd name="connsiteX262" fmla="*/ 932240 w 1890036"/>
                <a:gd name="connsiteY262" fmla="*/ 43002 h 136362"/>
                <a:gd name="connsiteX263" fmla="*/ 944613 w 1890036"/>
                <a:gd name="connsiteY263" fmla="*/ 54403 h 136362"/>
                <a:gd name="connsiteX264" fmla="*/ 944613 w 1890036"/>
                <a:gd name="connsiteY264" fmla="*/ 60603 h 136362"/>
                <a:gd name="connsiteX265" fmla="*/ 935747 w 1890036"/>
                <a:gd name="connsiteY265" fmla="*/ 60603 h 136362"/>
                <a:gd name="connsiteX266" fmla="*/ 901451 w 1890036"/>
                <a:gd name="connsiteY266" fmla="*/ 84915 h 136362"/>
                <a:gd name="connsiteX267" fmla="*/ 901451 w 1890036"/>
                <a:gd name="connsiteY267" fmla="*/ 85479 h 136362"/>
                <a:gd name="connsiteX268" fmla="*/ 925764 w 1890036"/>
                <a:gd name="connsiteY268" fmla="*/ 108951 h 136362"/>
                <a:gd name="connsiteX269" fmla="*/ 945598 w 1890036"/>
                <a:gd name="connsiteY269" fmla="*/ 102764 h 136362"/>
                <a:gd name="connsiteX270" fmla="*/ 945598 w 1890036"/>
                <a:gd name="connsiteY270" fmla="*/ 105023 h 136362"/>
                <a:gd name="connsiteX271" fmla="*/ 948409 w 1890036"/>
                <a:gd name="connsiteY271" fmla="*/ 107821 h 136362"/>
                <a:gd name="connsiteX272" fmla="*/ 960349 w 1890036"/>
                <a:gd name="connsiteY272" fmla="*/ 107821 h 136362"/>
                <a:gd name="connsiteX273" fmla="*/ 963160 w 1890036"/>
                <a:gd name="connsiteY273" fmla="*/ 105010 h 136362"/>
                <a:gd name="connsiteX274" fmla="*/ 963160 w 1890036"/>
                <a:gd name="connsiteY274" fmla="*/ 105023 h 136362"/>
                <a:gd name="connsiteX275" fmla="*/ 867707 w 1890036"/>
                <a:gd name="connsiteY275" fmla="*/ 61443 h 136362"/>
                <a:gd name="connsiteX276" fmla="*/ 837877 w 1890036"/>
                <a:gd name="connsiteY276" fmla="*/ 61443 h 136362"/>
                <a:gd name="connsiteX277" fmla="*/ 837877 w 1890036"/>
                <a:gd name="connsiteY277" fmla="*/ 60878 h 136362"/>
                <a:gd name="connsiteX278" fmla="*/ 852930 w 1890036"/>
                <a:gd name="connsiteY278" fmla="*/ 43567 h 136362"/>
                <a:gd name="connsiteX279" fmla="*/ 867707 w 1890036"/>
                <a:gd name="connsiteY279" fmla="*/ 60878 h 136362"/>
                <a:gd name="connsiteX280" fmla="*/ 867707 w 1890036"/>
                <a:gd name="connsiteY280" fmla="*/ 61443 h 136362"/>
                <a:gd name="connsiteX281" fmla="*/ 886385 w 1890036"/>
                <a:gd name="connsiteY281" fmla="*/ 71136 h 136362"/>
                <a:gd name="connsiteX282" fmla="*/ 886385 w 1890036"/>
                <a:gd name="connsiteY282" fmla="*/ 63269 h 136362"/>
                <a:gd name="connsiteX283" fmla="*/ 852930 w 1890036"/>
                <a:gd name="connsiteY283" fmla="*/ 27556 h 136362"/>
                <a:gd name="connsiteX284" fmla="*/ 819186 w 1890036"/>
                <a:gd name="connsiteY284" fmla="*/ 63269 h 136362"/>
                <a:gd name="connsiteX285" fmla="*/ 819186 w 1890036"/>
                <a:gd name="connsiteY285" fmla="*/ 73658 h 136362"/>
                <a:gd name="connsiteX286" fmla="*/ 853206 w 1890036"/>
                <a:gd name="connsiteY286" fmla="*/ 108951 h 136362"/>
                <a:gd name="connsiteX287" fmla="*/ 880488 w 1890036"/>
                <a:gd name="connsiteY287" fmla="*/ 106560 h 136362"/>
                <a:gd name="connsiteX288" fmla="*/ 883443 w 1890036"/>
                <a:gd name="connsiteY288" fmla="*/ 102909 h 136362"/>
                <a:gd name="connsiteX289" fmla="*/ 883443 w 1890036"/>
                <a:gd name="connsiteY289" fmla="*/ 93636 h 136362"/>
                <a:gd name="connsiteX290" fmla="*/ 880908 w 1890036"/>
                <a:gd name="connsiteY290" fmla="*/ 91534 h 136362"/>
                <a:gd name="connsiteX291" fmla="*/ 880488 w 1890036"/>
                <a:gd name="connsiteY291" fmla="*/ 91534 h 136362"/>
                <a:gd name="connsiteX292" fmla="*/ 854624 w 1890036"/>
                <a:gd name="connsiteY292" fmla="*/ 92940 h 136362"/>
                <a:gd name="connsiteX293" fmla="*/ 837733 w 1890036"/>
                <a:gd name="connsiteY293" fmla="*/ 75064 h 136362"/>
                <a:gd name="connsiteX294" fmla="*/ 837733 w 1890036"/>
                <a:gd name="connsiteY294" fmla="*/ 74643 h 136362"/>
                <a:gd name="connsiteX295" fmla="*/ 883574 w 1890036"/>
                <a:gd name="connsiteY295" fmla="*/ 74643 h 136362"/>
                <a:gd name="connsiteX296" fmla="*/ 886385 w 1890036"/>
                <a:gd name="connsiteY296" fmla="*/ 71136 h 136362"/>
                <a:gd name="connsiteX297" fmla="*/ 810175 w 1890036"/>
                <a:gd name="connsiteY297" fmla="*/ 40481 h 136362"/>
                <a:gd name="connsiteX298" fmla="*/ 810175 w 1890036"/>
                <a:gd name="connsiteY298" fmla="*/ 30367 h 136362"/>
                <a:gd name="connsiteX299" fmla="*/ 807364 w 1890036"/>
                <a:gd name="connsiteY299" fmla="*/ 27556 h 136362"/>
                <a:gd name="connsiteX300" fmla="*/ 787267 w 1890036"/>
                <a:gd name="connsiteY300" fmla="*/ 34294 h 136362"/>
                <a:gd name="connsiteX301" fmla="*/ 787267 w 1890036"/>
                <a:gd name="connsiteY301" fmla="*/ 31352 h 136362"/>
                <a:gd name="connsiteX302" fmla="*/ 784457 w 1890036"/>
                <a:gd name="connsiteY302" fmla="*/ 28541 h 136362"/>
                <a:gd name="connsiteX303" fmla="*/ 772228 w 1890036"/>
                <a:gd name="connsiteY303" fmla="*/ 28541 h 136362"/>
                <a:gd name="connsiteX304" fmla="*/ 769417 w 1890036"/>
                <a:gd name="connsiteY304" fmla="*/ 31352 h 136362"/>
                <a:gd name="connsiteX305" fmla="*/ 769417 w 1890036"/>
                <a:gd name="connsiteY305" fmla="*/ 104879 h 136362"/>
                <a:gd name="connsiteX306" fmla="*/ 772228 w 1890036"/>
                <a:gd name="connsiteY306" fmla="*/ 107821 h 136362"/>
                <a:gd name="connsiteX307" fmla="*/ 785153 w 1890036"/>
                <a:gd name="connsiteY307" fmla="*/ 107821 h 136362"/>
                <a:gd name="connsiteX308" fmla="*/ 787964 w 1890036"/>
                <a:gd name="connsiteY308" fmla="*/ 104879 h 136362"/>
                <a:gd name="connsiteX309" fmla="*/ 787964 w 1890036"/>
                <a:gd name="connsiteY309" fmla="*/ 48361 h 136362"/>
                <a:gd name="connsiteX310" fmla="*/ 807364 w 1890036"/>
                <a:gd name="connsiteY310" fmla="*/ 43304 h 136362"/>
                <a:gd name="connsiteX311" fmla="*/ 810175 w 1890036"/>
                <a:gd name="connsiteY311" fmla="*/ 40494 h 136362"/>
                <a:gd name="connsiteX312" fmla="*/ 810175 w 1890036"/>
                <a:gd name="connsiteY312" fmla="*/ 40481 h 136362"/>
                <a:gd name="connsiteX313" fmla="*/ 751829 w 1890036"/>
                <a:gd name="connsiteY313" fmla="*/ 103474 h 136362"/>
                <a:gd name="connsiteX314" fmla="*/ 751829 w 1890036"/>
                <a:gd name="connsiteY314" fmla="*/ 94056 h 136362"/>
                <a:gd name="connsiteX315" fmla="*/ 749018 w 1890036"/>
                <a:gd name="connsiteY315" fmla="*/ 91114 h 136362"/>
                <a:gd name="connsiteX316" fmla="*/ 748729 w 1890036"/>
                <a:gd name="connsiteY316" fmla="*/ 91114 h 136362"/>
                <a:gd name="connsiteX317" fmla="*/ 726793 w 1890036"/>
                <a:gd name="connsiteY317" fmla="*/ 92230 h 136362"/>
                <a:gd name="connsiteX318" fmla="*/ 706408 w 1890036"/>
                <a:gd name="connsiteY318" fmla="*/ 65935 h 136362"/>
                <a:gd name="connsiteX319" fmla="*/ 706408 w 1890036"/>
                <a:gd name="connsiteY319" fmla="*/ 45261 h 136362"/>
                <a:gd name="connsiteX320" fmla="*/ 726793 w 1890036"/>
                <a:gd name="connsiteY320" fmla="*/ 18966 h 136362"/>
                <a:gd name="connsiteX321" fmla="*/ 748729 w 1890036"/>
                <a:gd name="connsiteY321" fmla="*/ 20083 h 136362"/>
                <a:gd name="connsiteX322" fmla="*/ 749018 w 1890036"/>
                <a:gd name="connsiteY322" fmla="*/ 20083 h 136362"/>
                <a:gd name="connsiteX323" fmla="*/ 751829 w 1890036"/>
                <a:gd name="connsiteY323" fmla="*/ 17141 h 136362"/>
                <a:gd name="connsiteX324" fmla="*/ 751829 w 1890036"/>
                <a:gd name="connsiteY324" fmla="*/ 7723 h 136362"/>
                <a:gd name="connsiteX325" fmla="*/ 748729 w 1890036"/>
                <a:gd name="connsiteY325" fmla="*/ 4492 h 136362"/>
                <a:gd name="connsiteX326" fmla="*/ 726517 w 1890036"/>
                <a:gd name="connsiteY326" fmla="*/ 2246 h 136362"/>
                <a:gd name="connsiteX327" fmla="*/ 686744 w 1890036"/>
                <a:gd name="connsiteY327" fmla="*/ 45261 h 136362"/>
                <a:gd name="connsiteX328" fmla="*/ 686744 w 1890036"/>
                <a:gd name="connsiteY328" fmla="*/ 65935 h 136362"/>
                <a:gd name="connsiteX329" fmla="*/ 726517 w 1890036"/>
                <a:gd name="connsiteY329" fmla="*/ 108951 h 136362"/>
                <a:gd name="connsiteX330" fmla="*/ 748729 w 1890036"/>
                <a:gd name="connsiteY330" fmla="*/ 106705 h 136362"/>
                <a:gd name="connsiteX331" fmla="*/ 751829 w 1890036"/>
                <a:gd name="connsiteY331" fmla="*/ 103474 h 136362"/>
                <a:gd name="connsiteX332" fmla="*/ 630473 w 1890036"/>
                <a:gd name="connsiteY332" fmla="*/ 105010 h 136362"/>
                <a:gd name="connsiteX333" fmla="*/ 630473 w 1890036"/>
                <a:gd name="connsiteY333" fmla="*/ 89144 h 136362"/>
                <a:gd name="connsiteX334" fmla="*/ 627676 w 1890036"/>
                <a:gd name="connsiteY334" fmla="*/ 86464 h 136362"/>
                <a:gd name="connsiteX335" fmla="*/ 615171 w 1890036"/>
                <a:gd name="connsiteY335" fmla="*/ 86464 h 136362"/>
                <a:gd name="connsiteX336" fmla="*/ 612360 w 1890036"/>
                <a:gd name="connsiteY336" fmla="*/ 89144 h 136362"/>
                <a:gd name="connsiteX337" fmla="*/ 612360 w 1890036"/>
                <a:gd name="connsiteY337" fmla="*/ 105010 h 136362"/>
                <a:gd name="connsiteX338" fmla="*/ 615171 w 1890036"/>
                <a:gd name="connsiteY338" fmla="*/ 107821 h 136362"/>
                <a:gd name="connsiteX339" fmla="*/ 627676 w 1890036"/>
                <a:gd name="connsiteY339" fmla="*/ 107821 h 136362"/>
                <a:gd name="connsiteX340" fmla="*/ 630473 w 1890036"/>
                <a:gd name="connsiteY340" fmla="*/ 105010 h 136362"/>
                <a:gd name="connsiteX341" fmla="*/ 606292 w 1890036"/>
                <a:gd name="connsiteY341" fmla="*/ 17272 h 136362"/>
                <a:gd name="connsiteX342" fmla="*/ 606292 w 1890036"/>
                <a:gd name="connsiteY342" fmla="*/ 6186 h 136362"/>
                <a:gd name="connsiteX343" fmla="*/ 603481 w 1890036"/>
                <a:gd name="connsiteY343" fmla="*/ 3507 h 136362"/>
                <a:gd name="connsiteX344" fmla="*/ 534745 w 1890036"/>
                <a:gd name="connsiteY344" fmla="*/ 3507 h 136362"/>
                <a:gd name="connsiteX345" fmla="*/ 531934 w 1890036"/>
                <a:gd name="connsiteY345" fmla="*/ 6186 h 136362"/>
                <a:gd name="connsiteX346" fmla="*/ 531934 w 1890036"/>
                <a:gd name="connsiteY346" fmla="*/ 17272 h 136362"/>
                <a:gd name="connsiteX347" fmla="*/ 534745 w 1890036"/>
                <a:gd name="connsiteY347" fmla="*/ 19807 h 136362"/>
                <a:gd name="connsiteX348" fmla="*/ 559347 w 1890036"/>
                <a:gd name="connsiteY348" fmla="*/ 19807 h 136362"/>
                <a:gd name="connsiteX349" fmla="*/ 559347 w 1890036"/>
                <a:gd name="connsiteY349" fmla="*/ 105023 h 136362"/>
                <a:gd name="connsiteX350" fmla="*/ 562158 w 1890036"/>
                <a:gd name="connsiteY350" fmla="*/ 107821 h 136362"/>
                <a:gd name="connsiteX351" fmla="*/ 576068 w 1890036"/>
                <a:gd name="connsiteY351" fmla="*/ 107821 h 136362"/>
                <a:gd name="connsiteX352" fmla="*/ 578879 w 1890036"/>
                <a:gd name="connsiteY352" fmla="*/ 105023 h 136362"/>
                <a:gd name="connsiteX353" fmla="*/ 578879 w 1890036"/>
                <a:gd name="connsiteY353" fmla="*/ 19807 h 136362"/>
                <a:gd name="connsiteX354" fmla="*/ 603481 w 1890036"/>
                <a:gd name="connsiteY354" fmla="*/ 19807 h 136362"/>
                <a:gd name="connsiteX355" fmla="*/ 606292 w 1890036"/>
                <a:gd name="connsiteY355" fmla="*/ 17272 h 136362"/>
                <a:gd name="connsiteX356" fmla="*/ 515738 w 1890036"/>
                <a:gd name="connsiteY356" fmla="*/ 105023 h 136362"/>
                <a:gd name="connsiteX357" fmla="*/ 515738 w 1890036"/>
                <a:gd name="connsiteY357" fmla="*/ 6173 h 136362"/>
                <a:gd name="connsiteX358" fmla="*/ 512927 w 1890036"/>
                <a:gd name="connsiteY358" fmla="*/ 3507 h 136362"/>
                <a:gd name="connsiteX359" fmla="*/ 499030 w 1890036"/>
                <a:gd name="connsiteY359" fmla="*/ 3507 h 136362"/>
                <a:gd name="connsiteX360" fmla="*/ 496219 w 1890036"/>
                <a:gd name="connsiteY360" fmla="*/ 6173 h 136362"/>
                <a:gd name="connsiteX361" fmla="*/ 496219 w 1890036"/>
                <a:gd name="connsiteY361" fmla="*/ 105023 h 136362"/>
                <a:gd name="connsiteX362" fmla="*/ 499030 w 1890036"/>
                <a:gd name="connsiteY362" fmla="*/ 107821 h 136362"/>
                <a:gd name="connsiteX363" fmla="*/ 512927 w 1890036"/>
                <a:gd name="connsiteY363" fmla="*/ 107821 h 136362"/>
                <a:gd name="connsiteX364" fmla="*/ 515738 w 1890036"/>
                <a:gd name="connsiteY364" fmla="*/ 105023 h 136362"/>
                <a:gd name="connsiteX365" fmla="*/ 437137 w 1890036"/>
                <a:gd name="connsiteY365" fmla="*/ 104866 h 136362"/>
                <a:gd name="connsiteX366" fmla="*/ 437137 w 1890036"/>
                <a:gd name="connsiteY366" fmla="*/ 59040 h 136362"/>
                <a:gd name="connsiteX367" fmla="*/ 412824 w 1890036"/>
                <a:gd name="connsiteY367" fmla="*/ 27556 h 136362"/>
                <a:gd name="connsiteX368" fmla="*/ 390035 w 1890036"/>
                <a:gd name="connsiteY368" fmla="*/ 34294 h 136362"/>
                <a:gd name="connsiteX369" fmla="*/ 390035 w 1890036"/>
                <a:gd name="connsiteY369" fmla="*/ 31352 h 136362"/>
                <a:gd name="connsiteX370" fmla="*/ 387224 w 1890036"/>
                <a:gd name="connsiteY370" fmla="*/ 28541 h 136362"/>
                <a:gd name="connsiteX371" fmla="*/ 375008 w 1890036"/>
                <a:gd name="connsiteY371" fmla="*/ 28541 h 136362"/>
                <a:gd name="connsiteX372" fmla="*/ 372197 w 1890036"/>
                <a:gd name="connsiteY372" fmla="*/ 31352 h 136362"/>
                <a:gd name="connsiteX373" fmla="*/ 372197 w 1890036"/>
                <a:gd name="connsiteY373" fmla="*/ 104879 h 136362"/>
                <a:gd name="connsiteX374" fmla="*/ 375008 w 1890036"/>
                <a:gd name="connsiteY374" fmla="*/ 107821 h 136362"/>
                <a:gd name="connsiteX375" fmla="*/ 387933 w 1890036"/>
                <a:gd name="connsiteY375" fmla="*/ 107821 h 136362"/>
                <a:gd name="connsiteX376" fmla="*/ 390744 w 1890036"/>
                <a:gd name="connsiteY376" fmla="*/ 104879 h 136362"/>
                <a:gd name="connsiteX377" fmla="*/ 390744 w 1890036"/>
                <a:gd name="connsiteY377" fmla="*/ 48361 h 136362"/>
                <a:gd name="connsiteX378" fmla="*/ 406638 w 1890036"/>
                <a:gd name="connsiteY378" fmla="*/ 43291 h 136362"/>
                <a:gd name="connsiteX379" fmla="*/ 418604 w 1890036"/>
                <a:gd name="connsiteY379" fmla="*/ 59040 h 136362"/>
                <a:gd name="connsiteX380" fmla="*/ 418604 w 1890036"/>
                <a:gd name="connsiteY380" fmla="*/ 104866 h 136362"/>
                <a:gd name="connsiteX381" fmla="*/ 421401 w 1890036"/>
                <a:gd name="connsiteY381" fmla="*/ 107821 h 136362"/>
                <a:gd name="connsiteX382" fmla="*/ 434326 w 1890036"/>
                <a:gd name="connsiteY382" fmla="*/ 107821 h 136362"/>
                <a:gd name="connsiteX383" fmla="*/ 437137 w 1890036"/>
                <a:gd name="connsiteY383" fmla="*/ 104866 h 136362"/>
                <a:gd name="connsiteX384" fmla="*/ 336903 w 1890036"/>
                <a:gd name="connsiteY384" fmla="*/ 114310 h 136362"/>
                <a:gd name="connsiteX385" fmla="*/ 321010 w 1890036"/>
                <a:gd name="connsiteY385" fmla="*/ 122322 h 136362"/>
                <a:gd name="connsiteX386" fmla="*/ 304262 w 1890036"/>
                <a:gd name="connsiteY386" fmla="*/ 113036 h 136362"/>
                <a:gd name="connsiteX387" fmla="*/ 304262 w 1890036"/>
                <a:gd name="connsiteY387" fmla="*/ 111775 h 136362"/>
                <a:gd name="connsiteX388" fmla="*/ 307783 w 1890036"/>
                <a:gd name="connsiteY388" fmla="*/ 101924 h 136362"/>
                <a:gd name="connsiteX389" fmla="*/ 320300 w 1890036"/>
                <a:gd name="connsiteY389" fmla="*/ 104879 h 136362"/>
                <a:gd name="connsiteX390" fmla="*/ 336903 w 1890036"/>
                <a:gd name="connsiteY390" fmla="*/ 113324 h 136362"/>
                <a:gd name="connsiteX391" fmla="*/ 336903 w 1890036"/>
                <a:gd name="connsiteY391" fmla="*/ 114310 h 136362"/>
                <a:gd name="connsiteX392" fmla="*/ 335353 w 1890036"/>
                <a:gd name="connsiteY392" fmla="*/ 55808 h 136362"/>
                <a:gd name="connsiteX393" fmla="*/ 320300 w 1890036"/>
                <a:gd name="connsiteY393" fmla="*/ 66920 h 136362"/>
                <a:gd name="connsiteX394" fmla="*/ 305103 w 1890036"/>
                <a:gd name="connsiteY394" fmla="*/ 55808 h 136362"/>
                <a:gd name="connsiteX395" fmla="*/ 305103 w 1890036"/>
                <a:gd name="connsiteY395" fmla="*/ 54679 h 136362"/>
                <a:gd name="connsiteX396" fmla="*/ 320300 w 1890036"/>
                <a:gd name="connsiteY396" fmla="*/ 42727 h 136362"/>
                <a:gd name="connsiteX397" fmla="*/ 335353 w 1890036"/>
                <a:gd name="connsiteY397" fmla="*/ 54679 h 136362"/>
                <a:gd name="connsiteX398" fmla="*/ 335353 w 1890036"/>
                <a:gd name="connsiteY398" fmla="*/ 55808 h 136362"/>
                <a:gd name="connsiteX399" fmla="*/ 356987 w 1890036"/>
                <a:gd name="connsiteY399" fmla="*/ 38235 h 136362"/>
                <a:gd name="connsiteX400" fmla="*/ 356987 w 1890036"/>
                <a:gd name="connsiteY400" fmla="*/ 32337 h 136362"/>
                <a:gd name="connsiteX401" fmla="*/ 353191 w 1890036"/>
                <a:gd name="connsiteY401" fmla="*/ 28541 h 136362"/>
                <a:gd name="connsiteX402" fmla="*/ 320300 w 1890036"/>
                <a:gd name="connsiteY402" fmla="*/ 28541 h 136362"/>
                <a:gd name="connsiteX403" fmla="*/ 286845 w 1890036"/>
                <a:gd name="connsiteY403" fmla="*/ 54403 h 136362"/>
                <a:gd name="connsiteX404" fmla="*/ 286845 w 1890036"/>
                <a:gd name="connsiteY404" fmla="*/ 55388 h 136362"/>
                <a:gd name="connsiteX405" fmla="*/ 292598 w 1890036"/>
                <a:gd name="connsiteY405" fmla="*/ 71846 h 136362"/>
                <a:gd name="connsiteX406" fmla="*/ 286990 w 1890036"/>
                <a:gd name="connsiteY406" fmla="*/ 83220 h 136362"/>
                <a:gd name="connsiteX407" fmla="*/ 286990 w 1890036"/>
                <a:gd name="connsiteY407" fmla="*/ 83365 h 136362"/>
                <a:gd name="connsiteX408" fmla="*/ 293308 w 1890036"/>
                <a:gd name="connsiteY408" fmla="*/ 96302 h 136362"/>
                <a:gd name="connsiteX409" fmla="*/ 286136 w 1890036"/>
                <a:gd name="connsiteY409" fmla="*/ 111775 h 136362"/>
                <a:gd name="connsiteX410" fmla="*/ 286136 w 1890036"/>
                <a:gd name="connsiteY410" fmla="*/ 113036 h 136362"/>
                <a:gd name="connsiteX411" fmla="*/ 321010 w 1890036"/>
                <a:gd name="connsiteY411" fmla="*/ 136362 h 136362"/>
                <a:gd name="connsiteX412" fmla="*/ 355450 w 1890036"/>
                <a:gd name="connsiteY412" fmla="*/ 114310 h 136362"/>
                <a:gd name="connsiteX413" fmla="*/ 355450 w 1890036"/>
                <a:gd name="connsiteY413" fmla="*/ 113324 h 136362"/>
                <a:gd name="connsiteX414" fmla="*/ 323952 w 1890036"/>
                <a:gd name="connsiteY414" fmla="*/ 90812 h 136362"/>
                <a:gd name="connsiteX415" fmla="*/ 307362 w 1890036"/>
                <a:gd name="connsiteY415" fmla="*/ 86872 h 136362"/>
                <a:gd name="connsiteX416" fmla="*/ 302568 w 1890036"/>
                <a:gd name="connsiteY416" fmla="*/ 82235 h 136362"/>
                <a:gd name="connsiteX417" fmla="*/ 304972 w 1890036"/>
                <a:gd name="connsiteY417" fmla="*/ 78584 h 136362"/>
                <a:gd name="connsiteX418" fmla="*/ 320300 w 1890036"/>
                <a:gd name="connsiteY418" fmla="*/ 80974 h 136362"/>
                <a:gd name="connsiteX419" fmla="*/ 353611 w 1890036"/>
                <a:gd name="connsiteY419" fmla="*/ 55388 h 136362"/>
                <a:gd name="connsiteX420" fmla="*/ 353611 w 1890036"/>
                <a:gd name="connsiteY420" fmla="*/ 54403 h 136362"/>
                <a:gd name="connsiteX421" fmla="*/ 350104 w 1890036"/>
                <a:gd name="connsiteY421" fmla="*/ 43147 h 136362"/>
                <a:gd name="connsiteX422" fmla="*/ 354741 w 1890036"/>
                <a:gd name="connsiteY422" fmla="*/ 41321 h 136362"/>
                <a:gd name="connsiteX423" fmla="*/ 356987 w 1890036"/>
                <a:gd name="connsiteY423" fmla="*/ 38235 h 136362"/>
                <a:gd name="connsiteX424" fmla="*/ 267142 w 1890036"/>
                <a:gd name="connsiteY424" fmla="*/ 104879 h 136362"/>
                <a:gd name="connsiteX425" fmla="*/ 267142 w 1890036"/>
                <a:gd name="connsiteY425" fmla="*/ 31352 h 136362"/>
                <a:gd name="connsiteX426" fmla="*/ 264331 w 1890036"/>
                <a:gd name="connsiteY426" fmla="*/ 28541 h 136362"/>
                <a:gd name="connsiteX427" fmla="*/ 251407 w 1890036"/>
                <a:gd name="connsiteY427" fmla="*/ 28541 h 136362"/>
                <a:gd name="connsiteX428" fmla="*/ 248596 w 1890036"/>
                <a:gd name="connsiteY428" fmla="*/ 31352 h 136362"/>
                <a:gd name="connsiteX429" fmla="*/ 248596 w 1890036"/>
                <a:gd name="connsiteY429" fmla="*/ 104879 h 136362"/>
                <a:gd name="connsiteX430" fmla="*/ 251407 w 1890036"/>
                <a:gd name="connsiteY430" fmla="*/ 107821 h 136362"/>
                <a:gd name="connsiteX431" fmla="*/ 264331 w 1890036"/>
                <a:gd name="connsiteY431" fmla="*/ 107821 h 136362"/>
                <a:gd name="connsiteX432" fmla="*/ 267142 w 1890036"/>
                <a:gd name="connsiteY432" fmla="*/ 104879 h 136362"/>
                <a:gd name="connsiteX433" fmla="*/ 267563 w 1890036"/>
                <a:gd name="connsiteY433" fmla="*/ 15170 h 136362"/>
                <a:gd name="connsiteX434" fmla="*/ 267563 w 1890036"/>
                <a:gd name="connsiteY434" fmla="*/ 2811 h 136362"/>
                <a:gd name="connsiteX435" fmla="*/ 264752 w 1890036"/>
                <a:gd name="connsiteY435" fmla="*/ 0 h 136362"/>
                <a:gd name="connsiteX436" fmla="*/ 251131 w 1890036"/>
                <a:gd name="connsiteY436" fmla="*/ 0 h 136362"/>
                <a:gd name="connsiteX437" fmla="*/ 248175 w 1890036"/>
                <a:gd name="connsiteY437" fmla="*/ 2811 h 136362"/>
                <a:gd name="connsiteX438" fmla="*/ 248175 w 1890036"/>
                <a:gd name="connsiteY438" fmla="*/ 15170 h 136362"/>
                <a:gd name="connsiteX439" fmla="*/ 251131 w 1890036"/>
                <a:gd name="connsiteY439" fmla="*/ 17981 h 136362"/>
                <a:gd name="connsiteX440" fmla="*/ 264752 w 1890036"/>
                <a:gd name="connsiteY440" fmla="*/ 17981 h 136362"/>
                <a:gd name="connsiteX441" fmla="*/ 267563 w 1890036"/>
                <a:gd name="connsiteY441" fmla="*/ 15170 h 136362"/>
                <a:gd name="connsiteX442" fmla="*/ 230587 w 1890036"/>
                <a:gd name="connsiteY442" fmla="*/ 87029 h 136362"/>
                <a:gd name="connsiteX443" fmla="*/ 217098 w 1890036"/>
                <a:gd name="connsiteY443" fmla="*/ 65646 h 136362"/>
                <a:gd name="connsiteX444" fmla="*/ 198669 w 1890036"/>
                <a:gd name="connsiteY444" fmla="*/ 54403 h 136362"/>
                <a:gd name="connsiteX445" fmla="*/ 193034 w 1890036"/>
                <a:gd name="connsiteY445" fmla="*/ 48637 h 136362"/>
                <a:gd name="connsiteX446" fmla="*/ 202754 w 1890036"/>
                <a:gd name="connsiteY446" fmla="*/ 42727 h 136362"/>
                <a:gd name="connsiteX447" fmla="*/ 225951 w 1890036"/>
                <a:gd name="connsiteY447" fmla="*/ 44408 h 136362"/>
                <a:gd name="connsiteX448" fmla="*/ 226502 w 1890036"/>
                <a:gd name="connsiteY448" fmla="*/ 44408 h 136362"/>
                <a:gd name="connsiteX449" fmla="*/ 228762 w 1890036"/>
                <a:gd name="connsiteY449" fmla="*/ 41741 h 136362"/>
                <a:gd name="connsiteX450" fmla="*/ 228762 w 1890036"/>
                <a:gd name="connsiteY450" fmla="*/ 33598 h 136362"/>
                <a:gd name="connsiteX451" fmla="*/ 226226 w 1890036"/>
                <a:gd name="connsiteY451" fmla="*/ 30367 h 136362"/>
                <a:gd name="connsiteX452" fmla="*/ 201204 w 1890036"/>
                <a:gd name="connsiteY452" fmla="*/ 27556 h 136362"/>
                <a:gd name="connsiteX453" fmla="*/ 174500 w 1890036"/>
                <a:gd name="connsiteY453" fmla="*/ 48637 h 136362"/>
                <a:gd name="connsiteX454" fmla="*/ 186296 w 1890036"/>
                <a:gd name="connsiteY454" fmla="*/ 68037 h 136362"/>
                <a:gd name="connsiteX455" fmla="*/ 205565 w 1890036"/>
                <a:gd name="connsiteY455" fmla="*/ 79858 h 136362"/>
                <a:gd name="connsiteX456" fmla="*/ 211752 w 1890036"/>
                <a:gd name="connsiteY456" fmla="*/ 87029 h 136362"/>
                <a:gd name="connsiteX457" fmla="*/ 201769 w 1890036"/>
                <a:gd name="connsiteY457" fmla="*/ 93780 h 136362"/>
                <a:gd name="connsiteX458" fmla="*/ 178152 w 1890036"/>
                <a:gd name="connsiteY458" fmla="*/ 92230 h 136362"/>
                <a:gd name="connsiteX459" fmla="*/ 177587 w 1890036"/>
                <a:gd name="connsiteY459" fmla="*/ 92230 h 136362"/>
                <a:gd name="connsiteX460" fmla="*/ 175196 w 1890036"/>
                <a:gd name="connsiteY460" fmla="*/ 94490 h 136362"/>
                <a:gd name="connsiteX461" fmla="*/ 175196 w 1890036"/>
                <a:gd name="connsiteY461" fmla="*/ 102909 h 136362"/>
                <a:gd name="connsiteX462" fmla="*/ 177863 w 1890036"/>
                <a:gd name="connsiteY462" fmla="*/ 106140 h 136362"/>
                <a:gd name="connsiteX463" fmla="*/ 203030 w 1890036"/>
                <a:gd name="connsiteY463" fmla="*/ 108951 h 136362"/>
                <a:gd name="connsiteX464" fmla="*/ 230587 w 1890036"/>
                <a:gd name="connsiteY464" fmla="*/ 87029 h 136362"/>
                <a:gd name="connsiteX465" fmla="*/ 140612 w 1890036"/>
                <a:gd name="connsiteY465" fmla="*/ 61443 h 136362"/>
                <a:gd name="connsiteX466" fmla="*/ 110782 w 1890036"/>
                <a:gd name="connsiteY466" fmla="*/ 61443 h 136362"/>
                <a:gd name="connsiteX467" fmla="*/ 110782 w 1890036"/>
                <a:gd name="connsiteY467" fmla="*/ 60878 h 136362"/>
                <a:gd name="connsiteX468" fmla="*/ 125835 w 1890036"/>
                <a:gd name="connsiteY468" fmla="*/ 43567 h 136362"/>
                <a:gd name="connsiteX469" fmla="*/ 140612 w 1890036"/>
                <a:gd name="connsiteY469" fmla="*/ 60878 h 136362"/>
                <a:gd name="connsiteX470" fmla="*/ 140612 w 1890036"/>
                <a:gd name="connsiteY470" fmla="*/ 61443 h 136362"/>
                <a:gd name="connsiteX471" fmla="*/ 159290 w 1890036"/>
                <a:gd name="connsiteY471" fmla="*/ 71136 h 136362"/>
                <a:gd name="connsiteX472" fmla="*/ 159290 w 1890036"/>
                <a:gd name="connsiteY472" fmla="*/ 63269 h 136362"/>
                <a:gd name="connsiteX473" fmla="*/ 125835 w 1890036"/>
                <a:gd name="connsiteY473" fmla="*/ 27556 h 136362"/>
                <a:gd name="connsiteX474" fmla="*/ 92090 w 1890036"/>
                <a:gd name="connsiteY474" fmla="*/ 63269 h 136362"/>
                <a:gd name="connsiteX475" fmla="*/ 92090 w 1890036"/>
                <a:gd name="connsiteY475" fmla="*/ 73658 h 136362"/>
                <a:gd name="connsiteX476" fmla="*/ 126110 w 1890036"/>
                <a:gd name="connsiteY476" fmla="*/ 108951 h 136362"/>
                <a:gd name="connsiteX477" fmla="*/ 153392 w 1890036"/>
                <a:gd name="connsiteY477" fmla="*/ 106560 h 136362"/>
                <a:gd name="connsiteX478" fmla="*/ 156348 w 1890036"/>
                <a:gd name="connsiteY478" fmla="*/ 102909 h 136362"/>
                <a:gd name="connsiteX479" fmla="*/ 156348 w 1890036"/>
                <a:gd name="connsiteY479" fmla="*/ 93636 h 136362"/>
                <a:gd name="connsiteX480" fmla="*/ 153812 w 1890036"/>
                <a:gd name="connsiteY480" fmla="*/ 91534 h 136362"/>
                <a:gd name="connsiteX481" fmla="*/ 153392 w 1890036"/>
                <a:gd name="connsiteY481" fmla="*/ 91534 h 136362"/>
                <a:gd name="connsiteX482" fmla="*/ 127529 w 1890036"/>
                <a:gd name="connsiteY482" fmla="*/ 92940 h 136362"/>
                <a:gd name="connsiteX483" fmla="*/ 110637 w 1890036"/>
                <a:gd name="connsiteY483" fmla="*/ 75064 h 136362"/>
                <a:gd name="connsiteX484" fmla="*/ 110637 w 1890036"/>
                <a:gd name="connsiteY484" fmla="*/ 74643 h 136362"/>
                <a:gd name="connsiteX485" fmla="*/ 156479 w 1890036"/>
                <a:gd name="connsiteY485" fmla="*/ 74643 h 136362"/>
                <a:gd name="connsiteX486" fmla="*/ 159290 w 1890036"/>
                <a:gd name="connsiteY486" fmla="*/ 71136 h 136362"/>
                <a:gd name="connsiteX487" fmla="*/ 56100 w 1890036"/>
                <a:gd name="connsiteY487" fmla="*/ 65935 h 136362"/>
                <a:gd name="connsiteX488" fmla="*/ 31340 w 1890036"/>
                <a:gd name="connsiteY488" fmla="*/ 92519 h 136362"/>
                <a:gd name="connsiteX489" fmla="*/ 19519 w 1890036"/>
                <a:gd name="connsiteY489" fmla="*/ 92099 h 136362"/>
                <a:gd name="connsiteX490" fmla="*/ 19519 w 1890036"/>
                <a:gd name="connsiteY490" fmla="*/ 19098 h 136362"/>
                <a:gd name="connsiteX491" fmla="*/ 31340 w 1890036"/>
                <a:gd name="connsiteY491" fmla="*/ 18677 h 136362"/>
                <a:gd name="connsiteX492" fmla="*/ 56100 w 1890036"/>
                <a:gd name="connsiteY492" fmla="*/ 45261 h 136362"/>
                <a:gd name="connsiteX493" fmla="*/ 56100 w 1890036"/>
                <a:gd name="connsiteY493" fmla="*/ 65935 h 136362"/>
                <a:gd name="connsiteX494" fmla="*/ 75488 w 1890036"/>
                <a:gd name="connsiteY494" fmla="*/ 65935 h 136362"/>
                <a:gd name="connsiteX495" fmla="*/ 75488 w 1890036"/>
                <a:gd name="connsiteY495" fmla="*/ 45261 h 136362"/>
                <a:gd name="connsiteX496" fmla="*/ 31340 w 1890036"/>
                <a:gd name="connsiteY496" fmla="*/ 2246 h 136362"/>
                <a:gd name="connsiteX497" fmla="*/ 3652 w 1890036"/>
                <a:gd name="connsiteY497" fmla="*/ 3927 h 136362"/>
                <a:gd name="connsiteX498" fmla="*/ 0 w 1890036"/>
                <a:gd name="connsiteY498" fmla="*/ 8288 h 136362"/>
                <a:gd name="connsiteX499" fmla="*/ 0 w 1890036"/>
                <a:gd name="connsiteY499" fmla="*/ 102909 h 136362"/>
                <a:gd name="connsiteX500" fmla="*/ 3652 w 1890036"/>
                <a:gd name="connsiteY500" fmla="*/ 107269 h 136362"/>
                <a:gd name="connsiteX501" fmla="*/ 31340 w 1890036"/>
                <a:gd name="connsiteY501" fmla="*/ 108951 h 136362"/>
                <a:gd name="connsiteX502" fmla="*/ 75488 w 1890036"/>
                <a:gd name="connsiteY502" fmla="*/ 65935 h 13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Lst>
              <a:rect l="l" t="t" r="r" b="b"/>
              <a:pathLst>
                <a:path w="1890036" h="136362">
                  <a:moveTo>
                    <a:pt x="1871359" y="61443"/>
                  </a:moveTo>
                  <a:lnTo>
                    <a:pt x="1841529" y="61443"/>
                  </a:lnTo>
                  <a:lnTo>
                    <a:pt x="1841529" y="60878"/>
                  </a:lnTo>
                  <a:cubicBezTo>
                    <a:pt x="1841529" y="49767"/>
                    <a:pt x="1847860" y="43567"/>
                    <a:pt x="1856582" y="43567"/>
                  </a:cubicBezTo>
                  <a:cubicBezTo>
                    <a:pt x="1865304" y="43567"/>
                    <a:pt x="1871359" y="49898"/>
                    <a:pt x="1871359" y="60878"/>
                  </a:cubicBezTo>
                  <a:lnTo>
                    <a:pt x="1871359" y="61443"/>
                  </a:lnTo>
                  <a:close/>
                  <a:moveTo>
                    <a:pt x="1890037" y="71136"/>
                  </a:moveTo>
                  <a:lnTo>
                    <a:pt x="1890037" y="63269"/>
                  </a:lnTo>
                  <a:cubicBezTo>
                    <a:pt x="1890037" y="42306"/>
                    <a:pt x="1878242" y="27556"/>
                    <a:pt x="1856582" y="27556"/>
                  </a:cubicBezTo>
                  <a:cubicBezTo>
                    <a:pt x="1835066" y="27556"/>
                    <a:pt x="1822838" y="41321"/>
                    <a:pt x="1822838" y="63269"/>
                  </a:cubicBezTo>
                  <a:lnTo>
                    <a:pt x="1822838" y="73658"/>
                  </a:lnTo>
                  <a:cubicBezTo>
                    <a:pt x="1822838" y="101359"/>
                    <a:pt x="1842790" y="108951"/>
                    <a:pt x="1856858" y="108951"/>
                  </a:cubicBezTo>
                  <a:cubicBezTo>
                    <a:pt x="1869520" y="108951"/>
                    <a:pt x="1875010" y="108241"/>
                    <a:pt x="1884139" y="106560"/>
                  </a:cubicBezTo>
                  <a:cubicBezTo>
                    <a:pt x="1886661" y="106140"/>
                    <a:pt x="1887082" y="105155"/>
                    <a:pt x="1887082" y="102909"/>
                  </a:cubicBezTo>
                  <a:lnTo>
                    <a:pt x="1887082" y="93636"/>
                  </a:lnTo>
                  <a:cubicBezTo>
                    <a:pt x="1887082" y="92230"/>
                    <a:pt x="1885965" y="91534"/>
                    <a:pt x="1884560" y="91534"/>
                  </a:cubicBezTo>
                  <a:lnTo>
                    <a:pt x="1884139" y="91534"/>
                  </a:lnTo>
                  <a:cubicBezTo>
                    <a:pt x="1878242" y="92099"/>
                    <a:pt x="1868535" y="92940"/>
                    <a:pt x="1858263" y="92940"/>
                  </a:cubicBezTo>
                  <a:cubicBezTo>
                    <a:pt x="1844760" y="92940"/>
                    <a:pt x="1841384" y="83233"/>
                    <a:pt x="1841384" y="75064"/>
                  </a:cubicBezTo>
                  <a:lnTo>
                    <a:pt x="1841384" y="74643"/>
                  </a:lnTo>
                  <a:lnTo>
                    <a:pt x="1887226" y="74643"/>
                  </a:lnTo>
                  <a:cubicBezTo>
                    <a:pt x="1889196" y="74643"/>
                    <a:pt x="1890037" y="73382"/>
                    <a:pt x="1890037" y="71136"/>
                  </a:cubicBezTo>
                  <a:moveTo>
                    <a:pt x="1789934" y="114310"/>
                  </a:moveTo>
                  <a:cubicBezTo>
                    <a:pt x="1789934" y="119366"/>
                    <a:pt x="1787544" y="122322"/>
                    <a:pt x="1774041" y="122322"/>
                  </a:cubicBezTo>
                  <a:cubicBezTo>
                    <a:pt x="1760814" y="122322"/>
                    <a:pt x="1757293" y="118815"/>
                    <a:pt x="1757293" y="113036"/>
                  </a:cubicBezTo>
                  <a:lnTo>
                    <a:pt x="1757293" y="111775"/>
                  </a:lnTo>
                  <a:cubicBezTo>
                    <a:pt x="1757293" y="106705"/>
                    <a:pt x="1758712" y="104879"/>
                    <a:pt x="1760814" y="101924"/>
                  </a:cubicBezTo>
                  <a:lnTo>
                    <a:pt x="1773331" y="104879"/>
                  </a:lnTo>
                  <a:cubicBezTo>
                    <a:pt x="1788108" y="108399"/>
                    <a:pt x="1789934" y="110225"/>
                    <a:pt x="1789934" y="113324"/>
                  </a:cubicBezTo>
                  <a:lnTo>
                    <a:pt x="1789934" y="114310"/>
                  </a:lnTo>
                  <a:close/>
                  <a:moveTo>
                    <a:pt x="1788397" y="55808"/>
                  </a:moveTo>
                  <a:cubicBezTo>
                    <a:pt x="1788397" y="62849"/>
                    <a:pt x="1785022" y="66920"/>
                    <a:pt x="1773344" y="66920"/>
                  </a:cubicBezTo>
                  <a:cubicBezTo>
                    <a:pt x="1760249" y="66920"/>
                    <a:pt x="1758147" y="61010"/>
                    <a:pt x="1758147" y="55808"/>
                  </a:cubicBezTo>
                  <a:lnTo>
                    <a:pt x="1758147" y="54679"/>
                  </a:lnTo>
                  <a:cubicBezTo>
                    <a:pt x="1758147" y="48072"/>
                    <a:pt x="1761378" y="42727"/>
                    <a:pt x="1773331" y="42727"/>
                  </a:cubicBezTo>
                  <a:cubicBezTo>
                    <a:pt x="1785442" y="42727"/>
                    <a:pt x="1788397" y="47928"/>
                    <a:pt x="1788397" y="54679"/>
                  </a:cubicBezTo>
                  <a:lnTo>
                    <a:pt x="1788397" y="55808"/>
                  </a:lnTo>
                  <a:close/>
                  <a:moveTo>
                    <a:pt x="1810031" y="38235"/>
                  </a:moveTo>
                  <a:lnTo>
                    <a:pt x="1810031" y="32337"/>
                  </a:lnTo>
                  <a:cubicBezTo>
                    <a:pt x="1810031" y="30222"/>
                    <a:pt x="1808336" y="28541"/>
                    <a:pt x="1806235" y="28541"/>
                  </a:cubicBezTo>
                  <a:lnTo>
                    <a:pt x="1773331" y="28541"/>
                  </a:lnTo>
                  <a:cubicBezTo>
                    <a:pt x="1749005" y="28541"/>
                    <a:pt x="1739876" y="40336"/>
                    <a:pt x="1739876" y="54403"/>
                  </a:cubicBezTo>
                  <a:lnTo>
                    <a:pt x="1739876" y="55388"/>
                  </a:lnTo>
                  <a:cubicBezTo>
                    <a:pt x="1739876" y="62428"/>
                    <a:pt x="1741426" y="67485"/>
                    <a:pt x="1745642" y="71846"/>
                  </a:cubicBezTo>
                  <a:cubicBezTo>
                    <a:pt x="1741846" y="74512"/>
                    <a:pt x="1740021" y="78860"/>
                    <a:pt x="1740021" y="83220"/>
                  </a:cubicBezTo>
                  <a:lnTo>
                    <a:pt x="1740021" y="83365"/>
                  </a:lnTo>
                  <a:cubicBezTo>
                    <a:pt x="1740021" y="88421"/>
                    <a:pt x="1742411" y="93347"/>
                    <a:pt x="1746339" y="96302"/>
                  </a:cubicBezTo>
                  <a:cubicBezTo>
                    <a:pt x="1741846" y="100387"/>
                    <a:pt x="1739180" y="106009"/>
                    <a:pt x="1739180" y="111775"/>
                  </a:cubicBezTo>
                  <a:lnTo>
                    <a:pt x="1739180" y="113036"/>
                  </a:lnTo>
                  <a:cubicBezTo>
                    <a:pt x="1739180" y="127799"/>
                    <a:pt x="1751264" y="136362"/>
                    <a:pt x="1774041" y="136362"/>
                  </a:cubicBezTo>
                  <a:cubicBezTo>
                    <a:pt x="1797947" y="136362"/>
                    <a:pt x="1808481" y="128639"/>
                    <a:pt x="1808481" y="114310"/>
                  </a:cubicBezTo>
                  <a:lnTo>
                    <a:pt x="1808481" y="113324"/>
                  </a:lnTo>
                  <a:cubicBezTo>
                    <a:pt x="1808481" y="98272"/>
                    <a:pt x="1796121" y="95317"/>
                    <a:pt x="1776996" y="90812"/>
                  </a:cubicBezTo>
                  <a:lnTo>
                    <a:pt x="1760393" y="86872"/>
                  </a:lnTo>
                  <a:cubicBezTo>
                    <a:pt x="1757162" y="86175"/>
                    <a:pt x="1755612" y="85046"/>
                    <a:pt x="1755612" y="82235"/>
                  </a:cubicBezTo>
                  <a:cubicBezTo>
                    <a:pt x="1755612" y="80974"/>
                    <a:pt x="1756321" y="79700"/>
                    <a:pt x="1758003" y="78584"/>
                  </a:cubicBezTo>
                  <a:cubicBezTo>
                    <a:pt x="1760814" y="79700"/>
                    <a:pt x="1765884" y="80974"/>
                    <a:pt x="1773344" y="80974"/>
                  </a:cubicBezTo>
                  <a:cubicBezTo>
                    <a:pt x="1794571" y="80974"/>
                    <a:pt x="1806655" y="72962"/>
                    <a:pt x="1806655" y="55388"/>
                  </a:cubicBezTo>
                  <a:lnTo>
                    <a:pt x="1806655" y="54403"/>
                  </a:lnTo>
                  <a:cubicBezTo>
                    <a:pt x="1806655" y="49478"/>
                    <a:pt x="1805394" y="46378"/>
                    <a:pt x="1803148" y="43147"/>
                  </a:cubicBezTo>
                  <a:lnTo>
                    <a:pt x="1807785" y="41321"/>
                  </a:lnTo>
                  <a:cubicBezTo>
                    <a:pt x="1809466" y="40612"/>
                    <a:pt x="1810031" y="40336"/>
                    <a:pt x="1810031" y="38235"/>
                  </a:cubicBezTo>
                  <a:moveTo>
                    <a:pt x="1702060" y="92795"/>
                  </a:moveTo>
                  <a:cubicBezTo>
                    <a:pt x="1699380" y="93360"/>
                    <a:pt x="1693614" y="93780"/>
                    <a:pt x="1688544" y="93780"/>
                  </a:cubicBezTo>
                  <a:cubicBezTo>
                    <a:pt x="1676447" y="93780"/>
                    <a:pt x="1673491" y="85204"/>
                    <a:pt x="1673491" y="73671"/>
                  </a:cubicBezTo>
                  <a:lnTo>
                    <a:pt x="1673491" y="62835"/>
                  </a:lnTo>
                  <a:cubicBezTo>
                    <a:pt x="1673491" y="51303"/>
                    <a:pt x="1676447" y="42727"/>
                    <a:pt x="1688544" y="42727"/>
                  </a:cubicBezTo>
                  <a:cubicBezTo>
                    <a:pt x="1691920" y="42727"/>
                    <a:pt x="1698120" y="43147"/>
                    <a:pt x="1702060" y="43712"/>
                  </a:cubicBezTo>
                  <a:lnTo>
                    <a:pt x="1702060" y="92795"/>
                  </a:lnTo>
                  <a:close/>
                  <a:moveTo>
                    <a:pt x="1720594" y="101503"/>
                  </a:moveTo>
                  <a:lnTo>
                    <a:pt x="1720594" y="3651"/>
                  </a:lnTo>
                  <a:cubicBezTo>
                    <a:pt x="1720594" y="2102"/>
                    <a:pt x="1719333" y="841"/>
                    <a:pt x="1717796" y="841"/>
                  </a:cubicBezTo>
                  <a:lnTo>
                    <a:pt x="1704871" y="841"/>
                  </a:lnTo>
                  <a:cubicBezTo>
                    <a:pt x="1703321" y="841"/>
                    <a:pt x="1702060" y="2102"/>
                    <a:pt x="1702060" y="3651"/>
                  </a:cubicBezTo>
                  <a:lnTo>
                    <a:pt x="1702060" y="28541"/>
                  </a:lnTo>
                  <a:cubicBezTo>
                    <a:pt x="1696845" y="27832"/>
                    <a:pt x="1691920" y="27556"/>
                    <a:pt x="1688544" y="27556"/>
                  </a:cubicBezTo>
                  <a:cubicBezTo>
                    <a:pt x="1665912" y="27556"/>
                    <a:pt x="1654944" y="40901"/>
                    <a:pt x="1654944" y="62835"/>
                  </a:cubicBezTo>
                  <a:lnTo>
                    <a:pt x="1654944" y="73671"/>
                  </a:lnTo>
                  <a:cubicBezTo>
                    <a:pt x="1654944" y="95606"/>
                    <a:pt x="1665912" y="108951"/>
                    <a:pt x="1688544" y="108951"/>
                  </a:cubicBezTo>
                  <a:cubicBezTo>
                    <a:pt x="1697555" y="108951"/>
                    <a:pt x="1708102" y="107545"/>
                    <a:pt x="1716811" y="105299"/>
                  </a:cubicBezTo>
                  <a:cubicBezTo>
                    <a:pt x="1720042" y="104459"/>
                    <a:pt x="1720594" y="103618"/>
                    <a:pt x="1720594" y="101503"/>
                  </a:cubicBezTo>
                  <a:moveTo>
                    <a:pt x="1621069" y="61443"/>
                  </a:moveTo>
                  <a:lnTo>
                    <a:pt x="1591239" y="61443"/>
                  </a:lnTo>
                  <a:lnTo>
                    <a:pt x="1591239" y="60878"/>
                  </a:lnTo>
                  <a:cubicBezTo>
                    <a:pt x="1591239" y="49767"/>
                    <a:pt x="1597570" y="43567"/>
                    <a:pt x="1606292" y="43567"/>
                  </a:cubicBezTo>
                  <a:cubicBezTo>
                    <a:pt x="1615014" y="43567"/>
                    <a:pt x="1621069" y="49898"/>
                    <a:pt x="1621069" y="60878"/>
                  </a:cubicBezTo>
                  <a:lnTo>
                    <a:pt x="1621069" y="61443"/>
                  </a:lnTo>
                  <a:close/>
                  <a:moveTo>
                    <a:pt x="1639747" y="71136"/>
                  </a:moveTo>
                  <a:lnTo>
                    <a:pt x="1639747" y="63269"/>
                  </a:lnTo>
                  <a:cubicBezTo>
                    <a:pt x="1639747" y="42306"/>
                    <a:pt x="1627952" y="27556"/>
                    <a:pt x="1606292" y="27556"/>
                  </a:cubicBezTo>
                  <a:cubicBezTo>
                    <a:pt x="1584776" y="27556"/>
                    <a:pt x="1572548" y="41321"/>
                    <a:pt x="1572548" y="63269"/>
                  </a:cubicBezTo>
                  <a:lnTo>
                    <a:pt x="1572548" y="73658"/>
                  </a:lnTo>
                  <a:cubicBezTo>
                    <a:pt x="1572548" y="101359"/>
                    <a:pt x="1592500" y="108951"/>
                    <a:pt x="1606568" y="108951"/>
                  </a:cubicBezTo>
                  <a:cubicBezTo>
                    <a:pt x="1619230" y="108951"/>
                    <a:pt x="1624720" y="108241"/>
                    <a:pt x="1633849" y="106560"/>
                  </a:cubicBezTo>
                  <a:cubicBezTo>
                    <a:pt x="1636371" y="106140"/>
                    <a:pt x="1636792" y="105155"/>
                    <a:pt x="1636792" y="102909"/>
                  </a:cubicBezTo>
                  <a:lnTo>
                    <a:pt x="1636792" y="93636"/>
                  </a:lnTo>
                  <a:cubicBezTo>
                    <a:pt x="1636792" y="92230"/>
                    <a:pt x="1635675" y="91534"/>
                    <a:pt x="1634270" y="91534"/>
                  </a:cubicBezTo>
                  <a:lnTo>
                    <a:pt x="1633849" y="91534"/>
                  </a:lnTo>
                  <a:cubicBezTo>
                    <a:pt x="1627952" y="92099"/>
                    <a:pt x="1618245" y="92940"/>
                    <a:pt x="1607973" y="92940"/>
                  </a:cubicBezTo>
                  <a:cubicBezTo>
                    <a:pt x="1594470" y="92940"/>
                    <a:pt x="1591094" y="83233"/>
                    <a:pt x="1591094" y="75064"/>
                  </a:cubicBezTo>
                  <a:lnTo>
                    <a:pt x="1591094" y="74643"/>
                  </a:lnTo>
                  <a:lnTo>
                    <a:pt x="1636936" y="74643"/>
                  </a:lnTo>
                  <a:cubicBezTo>
                    <a:pt x="1638906" y="74643"/>
                    <a:pt x="1639747" y="73382"/>
                    <a:pt x="1639747" y="71136"/>
                  </a:cubicBezTo>
                  <a:moveTo>
                    <a:pt x="1553830" y="104879"/>
                  </a:moveTo>
                  <a:lnTo>
                    <a:pt x="1553830" y="3651"/>
                  </a:lnTo>
                  <a:cubicBezTo>
                    <a:pt x="1553830" y="2102"/>
                    <a:pt x="1552714" y="841"/>
                    <a:pt x="1551164" y="841"/>
                  </a:cubicBezTo>
                  <a:lnTo>
                    <a:pt x="1538107" y="841"/>
                  </a:lnTo>
                  <a:cubicBezTo>
                    <a:pt x="1536557" y="841"/>
                    <a:pt x="1535296" y="2102"/>
                    <a:pt x="1535296" y="3651"/>
                  </a:cubicBezTo>
                  <a:lnTo>
                    <a:pt x="1535296" y="104879"/>
                  </a:lnTo>
                  <a:cubicBezTo>
                    <a:pt x="1535296" y="106416"/>
                    <a:pt x="1536557" y="107821"/>
                    <a:pt x="1538107" y="107821"/>
                  </a:cubicBezTo>
                  <a:lnTo>
                    <a:pt x="1551164" y="107821"/>
                  </a:lnTo>
                  <a:cubicBezTo>
                    <a:pt x="1552714" y="107821"/>
                    <a:pt x="1553830" y="106416"/>
                    <a:pt x="1553830" y="104879"/>
                  </a:cubicBezTo>
                  <a:moveTo>
                    <a:pt x="1519679" y="31352"/>
                  </a:moveTo>
                  <a:cubicBezTo>
                    <a:pt x="1519679" y="29802"/>
                    <a:pt x="1518418" y="28541"/>
                    <a:pt x="1516868" y="28541"/>
                  </a:cubicBezTo>
                  <a:lnTo>
                    <a:pt x="1503220" y="28541"/>
                  </a:lnTo>
                  <a:cubicBezTo>
                    <a:pt x="1501815" y="28541"/>
                    <a:pt x="1500830" y="29802"/>
                    <a:pt x="1500698" y="31076"/>
                  </a:cubicBezTo>
                  <a:lnTo>
                    <a:pt x="1491832" y="90536"/>
                  </a:lnTo>
                  <a:cubicBezTo>
                    <a:pt x="1491701" y="91797"/>
                    <a:pt x="1491412" y="92506"/>
                    <a:pt x="1491136" y="92506"/>
                  </a:cubicBezTo>
                  <a:cubicBezTo>
                    <a:pt x="1490847" y="92506"/>
                    <a:pt x="1490427" y="91942"/>
                    <a:pt x="1490151" y="90536"/>
                  </a:cubicBezTo>
                  <a:lnTo>
                    <a:pt x="1478474" y="43304"/>
                  </a:lnTo>
                  <a:cubicBezTo>
                    <a:pt x="1477068" y="37814"/>
                    <a:pt x="1475387" y="37249"/>
                    <a:pt x="1470606" y="37249"/>
                  </a:cubicBezTo>
                  <a:lnTo>
                    <a:pt x="1460754" y="37249"/>
                  </a:lnTo>
                  <a:cubicBezTo>
                    <a:pt x="1455973" y="37249"/>
                    <a:pt x="1454292" y="37814"/>
                    <a:pt x="1452887" y="43304"/>
                  </a:cubicBezTo>
                  <a:lnTo>
                    <a:pt x="1441209" y="90536"/>
                  </a:lnTo>
                  <a:cubicBezTo>
                    <a:pt x="1440934" y="91942"/>
                    <a:pt x="1440513" y="92506"/>
                    <a:pt x="1440224" y="92506"/>
                  </a:cubicBezTo>
                  <a:cubicBezTo>
                    <a:pt x="1439948" y="92506"/>
                    <a:pt x="1439673" y="91797"/>
                    <a:pt x="1439528" y="90536"/>
                  </a:cubicBezTo>
                  <a:lnTo>
                    <a:pt x="1430662" y="31076"/>
                  </a:lnTo>
                  <a:cubicBezTo>
                    <a:pt x="1430531" y="29802"/>
                    <a:pt x="1429545" y="28541"/>
                    <a:pt x="1428140" y="28541"/>
                  </a:cubicBezTo>
                  <a:lnTo>
                    <a:pt x="1414493" y="28541"/>
                  </a:lnTo>
                  <a:cubicBezTo>
                    <a:pt x="1412956" y="28541"/>
                    <a:pt x="1411682" y="29802"/>
                    <a:pt x="1411682" y="31352"/>
                  </a:cubicBezTo>
                  <a:lnTo>
                    <a:pt x="1411682" y="31772"/>
                  </a:lnTo>
                  <a:lnTo>
                    <a:pt x="1424475" y="96434"/>
                  </a:lnTo>
                  <a:cubicBezTo>
                    <a:pt x="1426170" y="104879"/>
                    <a:pt x="1428416" y="108241"/>
                    <a:pt x="1436993" y="108241"/>
                  </a:cubicBezTo>
                  <a:lnTo>
                    <a:pt x="1440789" y="108241"/>
                  </a:lnTo>
                  <a:cubicBezTo>
                    <a:pt x="1448381" y="108241"/>
                    <a:pt x="1452322" y="104590"/>
                    <a:pt x="1454148" y="97287"/>
                  </a:cubicBezTo>
                  <a:lnTo>
                    <a:pt x="1465260" y="54259"/>
                  </a:lnTo>
                  <a:cubicBezTo>
                    <a:pt x="1465404" y="53707"/>
                    <a:pt x="1465404" y="53562"/>
                    <a:pt x="1465680" y="53562"/>
                  </a:cubicBezTo>
                  <a:cubicBezTo>
                    <a:pt x="1465956" y="53562"/>
                    <a:pt x="1465956" y="53707"/>
                    <a:pt x="1466100" y="54259"/>
                  </a:cubicBezTo>
                  <a:lnTo>
                    <a:pt x="1477213" y="97287"/>
                  </a:lnTo>
                  <a:cubicBezTo>
                    <a:pt x="1479039" y="104590"/>
                    <a:pt x="1482979" y="108241"/>
                    <a:pt x="1490571" y="108241"/>
                  </a:cubicBezTo>
                  <a:lnTo>
                    <a:pt x="1494367" y="108241"/>
                  </a:lnTo>
                  <a:cubicBezTo>
                    <a:pt x="1502945" y="108241"/>
                    <a:pt x="1505191" y="104879"/>
                    <a:pt x="1506885" y="96434"/>
                  </a:cubicBezTo>
                  <a:lnTo>
                    <a:pt x="1519679" y="31772"/>
                  </a:lnTo>
                  <a:lnTo>
                    <a:pt x="1519679" y="31352"/>
                  </a:lnTo>
                  <a:close/>
                  <a:moveTo>
                    <a:pt x="1382889" y="73947"/>
                  </a:moveTo>
                  <a:cubicBezTo>
                    <a:pt x="1382889" y="85479"/>
                    <a:pt x="1377688" y="92940"/>
                    <a:pt x="1367837" y="92940"/>
                  </a:cubicBezTo>
                  <a:cubicBezTo>
                    <a:pt x="1357985" y="92940"/>
                    <a:pt x="1352784" y="85479"/>
                    <a:pt x="1352784" y="73947"/>
                  </a:cubicBezTo>
                  <a:lnTo>
                    <a:pt x="1352784" y="62560"/>
                  </a:lnTo>
                  <a:cubicBezTo>
                    <a:pt x="1352784" y="51028"/>
                    <a:pt x="1357985" y="43567"/>
                    <a:pt x="1367837" y="43567"/>
                  </a:cubicBezTo>
                  <a:cubicBezTo>
                    <a:pt x="1377688" y="43567"/>
                    <a:pt x="1382889" y="51028"/>
                    <a:pt x="1382889" y="62560"/>
                  </a:cubicBezTo>
                  <a:lnTo>
                    <a:pt x="1382889" y="73947"/>
                  </a:lnTo>
                  <a:close/>
                  <a:moveTo>
                    <a:pt x="1401436" y="73947"/>
                  </a:moveTo>
                  <a:lnTo>
                    <a:pt x="1401436" y="62560"/>
                  </a:lnTo>
                  <a:cubicBezTo>
                    <a:pt x="1401436" y="42438"/>
                    <a:pt x="1389917" y="27556"/>
                    <a:pt x="1367837" y="27556"/>
                  </a:cubicBezTo>
                  <a:cubicBezTo>
                    <a:pt x="1345756" y="27556"/>
                    <a:pt x="1334237" y="42438"/>
                    <a:pt x="1334237" y="62560"/>
                  </a:cubicBezTo>
                  <a:lnTo>
                    <a:pt x="1334237" y="73947"/>
                  </a:lnTo>
                  <a:cubicBezTo>
                    <a:pt x="1334237" y="94056"/>
                    <a:pt x="1345756" y="108951"/>
                    <a:pt x="1367837" y="108951"/>
                  </a:cubicBezTo>
                  <a:cubicBezTo>
                    <a:pt x="1389917" y="108951"/>
                    <a:pt x="1401436" y="94056"/>
                    <a:pt x="1401436" y="73947"/>
                  </a:cubicBezTo>
                  <a:moveTo>
                    <a:pt x="1316215" y="104866"/>
                  </a:moveTo>
                  <a:lnTo>
                    <a:pt x="1316215" y="59040"/>
                  </a:lnTo>
                  <a:cubicBezTo>
                    <a:pt x="1316215" y="41177"/>
                    <a:pt x="1312148" y="27556"/>
                    <a:pt x="1291919" y="27556"/>
                  </a:cubicBezTo>
                  <a:cubicBezTo>
                    <a:pt x="1282633" y="27556"/>
                    <a:pt x="1277274" y="29106"/>
                    <a:pt x="1269117" y="34294"/>
                  </a:cubicBezTo>
                  <a:lnTo>
                    <a:pt x="1269117" y="31352"/>
                  </a:lnTo>
                  <a:cubicBezTo>
                    <a:pt x="1269117" y="29802"/>
                    <a:pt x="1267856" y="28541"/>
                    <a:pt x="1266306" y="28541"/>
                  </a:cubicBezTo>
                  <a:lnTo>
                    <a:pt x="1254090" y="28541"/>
                  </a:lnTo>
                  <a:cubicBezTo>
                    <a:pt x="1252540" y="28541"/>
                    <a:pt x="1251279" y="29802"/>
                    <a:pt x="1251279" y="31352"/>
                  </a:cubicBezTo>
                  <a:lnTo>
                    <a:pt x="1251279" y="104879"/>
                  </a:lnTo>
                  <a:cubicBezTo>
                    <a:pt x="1251279" y="106416"/>
                    <a:pt x="1252540" y="107821"/>
                    <a:pt x="1254090" y="107821"/>
                  </a:cubicBezTo>
                  <a:lnTo>
                    <a:pt x="1267015" y="107821"/>
                  </a:lnTo>
                  <a:cubicBezTo>
                    <a:pt x="1268565" y="107821"/>
                    <a:pt x="1269826" y="106416"/>
                    <a:pt x="1269826" y="104879"/>
                  </a:cubicBezTo>
                  <a:lnTo>
                    <a:pt x="1269826" y="48361"/>
                  </a:lnTo>
                  <a:cubicBezTo>
                    <a:pt x="1275737" y="45248"/>
                    <a:pt x="1280938" y="43291"/>
                    <a:pt x="1285720" y="43291"/>
                  </a:cubicBezTo>
                  <a:cubicBezTo>
                    <a:pt x="1296556" y="43291"/>
                    <a:pt x="1297686" y="46798"/>
                    <a:pt x="1297686" y="59040"/>
                  </a:cubicBezTo>
                  <a:lnTo>
                    <a:pt x="1297686" y="104866"/>
                  </a:lnTo>
                  <a:cubicBezTo>
                    <a:pt x="1297686" y="106416"/>
                    <a:pt x="1298947" y="107821"/>
                    <a:pt x="1300497" y="107821"/>
                  </a:cubicBezTo>
                  <a:lnTo>
                    <a:pt x="1313422" y="107821"/>
                  </a:lnTo>
                  <a:cubicBezTo>
                    <a:pt x="1314955" y="107821"/>
                    <a:pt x="1316215" y="106416"/>
                    <a:pt x="1316215" y="104866"/>
                  </a:cubicBezTo>
                  <a:moveTo>
                    <a:pt x="1236082" y="106560"/>
                  </a:moveTo>
                  <a:cubicBezTo>
                    <a:pt x="1236082" y="106140"/>
                    <a:pt x="1235793" y="105575"/>
                    <a:pt x="1235373" y="104879"/>
                  </a:cubicBezTo>
                  <a:lnTo>
                    <a:pt x="1199093" y="53983"/>
                  </a:lnTo>
                  <a:lnTo>
                    <a:pt x="1235097" y="7447"/>
                  </a:lnTo>
                  <a:cubicBezTo>
                    <a:pt x="1235662" y="6751"/>
                    <a:pt x="1236082" y="5897"/>
                    <a:pt x="1236082" y="5201"/>
                  </a:cubicBezTo>
                  <a:cubicBezTo>
                    <a:pt x="1236082" y="4216"/>
                    <a:pt x="1235228" y="3507"/>
                    <a:pt x="1233402" y="3507"/>
                  </a:cubicBezTo>
                  <a:lnTo>
                    <a:pt x="1217377" y="3507"/>
                  </a:lnTo>
                  <a:cubicBezTo>
                    <a:pt x="1215828" y="3507"/>
                    <a:pt x="1214842" y="3651"/>
                    <a:pt x="1214146" y="4636"/>
                  </a:cubicBezTo>
                  <a:lnTo>
                    <a:pt x="1179693" y="50883"/>
                  </a:lnTo>
                  <a:lnTo>
                    <a:pt x="1179693" y="6186"/>
                  </a:lnTo>
                  <a:cubicBezTo>
                    <a:pt x="1179693" y="4636"/>
                    <a:pt x="1178432" y="3507"/>
                    <a:pt x="1176882" y="3507"/>
                  </a:cubicBezTo>
                  <a:lnTo>
                    <a:pt x="1162972" y="3507"/>
                  </a:lnTo>
                  <a:cubicBezTo>
                    <a:pt x="1161422" y="3507"/>
                    <a:pt x="1160161" y="4636"/>
                    <a:pt x="1160161" y="6186"/>
                  </a:cubicBezTo>
                  <a:lnTo>
                    <a:pt x="1160161" y="105010"/>
                  </a:lnTo>
                  <a:cubicBezTo>
                    <a:pt x="1160161" y="106560"/>
                    <a:pt x="1161422" y="107821"/>
                    <a:pt x="1162972" y="107821"/>
                  </a:cubicBezTo>
                  <a:lnTo>
                    <a:pt x="1176882" y="107821"/>
                  </a:lnTo>
                  <a:cubicBezTo>
                    <a:pt x="1178432" y="107821"/>
                    <a:pt x="1179693" y="106560"/>
                    <a:pt x="1179693" y="105010"/>
                  </a:cubicBezTo>
                  <a:lnTo>
                    <a:pt x="1179693" y="58343"/>
                  </a:lnTo>
                  <a:lnTo>
                    <a:pt x="1211887" y="106284"/>
                  </a:lnTo>
                  <a:cubicBezTo>
                    <a:pt x="1212596" y="107401"/>
                    <a:pt x="1213437" y="107821"/>
                    <a:pt x="1215131" y="107821"/>
                  </a:cubicBezTo>
                  <a:lnTo>
                    <a:pt x="1233967" y="107821"/>
                  </a:lnTo>
                  <a:cubicBezTo>
                    <a:pt x="1235373" y="107821"/>
                    <a:pt x="1236082" y="107401"/>
                    <a:pt x="1236082" y="106560"/>
                  </a:cubicBezTo>
                  <a:moveTo>
                    <a:pt x="1084792" y="61443"/>
                  </a:moveTo>
                  <a:lnTo>
                    <a:pt x="1054975" y="61443"/>
                  </a:lnTo>
                  <a:lnTo>
                    <a:pt x="1054975" y="60878"/>
                  </a:lnTo>
                  <a:cubicBezTo>
                    <a:pt x="1054975" y="49767"/>
                    <a:pt x="1061306" y="43567"/>
                    <a:pt x="1070028" y="43567"/>
                  </a:cubicBezTo>
                  <a:cubicBezTo>
                    <a:pt x="1078749" y="43567"/>
                    <a:pt x="1084792" y="49898"/>
                    <a:pt x="1084792" y="60878"/>
                  </a:cubicBezTo>
                  <a:lnTo>
                    <a:pt x="1084792" y="61443"/>
                  </a:lnTo>
                  <a:close/>
                  <a:moveTo>
                    <a:pt x="1103483" y="71136"/>
                  </a:moveTo>
                  <a:lnTo>
                    <a:pt x="1103483" y="63269"/>
                  </a:lnTo>
                  <a:cubicBezTo>
                    <a:pt x="1103483" y="42306"/>
                    <a:pt x="1091674" y="27556"/>
                    <a:pt x="1070028" y="27556"/>
                  </a:cubicBezTo>
                  <a:cubicBezTo>
                    <a:pt x="1048512" y="27556"/>
                    <a:pt x="1036283" y="41321"/>
                    <a:pt x="1036283" y="63269"/>
                  </a:cubicBezTo>
                  <a:lnTo>
                    <a:pt x="1036283" y="73658"/>
                  </a:lnTo>
                  <a:cubicBezTo>
                    <a:pt x="1036283" y="101359"/>
                    <a:pt x="1056236" y="108951"/>
                    <a:pt x="1070303" y="108951"/>
                  </a:cubicBezTo>
                  <a:cubicBezTo>
                    <a:pt x="1082966" y="108951"/>
                    <a:pt x="1088443" y="108241"/>
                    <a:pt x="1097585" y="106560"/>
                  </a:cubicBezTo>
                  <a:cubicBezTo>
                    <a:pt x="1100107" y="106140"/>
                    <a:pt x="1100527" y="105155"/>
                    <a:pt x="1100527" y="102909"/>
                  </a:cubicBezTo>
                  <a:lnTo>
                    <a:pt x="1100527" y="93636"/>
                  </a:lnTo>
                  <a:cubicBezTo>
                    <a:pt x="1100527" y="92230"/>
                    <a:pt x="1099411" y="91534"/>
                    <a:pt x="1098005" y="91534"/>
                  </a:cubicBezTo>
                  <a:lnTo>
                    <a:pt x="1097585" y="91534"/>
                  </a:lnTo>
                  <a:cubicBezTo>
                    <a:pt x="1091674" y="92099"/>
                    <a:pt x="1081981" y="92940"/>
                    <a:pt x="1071709" y="92940"/>
                  </a:cubicBezTo>
                  <a:cubicBezTo>
                    <a:pt x="1058206" y="92940"/>
                    <a:pt x="1054830" y="83233"/>
                    <a:pt x="1054830" y="75064"/>
                  </a:cubicBezTo>
                  <a:lnTo>
                    <a:pt x="1054830" y="74643"/>
                  </a:lnTo>
                  <a:lnTo>
                    <a:pt x="1100672" y="74643"/>
                  </a:lnTo>
                  <a:cubicBezTo>
                    <a:pt x="1102642" y="74643"/>
                    <a:pt x="1103483" y="73382"/>
                    <a:pt x="1103483" y="71136"/>
                  </a:cubicBezTo>
                  <a:moveTo>
                    <a:pt x="1023897" y="105444"/>
                  </a:moveTo>
                  <a:lnTo>
                    <a:pt x="1023897" y="96591"/>
                  </a:lnTo>
                  <a:cubicBezTo>
                    <a:pt x="1023897" y="95186"/>
                    <a:pt x="1022767" y="94490"/>
                    <a:pt x="1020942" y="94490"/>
                  </a:cubicBezTo>
                  <a:lnTo>
                    <a:pt x="1013494" y="94490"/>
                  </a:lnTo>
                  <a:cubicBezTo>
                    <a:pt x="1008424" y="94490"/>
                    <a:pt x="1008003" y="93636"/>
                    <a:pt x="1008003" y="86609"/>
                  </a:cubicBezTo>
                  <a:lnTo>
                    <a:pt x="1008003" y="42438"/>
                  </a:lnTo>
                  <a:lnTo>
                    <a:pt x="1020653" y="42438"/>
                  </a:lnTo>
                  <a:cubicBezTo>
                    <a:pt x="1022203" y="42438"/>
                    <a:pt x="1023477" y="41177"/>
                    <a:pt x="1023477" y="39640"/>
                  </a:cubicBezTo>
                  <a:lnTo>
                    <a:pt x="1023477" y="31352"/>
                  </a:lnTo>
                  <a:cubicBezTo>
                    <a:pt x="1023477" y="29802"/>
                    <a:pt x="1022203" y="28541"/>
                    <a:pt x="1020653" y="28541"/>
                  </a:cubicBezTo>
                  <a:lnTo>
                    <a:pt x="1008003" y="28541"/>
                  </a:lnTo>
                  <a:lnTo>
                    <a:pt x="1008003" y="14054"/>
                  </a:lnTo>
                  <a:cubicBezTo>
                    <a:pt x="1008003" y="12649"/>
                    <a:pt x="1007018" y="11952"/>
                    <a:pt x="1005757" y="11952"/>
                  </a:cubicBezTo>
                  <a:lnTo>
                    <a:pt x="1005192" y="11952"/>
                  </a:lnTo>
                  <a:lnTo>
                    <a:pt x="992123" y="14198"/>
                  </a:lnTo>
                  <a:cubicBezTo>
                    <a:pt x="990586" y="14474"/>
                    <a:pt x="989325" y="15459"/>
                    <a:pt x="989325" y="17009"/>
                  </a:cubicBezTo>
                  <a:lnTo>
                    <a:pt x="989325" y="28541"/>
                  </a:lnTo>
                  <a:lnTo>
                    <a:pt x="976098" y="28541"/>
                  </a:lnTo>
                  <a:cubicBezTo>
                    <a:pt x="974561" y="28541"/>
                    <a:pt x="973287" y="29802"/>
                    <a:pt x="973287" y="31352"/>
                  </a:cubicBezTo>
                  <a:lnTo>
                    <a:pt x="973287" y="37670"/>
                  </a:lnTo>
                  <a:cubicBezTo>
                    <a:pt x="973287" y="39206"/>
                    <a:pt x="974561" y="40192"/>
                    <a:pt x="976098" y="40481"/>
                  </a:cubicBezTo>
                  <a:lnTo>
                    <a:pt x="989325" y="42438"/>
                  </a:lnTo>
                  <a:lnTo>
                    <a:pt x="989325" y="86609"/>
                  </a:lnTo>
                  <a:cubicBezTo>
                    <a:pt x="989325" y="105444"/>
                    <a:pt x="995788" y="108951"/>
                    <a:pt x="1011655" y="108951"/>
                  </a:cubicBezTo>
                  <a:cubicBezTo>
                    <a:pt x="1014755" y="108951"/>
                    <a:pt x="1017842" y="108530"/>
                    <a:pt x="1021217" y="107966"/>
                  </a:cubicBezTo>
                  <a:cubicBezTo>
                    <a:pt x="1023043" y="107690"/>
                    <a:pt x="1023897" y="106849"/>
                    <a:pt x="1023897" y="105444"/>
                  </a:cubicBezTo>
                  <a:moveTo>
                    <a:pt x="944613" y="90247"/>
                  </a:moveTo>
                  <a:cubicBezTo>
                    <a:pt x="940541" y="92519"/>
                    <a:pt x="935327" y="94201"/>
                    <a:pt x="930270" y="94201"/>
                  </a:cubicBezTo>
                  <a:cubicBezTo>
                    <a:pt x="923229" y="94201"/>
                    <a:pt x="920129" y="92375"/>
                    <a:pt x="920129" y="85479"/>
                  </a:cubicBezTo>
                  <a:lnTo>
                    <a:pt x="920129" y="84915"/>
                  </a:lnTo>
                  <a:cubicBezTo>
                    <a:pt x="920129" y="77034"/>
                    <a:pt x="922940" y="72949"/>
                    <a:pt x="935747" y="72949"/>
                  </a:cubicBezTo>
                  <a:lnTo>
                    <a:pt x="944613" y="72949"/>
                  </a:lnTo>
                  <a:lnTo>
                    <a:pt x="944613" y="90247"/>
                  </a:lnTo>
                  <a:close/>
                  <a:moveTo>
                    <a:pt x="963160" y="105023"/>
                  </a:moveTo>
                  <a:lnTo>
                    <a:pt x="963160" y="54403"/>
                  </a:lnTo>
                  <a:cubicBezTo>
                    <a:pt x="963160" y="36409"/>
                    <a:pt x="952205" y="27556"/>
                    <a:pt x="932240" y="27556"/>
                  </a:cubicBezTo>
                  <a:cubicBezTo>
                    <a:pt x="922520" y="27556"/>
                    <a:pt x="914376" y="28686"/>
                    <a:pt x="908754" y="29802"/>
                  </a:cubicBezTo>
                  <a:cubicBezTo>
                    <a:pt x="906929" y="30222"/>
                    <a:pt x="906088" y="31208"/>
                    <a:pt x="906088" y="32757"/>
                  </a:cubicBezTo>
                  <a:lnTo>
                    <a:pt x="906088" y="41741"/>
                  </a:lnTo>
                  <a:cubicBezTo>
                    <a:pt x="906088" y="43712"/>
                    <a:pt x="907204" y="44132"/>
                    <a:pt x="908610" y="44132"/>
                  </a:cubicBezTo>
                  <a:lnTo>
                    <a:pt x="909319" y="44132"/>
                  </a:lnTo>
                  <a:cubicBezTo>
                    <a:pt x="913956" y="43567"/>
                    <a:pt x="923229" y="43002"/>
                    <a:pt x="932240" y="43002"/>
                  </a:cubicBezTo>
                  <a:cubicBezTo>
                    <a:pt x="940541" y="43002"/>
                    <a:pt x="944613" y="45261"/>
                    <a:pt x="944613" y="54403"/>
                  </a:cubicBezTo>
                  <a:lnTo>
                    <a:pt x="944613" y="60603"/>
                  </a:lnTo>
                  <a:lnTo>
                    <a:pt x="935747" y="60603"/>
                  </a:lnTo>
                  <a:cubicBezTo>
                    <a:pt x="911276" y="60603"/>
                    <a:pt x="901451" y="68877"/>
                    <a:pt x="901451" y="84915"/>
                  </a:cubicBezTo>
                  <a:lnTo>
                    <a:pt x="901451" y="85479"/>
                  </a:lnTo>
                  <a:cubicBezTo>
                    <a:pt x="901451" y="104459"/>
                    <a:pt x="914087" y="108951"/>
                    <a:pt x="925764" y="108951"/>
                  </a:cubicBezTo>
                  <a:cubicBezTo>
                    <a:pt x="932516" y="108951"/>
                    <a:pt x="939123" y="106705"/>
                    <a:pt x="945598" y="102764"/>
                  </a:cubicBezTo>
                  <a:lnTo>
                    <a:pt x="945598" y="105023"/>
                  </a:lnTo>
                  <a:cubicBezTo>
                    <a:pt x="945598" y="106560"/>
                    <a:pt x="946859" y="107821"/>
                    <a:pt x="948409" y="107821"/>
                  </a:cubicBezTo>
                  <a:lnTo>
                    <a:pt x="960349" y="107821"/>
                  </a:lnTo>
                  <a:cubicBezTo>
                    <a:pt x="961899" y="107821"/>
                    <a:pt x="963160" y="106560"/>
                    <a:pt x="963160" y="105010"/>
                  </a:cubicBezTo>
                  <a:lnTo>
                    <a:pt x="963160" y="105023"/>
                  </a:lnTo>
                  <a:close/>
                  <a:moveTo>
                    <a:pt x="867707" y="61443"/>
                  </a:moveTo>
                  <a:lnTo>
                    <a:pt x="837877" y="61443"/>
                  </a:lnTo>
                  <a:lnTo>
                    <a:pt x="837877" y="60878"/>
                  </a:lnTo>
                  <a:cubicBezTo>
                    <a:pt x="837877" y="49767"/>
                    <a:pt x="844208" y="43567"/>
                    <a:pt x="852930" y="43567"/>
                  </a:cubicBezTo>
                  <a:cubicBezTo>
                    <a:pt x="861652" y="43567"/>
                    <a:pt x="867707" y="49898"/>
                    <a:pt x="867707" y="60878"/>
                  </a:cubicBezTo>
                  <a:lnTo>
                    <a:pt x="867707" y="61443"/>
                  </a:lnTo>
                  <a:close/>
                  <a:moveTo>
                    <a:pt x="886385" y="71136"/>
                  </a:moveTo>
                  <a:lnTo>
                    <a:pt x="886385" y="63269"/>
                  </a:lnTo>
                  <a:cubicBezTo>
                    <a:pt x="886385" y="42306"/>
                    <a:pt x="874590" y="27556"/>
                    <a:pt x="852930" y="27556"/>
                  </a:cubicBezTo>
                  <a:cubicBezTo>
                    <a:pt x="831415" y="27556"/>
                    <a:pt x="819186" y="41321"/>
                    <a:pt x="819186" y="63269"/>
                  </a:cubicBezTo>
                  <a:lnTo>
                    <a:pt x="819186" y="73658"/>
                  </a:lnTo>
                  <a:cubicBezTo>
                    <a:pt x="819186" y="101359"/>
                    <a:pt x="839138" y="108951"/>
                    <a:pt x="853206" y="108951"/>
                  </a:cubicBezTo>
                  <a:cubicBezTo>
                    <a:pt x="865868" y="108951"/>
                    <a:pt x="871359" y="108241"/>
                    <a:pt x="880488" y="106560"/>
                  </a:cubicBezTo>
                  <a:cubicBezTo>
                    <a:pt x="883010" y="106140"/>
                    <a:pt x="883443" y="105155"/>
                    <a:pt x="883443" y="102909"/>
                  </a:cubicBezTo>
                  <a:lnTo>
                    <a:pt x="883443" y="93636"/>
                  </a:lnTo>
                  <a:cubicBezTo>
                    <a:pt x="883443" y="92230"/>
                    <a:pt x="882313" y="91534"/>
                    <a:pt x="880908" y="91534"/>
                  </a:cubicBezTo>
                  <a:lnTo>
                    <a:pt x="880488" y="91534"/>
                  </a:lnTo>
                  <a:cubicBezTo>
                    <a:pt x="874590" y="92099"/>
                    <a:pt x="864883" y="92940"/>
                    <a:pt x="854624" y="92940"/>
                  </a:cubicBezTo>
                  <a:cubicBezTo>
                    <a:pt x="841108" y="92940"/>
                    <a:pt x="837733" y="83233"/>
                    <a:pt x="837733" y="75064"/>
                  </a:cubicBezTo>
                  <a:lnTo>
                    <a:pt x="837733" y="74643"/>
                  </a:lnTo>
                  <a:lnTo>
                    <a:pt x="883574" y="74643"/>
                  </a:lnTo>
                  <a:cubicBezTo>
                    <a:pt x="885545" y="74643"/>
                    <a:pt x="886385" y="73382"/>
                    <a:pt x="886385" y="71136"/>
                  </a:cubicBezTo>
                  <a:moveTo>
                    <a:pt x="810175" y="40481"/>
                  </a:moveTo>
                  <a:lnTo>
                    <a:pt x="810175" y="30367"/>
                  </a:lnTo>
                  <a:cubicBezTo>
                    <a:pt x="810175" y="28817"/>
                    <a:pt x="808914" y="27556"/>
                    <a:pt x="807364" y="27556"/>
                  </a:cubicBezTo>
                  <a:cubicBezTo>
                    <a:pt x="801742" y="27556"/>
                    <a:pt x="794150" y="28962"/>
                    <a:pt x="787267" y="34294"/>
                  </a:cubicBezTo>
                  <a:lnTo>
                    <a:pt x="787267" y="31352"/>
                  </a:lnTo>
                  <a:cubicBezTo>
                    <a:pt x="787267" y="29802"/>
                    <a:pt x="785993" y="28541"/>
                    <a:pt x="784457" y="28541"/>
                  </a:cubicBezTo>
                  <a:lnTo>
                    <a:pt x="772228" y="28541"/>
                  </a:lnTo>
                  <a:cubicBezTo>
                    <a:pt x="770678" y="28541"/>
                    <a:pt x="769417" y="29802"/>
                    <a:pt x="769417" y="31352"/>
                  </a:cubicBezTo>
                  <a:lnTo>
                    <a:pt x="769417" y="104879"/>
                  </a:lnTo>
                  <a:cubicBezTo>
                    <a:pt x="769417" y="106416"/>
                    <a:pt x="770678" y="107821"/>
                    <a:pt x="772228" y="107821"/>
                  </a:cubicBezTo>
                  <a:lnTo>
                    <a:pt x="785153" y="107821"/>
                  </a:lnTo>
                  <a:cubicBezTo>
                    <a:pt x="786703" y="107821"/>
                    <a:pt x="787964" y="106416"/>
                    <a:pt x="787964" y="104879"/>
                  </a:cubicBezTo>
                  <a:lnTo>
                    <a:pt x="787964" y="48361"/>
                  </a:lnTo>
                  <a:cubicBezTo>
                    <a:pt x="793874" y="45275"/>
                    <a:pt x="799772" y="43304"/>
                    <a:pt x="807364" y="43304"/>
                  </a:cubicBezTo>
                  <a:cubicBezTo>
                    <a:pt x="808914" y="43304"/>
                    <a:pt x="810175" y="42030"/>
                    <a:pt x="810175" y="40494"/>
                  </a:cubicBezTo>
                  <a:lnTo>
                    <a:pt x="810175" y="40481"/>
                  </a:lnTo>
                  <a:close/>
                  <a:moveTo>
                    <a:pt x="751829" y="103474"/>
                  </a:moveTo>
                  <a:lnTo>
                    <a:pt x="751829" y="94056"/>
                  </a:lnTo>
                  <a:cubicBezTo>
                    <a:pt x="751829" y="92375"/>
                    <a:pt x="751120" y="91114"/>
                    <a:pt x="749018" y="91114"/>
                  </a:cubicBezTo>
                  <a:lnTo>
                    <a:pt x="748729" y="91114"/>
                  </a:lnTo>
                  <a:cubicBezTo>
                    <a:pt x="743816" y="91534"/>
                    <a:pt x="734254" y="92230"/>
                    <a:pt x="726793" y="92230"/>
                  </a:cubicBezTo>
                  <a:cubicBezTo>
                    <a:pt x="714985" y="92230"/>
                    <a:pt x="706408" y="85479"/>
                    <a:pt x="706408" y="65935"/>
                  </a:cubicBezTo>
                  <a:lnTo>
                    <a:pt x="706408" y="45261"/>
                  </a:lnTo>
                  <a:cubicBezTo>
                    <a:pt x="706408" y="25284"/>
                    <a:pt x="714985" y="18966"/>
                    <a:pt x="726793" y="18966"/>
                  </a:cubicBezTo>
                  <a:cubicBezTo>
                    <a:pt x="734254" y="18966"/>
                    <a:pt x="743816" y="19662"/>
                    <a:pt x="748729" y="20083"/>
                  </a:cubicBezTo>
                  <a:lnTo>
                    <a:pt x="749018" y="20083"/>
                  </a:lnTo>
                  <a:cubicBezTo>
                    <a:pt x="751120" y="20083"/>
                    <a:pt x="751829" y="18822"/>
                    <a:pt x="751829" y="17141"/>
                  </a:cubicBezTo>
                  <a:lnTo>
                    <a:pt x="751829" y="7723"/>
                  </a:lnTo>
                  <a:cubicBezTo>
                    <a:pt x="751829" y="5753"/>
                    <a:pt x="750568" y="5057"/>
                    <a:pt x="748729" y="4492"/>
                  </a:cubicBezTo>
                  <a:cubicBezTo>
                    <a:pt x="746627" y="3927"/>
                    <a:pt x="737341" y="2246"/>
                    <a:pt x="726517" y="2246"/>
                  </a:cubicBezTo>
                  <a:cubicBezTo>
                    <a:pt x="709639" y="2246"/>
                    <a:pt x="686744" y="9969"/>
                    <a:pt x="686744" y="45261"/>
                  </a:cubicBezTo>
                  <a:lnTo>
                    <a:pt x="686744" y="65935"/>
                  </a:lnTo>
                  <a:cubicBezTo>
                    <a:pt x="686744" y="100663"/>
                    <a:pt x="709639" y="108951"/>
                    <a:pt x="726517" y="108951"/>
                  </a:cubicBezTo>
                  <a:cubicBezTo>
                    <a:pt x="737341" y="108951"/>
                    <a:pt x="746627" y="107269"/>
                    <a:pt x="748729" y="106705"/>
                  </a:cubicBezTo>
                  <a:cubicBezTo>
                    <a:pt x="750568" y="106140"/>
                    <a:pt x="751829" y="105444"/>
                    <a:pt x="751829" y="103474"/>
                  </a:cubicBezTo>
                  <a:moveTo>
                    <a:pt x="630473" y="105010"/>
                  </a:moveTo>
                  <a:lnTo>
                    <a:pt x="630473" y="89144"/>
                  </a:lnTo>
                  <a:cubicBezTo>
                    <a:pt x="630473" y="87594"/>
                    <a:pt x="629212" y="86464"/>
                    <a:pt x="627676" y="86464"/>
                  </a:cubicBezTo>
                  <a:lnTo>
                    <a:pt x="615171" y="86464"/>
                  </a:lnTo>
                  <a:cubicBezTo>
                    <a:pt x="613621" y="86464"/>
                    <a:pt x="612360" y="87594"/>
                    <a:pt x="612360" y="89144"/>
                  </a:cubicBezTo>
                  <a:lnTo>
                    <a:pt x="612360" y="105010"/>
                  </a:lnTo>
                  <a:cubicBezTo>
                    <a:pt x="612360" y="106560"/>
                    <a:pt x="613621" y="107821"/>
                    <a:pt x="615171" y="107821"/>
                  </a:cubicBezTo>
                  <a:lnTo>
                    <a:pt x="627676" y="107821"/>
                  </a:lnTo>
                  <a:cubicBezTo>
                    <a:pt x="629212" y="107821"/>
                    <a:pt x="630473" y="106560"/>
                    <a:pt x="630473" y="105010"/>
                  </a:cubicBezTo>
                  <a:moveTo>
                    <a:pt x="606292" y="17272"/>
                  </a:moveTo>
                  <a:lnTo>
                    <a:pt x="606292" y="6186"/>
                  </a:lnTo>
                  <a:cubicBezTo>
                    <a:pt x="606292" y="4636"/>
                    <a:pt x="605031" y="3507"/>
                    <a:pt x="603481" y="3507"/>
                  </a:cubicBezTo>
                  <a:lnTo>
                    <a:pt x="534745" y="3507"/>
                  </a:lnTo>
                  <a:cubicBezTo>
                    <a:pt x="533195" y="3507"/>
                    <a:pt x="531934" y="4636"/>
                    <a:pt x="531934" y="6186"/>
                  </a:cubicBezTo>
                  <a:lnTo>
                    <a:pt x="531934" y="17272"/>
                  </a:lnTo>
                  <a:cubicBezTo>
                    <a:pt x="531934" y="18822"/>
                    <a:pt x="533195" y="19807"/>
                    <a:pt x="534745" y="19807"/>
                  </a:cubicBezTo>
                  <a:lnTo>
                    <a:pt x="559347" y="19807"/>
                  </a:lnTo>
                  <a:lnTo>
                    <a:pt x="559347" y="105023"/>
                  </a:lnTo>
                  <a:cubicBezTo>
                    <a:pt x="559347" y="106560"/>
                    <a:pt x="560608" y="107821"/>
                    <a:pt x="562158" y="107821"/>
                  </a:cubicBezTo>
                  <a:lnTo>
                    <a:pt x="576068" y="107821"/>
                  </a:lnTo>
                  <a:cubicBezTo>
                    <a:pt x="577618" y="107821"/>
                    <a:pt x="578879" y="106560"/>
                    <a:pt x="578879" y="105023"/>
                  </a:cubicBezTo>
                  <a:lnTo>
                    <a:pt x="578879" y="19807"/>
                  </a:lnTo>
                  <a:lnTo>
                    <a:pt x="603481" y="19807"/>
                  </a:lnTo>
                  <a:cubicBezTo>
                    <a:pt x="605031" y="19807"/>
                    <a:pt x="606292" y="18822"/>
                    <a:pt x="606292" y="17272"/>
                  </a:cubicBezTo>
                  <a:moveTo>
                    <a:pt x="515738" y="105023"/>
                  </a:moveTo>
                  <a:lnTo>
                    <a:pt x="515738" y="6173"/>
                  </a:lnTo>
                  <a:cubicBezTo>
                    <a:pt x="515738" y="4636"/>
                    <a:pt x="514477" y="3507"/>
                    <a:pt x="512927" y="3507"/>
                  </a:cubicBezTo>
                  <a:lnTo>
                    <a:pt x="499030" y="3507"/>
                  </a:lnTo>
                  <a:cubicBezTo>
                    <a:pt x="497480" y="3507"/>
                    <a:pt x="496219" y="4636"/>
                    <a:pt x="496219" y="6173"/>
                  </a:cubicBezTo>
                  <a:lnTo>
                    <a:pt x="496219" y="105023"/>
                  </a:lnTo>
                  <a:cubicBezTo>
                    <a:pt x="496219" y="106560"/>
                    <a:pt x="497480" y="107821"/>
                    <a:pt x="499030" y="107821"/>
                  </a:cubicBezTo>
                  <a:lnTo>
                    <a:pt x="512927" y="107821"/>
                  </a:lnTo>
                  <a:cubicBezTo>
                    <a:pt x="514477" y="107821"/>
                    <a:pt x="515738" y="106560"/>
                    <a:pt x="515738" y="105023"/>
                  </a:cubicBezTo>
                  <a:moveTo>
                    <a:pt x="437137" y="104866"/>
                  </a:moveTo>
                  <a:lnTo>
                    <a:pt x="437137" y="59040"/>
                  </a:lnTo>
                  <a:cubicBezTo>
                    <a:pt x="437137" y="41177"/>
                    <a:pt x="433065" y="27556"/>
                    <a:pt x="412824" y="27556"/>
                  </a:cubicBezTo>
                  <a:cubicBezTo>
                    <a:pt x="403538" y="27556"/>
                    <a:pt x="398192" y="29106"/>
                    <a:pt x="390035" y="34294"/>
                  </a:cubicBezTo>
                  <a:lnTo>
                    <a:pt x="390035" y="31352"/>
                  </a:lnTo>
                  <a:cubicBezTo>
                    <a:pt x="390035" y="29802"/>
                    <a:pt x="388774" y="28541"/>
                    <a:pt x="387224" y="28541"/>
                  </a:cubicBezTo>
                  <a:lnTo>
                    <a:pt x="375008" y="28541"/>
                  </a:lnTo>
                  <a:cubicBezTo>
                    <a:pt x="373458" y="28541"/>
                    <a:pt x="372197" y="29802"/>
                    <a:pt x="372197" y="31352"/>
                  </a:cubicBezTo>
                  <a:lnTo>
                    <a:pt x="372197" y="104879"/>
                  </a:lnTo>
                  <a:cubicBezTo>
                    <a:pt x="372197" y="106416"/>
                    <a:pt x="373458" y="107821"/>
                    <a:pt x="375008" y="107821"/>
                  </a:cubicBezTo>
                  <a:lnTo>
                    <a:pt x="387933" y="107821"/>
                  </a:lnTo>
                  <a:cubicBezTo>
                    <a:pt x="389470" y="107821"/>
                    <a:pt x="390744" y="106416"/>
                    <a:pt x="390744" y="104879"/>
                  </a:cubicBezTo>
                  <a:lnTo>
                    <a:pt x="390744" y="48361"/>
                  </a:lnTo>
                  <a:cubicBezTo>
                    <a:pt x="396655" y="45248"/>
                    <a:pt x="401856" y="43291"/>
                    <a:pt x="406638" y="43291"/>
                  </a:cubicBezTo>
                  <a:cubicBezTo>
                    <a:pt x="417474" y="43291"/>
                    <a:pt x="418604" y="46798"/>
                    <a:pt x="418604" y="59040"/>
                  </a:cubicBezTo>
                  <a:lnTo>
                    <a:pt x="418604" y="104866"/>
                  </a:lnTo>
                  <a:cubicBezTo>
                    <a:pt x="418604" y="106416"/>
                    <a:pt x="419865" y="107821"/>
                    <a:pt x="421401" y="107821"/>
                  </a:cubicBezTo>
                  <a:lnTo>
                    <a:pt x="434326" y="107821"/>
                  </a:lnTo>
                  <a:cubicBezTo>
                    <a:pt x="435876" y="107821"/>
                    <a:pt x="437137" y="106416"/>
                    <a:pt x="437137" y="104866"/>
                  </a:cubicBezTo>
                  <a:moveTo>
                    <a:pt x="336903" y="114310"/>
                  </a:moveTo>
                  <a:cubicBezTo>
                    <a:pt x="336903" y="119366"/>
                    <a:pt x="334513" y="122322"/>
                    <a:pt x="321010" y="122322"/>
                  </a:cubicBezTo>
                  <a:cubicBezTo>
                    <a:pt x="307783" y="122322"/>
                    <a:pt x="304262" y="118815"/>
                    <a:pt x="304262" y="113036"/>
                  </a:cubicBezTo>
                  <a:lnTo>
                    <a:pt x="304262" y="111775"/>
                  </a:lnTo>
                  <a:cubicBezTo>
                    <a:pt x="304262" y="106705"/>
                    <a:pt x="305668" y="104879"/>
                    <a:pt x="307783" y="101924"/>
                  </a:cubicBezTo>
                  <a:lnTo>
                    <a:pt x="320300" y="104879"/>
                  </a:lnTo>
                  <a:cubicBezTo>
                    <a:pt x="335077" y="108399"/>
                    <a:pt x="336903" y="110225"/>
                    <a:pt x="336903" y="113324"/>
                  </a:cubicBezTo>
                  <a:lnTo>
                    <a:pt x="336903" y="114310"/>
                  </a:lnTo>
                  <a:close/>
                  <a:moveTo>
                    <a:pt x="335353" y="55808"/>
                  </a:moveTo>
                  <a:cubicBezTo>
                    <a:pt x="335353" y="62849"/>
                    <a:pt x="331977" y="66920"/>
                    <a:pt x="320300" y="66920"/>
                  </a:cubicBezTo>
                  <a:cubicBezTo>
                    <a:pt x="307218" y="66920"/>
                    <a:pt x="305103" y="61010"/>
                    <a:pt x="305103" y="55808"/>
                  </a:cubicBezTo>
                  <a:lnTo>
                    <a:pt x="305103" y="54679"/>
                  </a:lnTo>
                  <a:cubicBezTo>
                    <a:pt x="305103" y="48072"/>
                    <a:pt x="308347" y="42727"/>
                    <a:pt x="320300" y="42727"/>
                  </a:cubicBezTo>
                  <a:cubicBezTo>
                    <a:pt x="332398" y="42727"/>
                    <a:pt x="335353" y="47928"/>
                    <a:pt x="335353" y="54679"/>
                  </a:cubicBezTo>
                  <a:lnTo>
                    <a:pt x="335353" y="55808"/>
                  </a:lnTo>
                  <a:close/>
                  <a:moveTo>
                    <a:pt x="356987" y="38235"/>
                  </a:moveTo>
                  <a:lnTo>
                    <a:pt x="356987" y="32337"/>
                  </a:lnTo>
                  <a:cubicBezTo>
                    <a:pt x="356987" y="30222"/>
                    <a:pt x="355305" y="28541"/>
                    <a:pt x="353191" y="28541"/>
                  </a:cubicBezTo>
                  <a:lnTo>
                    <a:pt x="320300" y="28541"/>
                  </a:lnTo>
                  <a:cubicBezTo>
                    <a:pt x="295974" y="28541"/>
                    <a:pt x="286845" y="40336"/>
                    <a:pt x="286845" y="54403"/>
                  </a:cubicBezTo>
                  <a:lnTo>
                    <a:pt x="286845" y="55388"/>
                  </a:lnTo>
                  <a:cubicBezTo>
                    <a:pt x="286845" y="62428"/>
                    <a:pt x="288382" y="67485"/>
                    <a:pt x="292598" y="71846"/>
                  </a:cubicBezTo>
                  <a:cubicBezTo>
                    <a:pt x="288815" y="74512"/>
                    <a:pt x="286990" y="78860"/>
                    <a:pt x="286990" y="83220"/>
                  </a:cubicBezTo>
                  <a:lnTo>
                    <a:pt x="286990" y="83365"/>
                  </a:lnTo>
                  <a:cubicBezTo>
                    <a:pt x="286990" y="88421"/>
                    <a:pt x="289367" y="93347"/>
                    <a:pt x="293308" y="96302"/>
                  </a:cubicBezTo>
                  <a:cubicBezTo>
                    <a:pt x="288815" y="100387"/>
                    <a:pt x="286136" y="106009"/>
                    <a:pt x="286136" y="111775"/>
                  </a:cubicBezTo>
                  <a:lnTo>
                    <a:pt x="286136" y="113036"/>
                  </a:lnTo>
                  <a:cubicBezTo>
                    <a:pt x="286136" y="127799"/>
                    <a:pt x="298220" y="136362"/>
                    <a:pt x="321010" y="136362"/>
                  </a:cubicBezTo>
                  <a:cubicBezTo>
                    <a:pt x="344902" y="136362"/>
                    <a:pt x="355450" y="128639"/>
                    <a:pt x="355450" y="114310"/>
                  </a:cubicBezTo>
                  <a:lnTo>
                    <a:pt x="355450" y="113324"/>
                  </a:lnTo>
                  <a:cubicBezTo>
                    <a:pt x="355450" y="98272"/>
                    <a:pt x="343077" y="95317"/>
                    <a:pt x="323952" y="90812"/>
                  </a:cubicBezTo>
                  <a:lnTo>
                    <a:pt x="307362" y="86872"/>
                  </a:lnTo>
                  <a:cubicBezTo>
                    <a:pt x="304118" y="86175"/>
                    <a:pt x="302568" y="85046"/>
                    <a:pt x="302568" y="82235"/>
                  </a:cubicBezTo>
                  <a:cubicBezTo>
                    <a:pt x="302568" y="80974"/>
                    <a:pt x="303277" y="79700"/>
                    <a:pt x="304972" y="78584"/>
                  </a:cubicBezTo>
                  <a:cubicBezTo>
                    <a:pt x="307783" y="79700"/>
                    <a:pt x="312840" y="80974"/>
                    <a:pt x="320300" y="80974"/>
                  </a:cubicBezTo>
                  <a:cubicBezTo>
                    <a:pt x="341540" y="80974"/>
                    <a:pt x="353611" y="72962"/>
                    <a:pt x="353611" y="55388"/>
                  </a:cubicBezTo>
                  <a:lnTo>
                    <a:pt x="353611" y="54403"/>
                  </a:lnTo>
                  <a:cubicBezTo>
                    <a:pt x="353611" y="49478"/>
                    <a:pt x="352350" y="46378"/>
                    <a:pt x="350104" y="43147"/>
                  </a:cubicBezTo>
                  <a:lnTo>
                    <a:pt x="354741" y="41321"/>
                  </a:lnTo>
                  <a:cubicBezTo>
                    <a:pt x="356435" y="40612"/>
                    <a:pt x="356987" y="40336"/>
                    <a:pt x="356987" y="38235"/>
                  </a:cubicBezTo>
                  <a:moveTo>
                    <a:pt x="267142" y="104879"/>
                  </a:moveTo>
                  <a:lnTo>
                    <a:pt x="267142" y="31352"/>
                  </a:lnTo>
                  <a:cubicBezTo>
                    <a:pt x="267142" y="29802"/>
                    <a:pt x="265881" y="28541"/>
                    <a:pt x="264331" y="28541"/>
                  </a:cubicBezTo>
                  <a:lnTo>
                    <a:pt x="251407" y="28541"/>
                  </a:lnTo>
                  <a:cubicBezTo>
                    <a:pt x="249857" y="28541"/>
                    <a:pt x="248596" y="29802"/>
                    <a:pt x="248596" y="31352"/>
                  </a:cubicBezTo>
                  <a:lnTo>
                    <a:pt x="248596" y="104879"/>
                  </a:lnTo>
                  <a:cubicBezTo>
                    <a:pt x="248596" y="106416"/>
                    <a:pt x="249857" y="107821"/>
                    <a:pt x="251407" y="107821"/>
                  </a:cubicBezTo>
                  <a:lnTo>
                    <a:pt x="264331" y="107821"/>
                  </a:lnTo>
                  <a:cubicBezTo>
                    <a:pt x="265881" y="107821"/>
                    <a:pt x="267142" y="106416"/>
                    <a:pt x="267142" y="104879"/>
                  </a:cubicBezTo>
                  <a:moveTo>
                    <a:pt x="267563" y="15170"/>
                  </a:moveTo>
                  <a:lnTo>
                    <a:pt x="267563" y="2811"/>
                  </a:lnTo>
                  <a:cubicBezTo>
                    <a:pt x="267563" y="1261"/>
                    <a:pt x="266302" y="0"/>
                    <a:pt x="264752" y="0"/>
                  </a:cubicBezTo>
                  <a:lnTo>
                    <a:pt x="251131" y="0"/>
                  </a:lnTo>
                  <a:cubicBezTo>
                    <a:pt x="249581" y="0"/>
                    <a:pt x="248175" y="1261"/>
                    <a:pt x="248175" y="2811"/>
                  </a:cubicBezTo>
                  <a:lnTo>
                    <a:pt x="248175" y="15170"/>
                  </a:lnTo>
                  <a:cubicBezTo>
                    <a:pt x="248175" y="16707"/>
                    <a:pt x="249581" y="17981"/>
                    <a:pt x="251131" y="17981"/>
                  </a:cubicBezTo>
                  <a:lnTo>
                    <a:pt x="264752" y="17981"/>
                  </a:lnTo>
                  <a:cubicBezTo>
                    <a:pt x="266302" y="17981"/>
                    <a:pt x="267563" y="16707"/>
                    <a:pt x="267563" y="15170"/>
                  </a:cubicBezTo>
                  <a:moveTo>
                    <a:pt x="230587" y="87029"/>
                  </a:moveTo>
                  <a:cubicBezTo>
                    <a:pt x="230587" y="79858"/>
                    <a:pt x="228893" y="72818"/>
                    <a:pt x="217098" y="65646"/>
                  </a:cubicBezTo>
                  <a:lnTo>
                    <a:pt x="198669" y="54403"/>
                  </a:lnTo>
                  <a:cubicBezTo>
                    <a:pt x="195149" y="52288"/>
                    <a:pt x="193034" y="50883"/>
                    <a:pt x="193034" y="48637"/>
                  </a:cubicBezTo>
                  <a:cubicBezTo>
                    <a:pt x="193034" y="44276"/>
                    <a:pt x="195989" y="42727"/>
                    <a:pt x="202754" y="42727"/>
                  </a:cubicBezTo>
                  <a:cubicBezTo>
                    <a:pt x="210766" y="42727"/>
                    <a:pt x="222010" y="43843"/>
                    <a:pt x="225951" y="44408"/>
                  </a:cubicBezTo>
                  <a:lnTo>
                    <a:pt x="226502" y="44408"/>
                  </a:lnTo>
                  <a:cubicBezTo>
                    <a:pt x="227908" y="44408"/>
                    <a:pt x="228762" y="43423"/>
                    <a:pt x="228762" y="41741"/>
                  </a:cubicBezTo>
                  <a:lnTo>
                    <a:pt x="228762" y="33598"/>
                  </a:lnTo>
                  <a:cubicBezTo>
                    <a:pt x="228762" y="31904"/>
                    <a:pt x="227908" y="30787"/>
                    <a:pt x="226226" y="30367"/>
                  </a:cubicBezTo>
                  <a:cubicBezTo>
                    <a:pt x="219068" y="28817"/>
                    <a:pt x="212605" y="27556"/>
                    <a:pt x="201204" y="27556"/>
                  </a:cubicBezTo>
                  <a:cubicBezTo>
                    <a:pt x="183340" y="27556"/>
                    <a:pt x="174500" y="34583"/>
                    <a:pt x="174500" y="48637"/>
                  </a:cubicBezTo>
                  <a:cubicBezTo>
                    <a:pt x="174500" y="56794"/>
                    <a:pt x="179413" y="63821"/>
                    <a:pt x="186296" y="68037"/>
                  </a:cubicBezTo>
                  <a:lnTo>
                    <a:pt x="205565" y="79858"/>
                  </a:lnTo>
                  <a:cubicBezTo>
                    <a:pt x="210070" y="82669"/>
                    <a:pt x="211752" y="84363"/>
                    <a:pt x="211752" y="87029"/>
                  </a:cubicBezTo>
                  <a:cubicBezTo>
                    <a:pt x="211752" y="90825"/>
                    <a:pt x="210491" y="93780"/>
                    <a:pt x="201769" y="93780"/>
                  </a:cubicBezTo>
                  <a:cubicBezTo>
                    <a:pt x="197539" y="93780"/>
                    <a:pt x="184890" y="93084"/>
                    <a:pt x="178152" y="92230"/>
                  </a:cubicBezTo>
                  <a:lnTo>
                    <a:pt x="177587" y="92230"/>
                  </a:lnTo>
                  <a:cubicBezTo>
                    <a:pt x="176182" y="92230"/>
                    <a:pt x="175196" y="93360"/>
                    <a:pt x="175196" y="94490"/>
                  </a:cubicBezTo>
                  <a:lnTo>
                    <a:pt x="175196" y="102909"/>
                  </a:lnTo>
                  <a:cubicBezTo>
                    <a:pt x="175196" y="104590"/>
                    <a:pt x="176182" y="105720"/>
                    <a:pt x="177863" y="106140"/>
                  </a:cubicBezTo>
                  <a:cubicBezTo>
                    <a:pt x="185731" y="108241"/>
                    <a:pt x="197539" y="108951"/>
                    <a:pt x="203030" y="108951"/>
                  </a:cubicBezTo>
                  <a:cubicBezTo>
                    <a:pt x="221445" y="108951"/>
                    <a:pt x="230587" y="99257"/>
                    <a:pt x="230587" y="87029"/>
                  </a:cubicBezTo>
                  <a:moveTo>
                    <a:pt x="140612" y="61443"/>
                  </a:moveTo>
                  <a:lnTo>
                    <a:pt x="110782" y="61443"/>
                  </a:lnTo>
                  <a:lnTo>
                    <a:pt x="110782" y="60878"/>
                  </a:lnTo>
                  <a:cubicBezTo>
                    <a:pt x="110782" y="49767"/>
                    <a:pt x="117113" y="43567"/>
                    <a:pt x="125835" y="43567"/>
                  </a:cubicBezTo>
                  <a:cubicBezTo>
                    <a:pt x="134556" y="43567"/>
                    <a:pt x="140612" y="49898"/>
                    <a:pt x="140612" y="60878"/>
                  </a:cubicBezTo>
                  <a:lnTo>
                    <a:pt x="140612" y="61443"/>
                  </a:lnTo>
                  <a:close/>
                  <a:moveTo>
                    <a:pt x="159290" y="71136"/>
                  </a:moveTo>
                  <a:lnTo>
                    <a:pt x="159290" y="63269"/>
                  </a:lnTo>
                  <a:cubicBezTo>
                    <a:pt x="159290" y="42306"/>
                    <a:pt x="147494" y="27556"/>
                    <a:pt x="125835" y="27556"/>
                  </a:cubicBezTo>
                  <a:cubicBezTo>
                    <a:pt x="104319" y="27556"/>
                    <a:pt x="92090" y="41321"/>
                    <a:pt x="92090" y="63269"/>
                  </a:cubicBezTo>
                  <a:lnTo>
                    <a:pt x="92090" y="73658"/>
                  </a:lnTo>
                  <a:cubicBezTo>
                    <a:pt x="92090" y="101359"/>
                    <a:pt x="112043" y="108951"/>
                    <a:pt x="126110" y="108951"/>
                  </a:cubicBezTo>
                  <a:cubicBezTo>
                    <a:pt x="138773" y="108951"/>
                    <a:pt x="144263" y="108241"/>
                    <a:pt x="153392" y="106560"/>
                  </a:cubicBezTo>
                  <a:cubicBezTo>
                    <a:pt x="155914" y="106140"/>
                    <a:pt x="156348" y="105155"/>
                    <a:pt x="156348" y="102909"/>
                  </a:cubicBezTo>
                  <a:lnTo>
                    <a:pt x="156348" y="93636"/>
                  </a:lnTo>
                  <a:cubicBezTo>
                    <a:pt x="156348" y="92230"/>
                    <a:pt x="155218" y="91534"/>
                    <a:pt x="153812" y="91534"/>
                  </a:cubicBezTo>
                  <a:lnTo>
                    <a:pt x="153392" y="91534"/>
                  </a:lnTo>
                  <a:cubicBezTo>
                    <a:pt x="147494" y="92099"/>
                    <a:pt x="137801" y="92940"/>
                    <a:pt x="127529" y="92940"/>
                  </a:cubicBezTo>
                  <a:cubicBezTo>
                    <a:pt x="114013" y="92940"/>
                    <a:pt x="110637" y="83233"/>
                    <a:pt x="110637" y="75064"/>
                  </a:cubicBezTo>
                  <a:lnTo>
                    <a:pt x="110637" y="74643"/>
                  </a:lnTo>
                  <a:lnTo>
                    <a:pt x="156479" y="74643"/>
                  </a:lnTo>
                  <a:cubicBezTo>
                    <a:pt x="158449" y="74643"/>
                    <a:pt x="159290" y="73382"/>
                    <a:pt x="159290" y="71136"/>
                  </a:cubicBezTo>
                  <a:moveTo>
                    <a:pt x="56100" y="65935"/>
                  </a:moveTo>
                  <a:cubicBezTo>
                    <a:pt x="56100" y="87029"/>
                    <a:pt x="45408" y="92519"/>
                    <a:pt x="31340" y="92519"/>
                  </a:cubicBezTo>
                  <a:cubicBezTo>
                    <a:pt x="26139" y="92519"/>
                    <a:pt x="22474" y="92230"/>
                    <a:pt x="19519" y="92099"/>
                  </a:cubicBezTo>
                  <a:lnTo>
                    <a:pt x="19519" y="19098"/>
                  </a:lnTo>
                  <a:cubicBezTo>
                    <a:pt x="22474" y="18966"/>
                    <a:pt x="26139" y="18677"/>
                    <a:pt x="31340" y="18677"/>
                  </a:cubicBezTo>
                  <a:cubicBezTo>
                    <a:pt x="45408" y="18677"/>
                    <a:pt x="56100" y="24167"/>
                    <a:pt x="56100" y="45261"/>
                  </a:cubicBezTo>
                  <a:lnTo>
                    <a:pt x="56100" y="65935"/>
                  </a:lnTo>
                  <a:close/>
                  <a:moveTo>
                    <a:pt x="75488" y="65935"/>
                  </a:moveTo>
                  <a:lnTo>
                    <a:pt x="75488" y="45261"/>
                  </a:lnTo>
                  <a:cubicBezTo>
                    <a:pt x="75488" y="17416"/>
                    <a:pt x="59476" y="2246"/>
                    <a:pt x="31340" y="2246"/>
                  </a:cubicBezTo>
                  <a:cubicBezTo>
                    <a:pt x="21358" y="2246"/>
                    <a:pt x="7868" y="3231"/>
                    <a:pt x="3652" y="3927"/>
                  </a:cubicBezTo>
                  <a:cubicBezTo>
                    <a:pt x="1261" y="4348"/>
                    <a:pt x="0" y="5477"/>
                    <a:pt x="0" y="8288"/>
                  </a:cubicBezTo>
                  <a:lnTo>
                    <a:pt x="0" y="102909"/>
                  </a:lnTo>
                  <a:cubicBezTo>
                    <a:pt x="0" y="105720"/>
                    <a:pt x="1261" y="106849"/>
                    <a:pt x="3652" y="107269"/>
                  </a:cubicBezTo>
                  <a:cubicBezTo>
                    <a:pt x="7868" y="107966"/>
                    <a:pt x="21358" y="108951"/>
                    <a:pt x="31340" y="108951"/>
                  </a:cubicBezTo>
                  <a:cubicBezTo>
                    <a:pt x="59476" y="108951"/>
                    <a:pt x="75488" y="93780"/>
                    <a:pt x="75488" y="65935"/>
                  </a:cubicBezTo>
                </a:path>
              </a:pathLst>
            </a:custGeom>
            <a:solidFill>
              <a:schemeClr val="bg1"/>
            </a:solidFill>
            <a:ln w="13129" cap="flat">
              <a:noFill/>
              <a:prstDash val="solid"/>
              <a:miter/>
            </a:ln>
          </p:spPr>
          <p:txBody>
            <a:bodyPr rtlCol="0" anchor="ctr"/>
            <a:lstStyle/>
            <a:p>
              <a:endParaRPr lang="de-DE"/>
            </a:p>
          </p:txBody>
        </p:sp>
        <p:sp>
          <p:nvSpPr>
            <p:cNvPr id="11" name="Freihandform: Form 10">
              <a:extLst>
                <a:ext uri="{FF2B5EF4-FFF2-40B4-BE49-F238E27FC236}">
                  <a16:creationId xmlns:a16="http://schemas.microsoft.com/office/drawing/2014/main" id="{1F2ADDF4-B4FE-3E05-369E-9B96F6FA3539}"/>
                </a:ext>
              </a:extLst>
            </p:cNvPr>
            <p:cNvSpPr/>
            <p:nvPr/>
          </p:nvSpPr>
          <p:spPr>
            <a:xfrm>
              <a:off x="2358270" y="6648637"/>
              <a:ext cx="18126" cy="21356"/>
            </a:xfrm>
            <a:custGeom>
              <a:avLst/>
              <a:gdLst>
                <a:gd name="connsiteX0" fmla="*/ 18127 w 18126"/>
                <a:gd name="connsiteY0" fmla="*/ 18546 h 21356"/>
                <a:gd name="connsiteX1" fmla="*/ 18127 w 18126"/>
                <a:gd name="connsiteY1" fmla="*/ 2666 h 21356"/>
                <a:gd name="connsiteX2" fmla="*/ 15316 w 18126"/>
                <a:gd name="connsiteY2" fmla="*/ 0 h 21356"/>
                <a:gd name="connsiteX3" fmla="*/ 2811 w 18126"/>
                <a:gd name="connsiteY3" fmla="*/ 0 h 21356"/>
                <a:gd name="connsiteX4" fmla="*/ 0 w 18126"/>
                <a:gd name="connsiteY4" fmla="*/ 2666 h 21356"/>
                <a:gd name="connsiteX5" fmla="*/ 0 w 18126"/>
                <a:gd name="connsiteY5" fmla="*/ 18546 h 21356"/>
                <a:gd name="connsiteX6" fmla="*/ 2811 w 18126"/>
                <a:gd name="connsiteY6" fmla="*/ 21357 h 21356"/>
                <a:gd name="connsiteX7" fmla="*/ 15316 w 18126"/>
                <a:gd name="connsiteY7" fmla="*/ 21357 h 21356"/>
                <a:gd name="connsiteX8" fmla="*/ 18127 w 18126"/>
                <a:gd name="connsiteY8" fmla="*/ 18546 h 2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26" h="21356">
                  <a:moveTo>
                    <a:pt x="18127" y="18546"/>
                  </a:moveTo>
                  <a:lnTo>
                    <a:pt x="18127" y="2666"/>
                  </a:lnTo>
                  <a:cubicBezTo>
                    <a:pt x="18127" y="1130"/>
                    <a:pt x="16865" y="0"/>
                    <a:pt x="15316" y="0"/>
                  </a:cubicBezTo>
                  <a:lnTo>
                    <a:pt x="2811" y="0"/>
                  </a:lnTo>
                  <a:cubicBezTo>
                    <a:pt x="1274" y="0"/>
                    <a:pt x="0" y="1130"/>
                    <a:pt x="0" y="2666"/>
                  </a:cubicBezTo>
                  <a:lnTo>
                    <a:pt x="0" y="18546"/>
                  </a:lnTo>
                  <a:cubicBezTo>
                    <a:pt x="0" y="20096"/>
                    <a:pt x="1274" y="21357"/>
                    <a:pt x="2811" y="21357"/>
                  </a:cubicBezTo>
                  <a:lnTo>
                    <a:pt x="15316" y="21357"/>
                  </a:lnTo>
                  <a:cubicBezTo>
                    <a:pt x="16865" y="21357"/>
                    <a:pt x="18127" y="20096"/>
                    <a:pt x="18127" y="18546"/>
                  </a:cubicBezTo>
                </a:path>
              </a:pathLst>
            </a:custGeom>
            <a:solidFill>
              <a:schemeClr val="bg1"/>
            </a:solidFill>
            <a:ln w="13129" cap="flat">
              <a:noFill/>
              <a:prstDash val="solid"/>
              <a:miter/>
            </a:ln>
          </p:spPr>
          <p:txBody>
            <a:bodyPr rtlCol="0" anchor="ctr"/>
            <a:lstStyle/>
            <a:p>
              <a:endParaRPr lang="de-DE"/>
            </a:p>
          </p:txBody>
        </p:sp>
      </p:grpSp>
      <p:sp>
        <p:nvSpPr>
          <p:cNvPr id="12" name="Grafik 13">
            <a:extLst>
              <a:ext uri="{FF2B5EF4-FFF2-40B4-BE49-F238E27FC236}">
                <a16:creationId xmlns:a16="http://schemas.microsoft.com/office/drawing/2014/main" id="{80A241DB-93DD-70AF-BB4D-C07AA4111406}"/>
              </a:ext>
            </a:extLst>
          </p:cNvPr>
          <p:cNvSpPr/>
          <p:nvPr/>
        </p:nvSpPr>
        <p:spPr>
          <a:xfrm>
            <a:off x="250424" y="257680"/>
            <a:ext cx="11672495" cy="6331539"/>
          </a:xfrm>
          <a:custGeom>
            <a:avLst/>
            <a:gdLst>
              <a:gd name="connsiteX0" fmla="*/ 11647785 w 11647785"/>
              <a:gd name="connsiteY0" fmla="*/ 6331540 h 6331539"/>
              <a:gd name="connsiteX1" fmla="*/ 2701721 w 11647785"/>
              <a:gd name="connsiteY1" fmla="*/ 6331540 h 6331539"/>
              <a:gd name="connsiteX2" fmla="*/ 2696969 w 11647785"/>
              <a:gd name="connsiteY2" fmla="*/ 6326788 h 6331539"/>
              <a:gd name="connsiteX3" fmla="*/ 2701721 w 11647785"/>
              <a:gd name="connsiteY3" fmla="*/ 6322036 h 6331539"/>
              <a:gd name="connsiteX4" fmla="*/ 11638281 w 11647785"/>
              <a:gd name="connsiteY4" fmla="*/ 6322036 h 6331539"/>
              <a:gd name="connsiteX5" fmla="*/ 11638281 w 11647785"/>
              <a:gd name="connsiteY5" fmla="*/ 9504 h 6331539"/>
              <a:gd name="connsiteX6" fmla="*/ 9504 w 11647785"/>
              <a:gd name="connsiteY6" fmla="*/ 9504 h 6331539"/>
              <a:gd name="connsiteX7" fmla="*/ 9504 w 11647785"/>
              <a:gd name="connsiteY7" fmla="*/ 6322036 h 6331539"/>
              <a:gd name="connsiteX8" fmla="*/ 616696 w 11647785"/>
              <a:gd name="connsiteY8" fmla="*/ 6322036 h 6331539"/>
              <a:gd name="connsiteX9" fmla="*/ 621448 w 11647785"/>
              <a:gd name="connsiteY9" fmla="*/ 6326788 h 6331539"/>
              <a:gd name="connsiteX10" fmla="*/ 616696 w 11647785"/>
              <a:gd name="connsiteY10" fmla="*/ 6331540 h 6331539"/>
              <a:gd name="connsiteX11" fmla="*/ 0 w 11647785"/>
              <a:gd name="connsiteY11" fmla="*/ 6331540 h 6331539"/>
              <a:gd name="connsiteX12" fmla="*/ 0 w 11647785"/>
              <a:gd name="connsiteY12" fmla="*/ 0 h 6331539"/>
              <a:gd name="connsiteX13" fmla="*/ 11647785 w 11647785"/>
              <a:gd name="connsiteY13" fmla="*/ 0 h 6331539"/>
              <a:gd name="connsiteX14" fmla="*/ 11647785 w 11647785"/>
              <a:gd name="connsiteY14" fmla="*/ 6331540 h 633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47785" h="6331539">
                <a:moveTo>
                  <a:pt x="11647785" y="6331540"/>
                </a:moveTo>
                <a:lnTo>
                  <a:pt x="2701721" y="6331540"/>
                </a:lnTo>
                <a:cubicBezTo>
                  <a:pt x="2699098" y="6331540"/>
                  <a:pt x="2696969" y="6329411"/>
                  <a:pt x="2696969" y="6326788"/>
                </a:cubicBezTo>
                <a:cubicBezTo>
                  <a:pt x="2696969" y="6324165"/>
                  <a:pt x="2699098" y="6322036"/>
                  <a:pt x="2701721" y="6322036"/>
                </a:cubicBezTo>
                <a:lnTo>
                  <a:pt x="11638281" y="6322036"/>
                </a:lnTo>
                <a:lnTo>
                  <a:pt x="11638281" y="9504"/>
                </a:lnTo>
                <a:lnTo>
                  <a:pt x="9504" y="9504"/>
                </a:lnTo>
                <a:lnTo>
                  <a:pt x="9504" y="6322036"/>
                </a:lnTo>
                <a:lnTo>
                  <a:pt x="616696" y="6322036"/>
                </a:lnTo>
                <a:cubicBezTo>
                  <a:pt x="619319" y="6322036"/>
                  <a:pt x="621448" y="6324165"/>
                  <a:pt x="621448" y="6326788"/>
                </a:cubicBezTo>
                <a:cubicBezTo>
                  <a:pt x="621448" y="6329411"/>
                  <a:pt x="619319" y="6331540"/>
                  <a:pt x="616696" y="6331540"/>
                </a:cubicBezTo>
                <a:lnTo>
                  <a:pt x="0" y="6331540"/>
                </a:lnTo>
                <a:lnTo>
                  <a:pt x="0" y="0"/>
                </a:lnTo>
                <a:lnTo>
                  <a:pt x="11647785" y="0"/>
                </a:lnTo>
                <a:lnTo>
                  <a:pt x="11647785" y="6331540"/>
                </a:lnTo>
                <a:close/>
              </a:path>
            </a:pathLst>
          </a:custGeom>
          <a:solidFill>
            <a:srgbClr val="FFFFFF"/>
          </a:solidFill>
          <a:ln w="12665" cap="flat">
            <a:noFill/>
            <a:prstDash val="solid"/>
            <a:miter/>
          </a:ln>
        </p:spPr>
        <p:txBody>
          <a:bodyPr rtlCol="0" anchor="ctr"/>
          <a:lstStyle/>
          <a:p>
            <a:endParaRPr lang="de-DE"/>
          </a:p>
        </p:txBody>
      </p:sp>
      <p:pic>
        <p:nvPicPr>
          <p:cNvPr id="14" name="Grafik 13">
            <a:extLst>
              <a:ext uri="{FF2B5EF4-FFF2-40B4-BE49-F238E27FC236}">
                <a16:creationId xmlns:a16="http://schemas.microsoft.com/office/drawing/2014/main" id="{1920938A-6650-76E6-0FFA-80035F3C02B0}"/>
              </a:ext>
            </a:extLst>
          </p:cNvPr>
          <p:cNvPicPr>
            <a:picLocks noGrp="1" noRot="1" noChangeAspect="1" noMove="1" noResize="1" noEditPoints="1" noAdjustHandles="1" noChangeArrowheads="1" noChangeShapeType="1" noCrop="1"/>
          </p:cNvPicPr>
          <p:nvPr/>
        </p:nvPicPr>
        <p:blipFill rotWithShape="1">
          <a:blip r:embed="rId2">
            <a:alphaModFix amt="7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139" b="20782"/>
          <a:stretch/>
        </p:blipFill>
        <p:spPr>
          <a:xfrm>
            <a:off x="0" y="1919154"/>
            <a:ext cx="5135000" cy="4938846"/>
          </a:xfrm>
          <a:prstGeom prst="rect">
            <a:avLst/>
          </a:prstGeom>
        </p:spPr>
      </p:pic>
    </p:spTree>
    <p:extLst>
      <p:ext uri="{BB962C8B-B14F-4D97-AF65-F5344CB8AC3E}">
        <p14:creationId xmlns:p14="http://schemas.microsoft.com/office/powerpoint/2010/main" val="542248521"/>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Slide Bullets">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B979E497-7F1D-13FF-273A-66F394B82D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5" name="Titel 4">
            <a:extLst>
              <a:ext uri="{FF2B5EF4-FFF2-40B4-BE49-F238E27FC236}">
                <a16:creationId xmlns:a16="http://schemas.microsoft.com/office/drawing/2014/main" id="{7558906D-30E9-CD1E-9C5A-D5E9535B076A}"/>
              </a:ext>
            </a:extLst>
          </p:cNvPr>
          <p:cNvSpPr>
            <a:spLocks noGrp="1"/>
          </p:cNvSpPr>
          <p:nvPr>
            <p:ph type="title" hasCustomPrompt="1"/>
          </p:nvPr>
        </p:nvSpPr>
        <p:spPr>
          <a:xfrm>
            <a:off x="450000" y="330270"/>
            <a:ext cx="9912011" cy="974655"/>
          </a:xfrm>
        </p:spPr>
        <p:txBody>
          <a:bodyPr/>
          <a:lstStyle>
            <a:lvl1pPr>
              <a:defRPr/>
            </a:lvl1pPr>
          </a:lstStyle>
          <a:p>
            <a:r>
              <a:rPr lang="de-DE"/>
              <a:t>Agenda</a:t>
            </a:r>
          </a:p>
        </p:txBody>
      </p:sp>
      <p:sp>
        <p:nvSpPr>
          <p:cNvPr id="6" name="Datumsplatzhalter 5">
            <a:extLst>
              <a:ext uri="{FF2B5EF4-FFF2-40B4-BE49-F238E27FC236}">
                <a16:creationId xmlns:a16="http://schemas.microsoft.com/office/drawing/2014/main" id="{5AECF682-4AAE-7AD7-7DE4-21DF64E5A689}"/>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7" name="Fußzeilenplatzhalter 6">
            <a:extLst>
              <a:ext uri="{FF2B5EF4-FFF2-40B4-BE49-F238E27FC236}">
                <a16:creationId xmlns:a16="http://schemas.microsoft.com/office/drawing/2014/main" id="{9E789984-5908-FB9C-7E22-30E6AB76388D}"/>
              </a:ext>
            </a:extLst>
          </p:cNvPr>
          <p:cNvSpPr>
            <a:spLocks noGrp="1"/>
          </p:cNvSpPr>
          <p:nvPr>
            <p:ph type="ftr" sz="quarter" idx="15"/>
          </p:nvPr>
        </p:nvSpPr>
        <p:spPr/>
        <p:txBody>
          <a:bodyPr/>
          <a:lstStyle/>
          <a:p>
            <a:r>
              <a:rPr lang="de-DE"/>
              <a:t>Fußzeile</a:t>
            </a:r>
          </a:p>
        </p:txBody>
      </p:sp>
      <p:sp>
        <p:nvSpPr>
          <p:cNvPr id="8" name="Foliennummernplatzhalter 7">
            <a:extLst>
              <a:ext uri="{FF2B5EF4-FFF2-40B4-BE49-F238E27FC236}">
                <a16:creationId xmlns:a16="http://schemas.microsoft.com/office/drawing/2014/main" id="{8C290BD7-C2A7-5AC1-0A73-01DBC826263B}"/>
              </a:ext>
            </a:extLst>
          </p:cNvPr>
          <p:cNvSpPr>
            <a:spLocks noGrp="1"/>
          </p:cNvSpPr>
          <p:nvPr>
            <p:ph type="sldNum" sz="quarter" idx="16"/>
          </p:nvPr>
        </p:nvSpPr>
        <p:spPr/>
        <p:txBody>
          <a:bodyPr/>
          <a:lstStyle/>
          <a:p>
            <a:fld id="{B1A20FC8-41B9-4055-A397-5AB32DE79FCA}" type="slidenum">
              <a:rPr lang="de-DE" smtClean="0"/>
              <a:pPr/>
              <a:t>‹#›</a:t>
            </a:fld>
            <a:endParaRPr lang="de-DE"/>
          </a:p>
        </p:txBody>
      </p:sp>
      <p:sp>
        <p:nvSpPr>
          <p:cNvPr id="3" name="Textplatzhalter 2">
            <a:extLst>
              <a:ext uri="{FF2B5EF4-FFF2-40B4-BE49-F238E27FC236}">
                <a16:creationId xmlns:a16="http://schemas.microsoft.com/office/drawing/2014/main" id="{738489C1-5B56-4084-BB2A-609C47FDA5BE}"/>
              </a:ext>
            </a:extLst>
          </p:cNvPr>
          <p:cNvSpPr>
            <a:spLocks noGrp="1"/>
          </p:cNvSpPr>
          <p:nvPr>
            <p:ph type="body" sz="quarter" idx="17"/>
          </p:nvPr>
        </p:nvSpPr>
        <p:spPr>
          <a:xfrm>
            <a:off x="449263" y="1728000"/>
            <a:ext cx="9912350" cy="449467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59309928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amp; Picture">
    <p:bg>
      <p:bgPr>
        <a:solidFill>
          <a:schemeClr val="accent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FC43036-2537-93EF-58AF-02D48B601EDD}"/>
              </a:ext>
            </a:extLst>
          </p:cNvPr>
          <p:cNvSpPr/>
          <p:nvPr/>
        </p:nvSpPr>
        <p:spPr>
          <a:xfrm>
            <a:off x="5976939" y="-1"/>
            <a:ext cx="6215062" cy="6858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platzhalter 12">
            <a:extLst>
              <a:ext uri="{FF2B5EF4-FFF2-40B4-BE49-F238E27FC236}">
                <a16:creationId xmlns:a16="http://schemas.microsoft.com/office/drawing/2014/main" id="{6ED985D9-B365-DEE0-1061-BCEE98D259A9}"/>
              </a:ext>
            </a:extLst>
          </p:cNvPr>
          <p:cNvSpPr>
            <a:spLocks noGrp="1"/>
          </p:cNvSpPr>
          <p:nvPr>
            <p:ph type="body" sz="quarter" idx="13" hasCustomPrompt="1"/>
          </p:nvPr>
        </p:nvSpPr>
        <p:spPr>
          <a:xfrm>
            <a:off x="754380" y="1105200"/>
            <a:ext cx="4836795" cy="5166996"/>
          </a:xfrm>
        </p:spPr>
        <p:txBody>
          <a:bodyPr>
            <a:noAutofit/>
          </a:bodyPr>
          <a:lstStyle>
            <a:lvl1pPr marL="0">
              <a:lnSpc>
                <a:spcPts val="3600"/>
              </a:lnSpc>
              <a:spcAft>
                <a:spcPts val="3000"/>
              </a:spcAft>
              <a:defRPr sz="2400" spc="-10" baseline="0">
                <a:solidFill>
                  <a:schemeClr val="bg1"/>
                </a:solidFill>
              </a:defRPr>
            </a:lvl1pPr>
            <a:lvl2pPr marL="0" indent="0">
              <a:lnSpc>
                <a:spcPts val="1800"/>
              </a:lnSpc>
              <a:buNone/>
              <a:defRPr sz="1200" b="1" spc="-10" baseline="0">
                <a:solidFill>
                  <a:schemeClr val="bg1"/>
                </a:solidFill>
              </a:defRPr>
            </a:lvl2pPr>
            <a:lvl3pPr marL="0" indent="0">
              <a:lnSpc>
                <a:spcPts val="1800"/>
              </a:lnSpc>
              <a:buNone/>
              <a:defRPr sz="1200" spc="-10" baseline="0">
                <a:solidFill>
                  <a:schemeClr val="bg1"/>
                </a:solidFill>
              </a:defRPr>
            </a:lvl3pPr>
            <a:lvl4pPr marL="0">
              <a:lnSpc>
                <a:spcPts val="1800"/>
              </a:lnSpc>
              <a:defRPr sz="1200" spc="-10" baseline="0">
                <a:solidFill>
                  <a:schemeClr val="bg1"/>
                </a:solidFill>
              </a:defRPr>
            </a:lvl4pPr>
            <a:lvl5pPr marL="0">
              <a:lnSpc>
                <a:spcPts val="1800"/>
              </a:lnSpc>
              <a:defRPr sz="1200" spc="-10" baseline="0">
                <a:solidFill>
                  <a:schemeClr val="bg1"/>
                </a:solidFill>
              </a:defRPr>
            </a:lvl5pPr>
          </a:lstStyle>
          <a:p>
            <a:pPr lvl="0"/>
            <a:r>
              <a:rPr lang="de-DE" err="1"/>
              <a:t>Citation</a:t>
            </a:r>
            <a:endParaRPr lang="de-DE"/>
          </a:p>
          <a:p>
            <a:pPr lvl="1"/>
            <a:r>
              <a:rPr lang="de-DE"/>
              <a:t>Second Level</a:t>
            </a:r>
          </a:p>
          <a:p>
            <a:pPr lvl="2"/>
            <a:r>
              <a:rPr lang="de-DE"/>
              <a:t>Third Level</a:t>
            </a:r>
          </a:p>
        </p:txBody>
      </p:sp>
      <p:grpSp>
        <p:nvGrpSpPr>
          <p:cNvPr id="15" name="Claim">
            <a:extLst>
              <a:ext uri="{FF2B5EF4-FFF2-40B4-BE49-F238E27FC236}">
                <a16:creationId xmlns:a16="http://schemas.microsoft.com/office/drawing/2014/main" id="{75F76079-CD38-5929-B170-7AA9C12975B8}"/>
              </a:ext>
            </a:extLst>
          </p:cNvPr>
          <p:cNvGrpSpPr/>
          <p:nvPr/>
        </p:nvGrpSpPr>
        <p:grpSpPr>
          <a:xfrm>
            <a:off x="987425" y="6568750"/>
            <a:ext cx="1874044" cy="131707"/>
            <a:chOff x="436104" y="6563646"/>
            <a:chExt cx="1940291" cy="136362"/>
          </a:xfrm>
          <a:solidFill>
            <a:schemeClr val="bg1"/>
          </a:solidFill>
        </p:grpSpPr>
        <p:sp>
          <p:nvSpPr>
            <p:cNvPr id="16" name="Freihandform: Form 15">
              <a:extLst>
                <a:ext uri="{FF2B5EF4-FFF2-40B4-BE49-F238E27FC236}">
                  <a16:creationId xmlns:a16="http://schemas.microsoft.com/office/drawing/2014/main" id="{02838F59-4451-00D2-2B7C-D5A2B116875E}"/>
                </a:ext>
              </a:extLst>
            </p:cNvPr>
            <p:cNvSpPr/>
            <p:nvPr/>
          </p:nvSpPr>
          <p:spPr>
            <a:xfrm>
              <a:off x="436104" y="6563646"/>
              <a:ext cx="1890036" cy="136362"/>
            </a:xfrm>
            <a:custGeom>
              <a:avLst/>
              <a:gdLst>
                <a:gd name="connsiteX0" fmla="*/ 1871359 w 1890036"/>
                <a:gd name="connsiteY0" fmla="*/ 61443 h 136362"/>
                <a:gd name="connsiteX1" fmla="*/ 1841529 w 1890036"/>
                <a:gd name="connsiteY1" fmla="*/ 61443 h 136362"/>
                <a:gd name="connsiteX2" fmla="*/ 1841529 w 1890036"/>
                <a:gd name="connsiteY2" fmla="*/ 60878 h 136362"/>
                <a:gd name="connsiteX3" fmla="*/ 1856582 w 1890036"/>
                <a:gd name="connsiteY3" fmla="*/ 43567 h 136362"/>
                <a:gd name="connsiteX4" fmla="*/ 1871359 w 1890036"/>
                <a:gd name="connsiteY4" fmla="*/ 60878 h 136362"/>
                <a:gd name="connsiteX5" fmla="*/ 1871359 w 1890036"/>
                <a:gd name="connsiteY5" fmla="*/ 61443 h 136362"/>
                <a:gd name="connsiteX6" fmla="*/ 1890037 w 1890036"/>
                <a:gd name="connsiteY6" fmla="*/ 71136 h 136362"/>
                <a:gd name="connsiteX7" fmla="*/ 1890037 w 1890036"/>
                <a:gd name="connsiteY7" fmla="*/ 63269 h 136362"/>
                <a:gd name="connsiteX8" fmla="*/ 1856582 w 1890036"/>
                <a:gd name="connsiteY8" fmla="*/ 27556 h 136362"/>
                <a:gd name="connsiteX9" fmla="*/ 1822838 w 1890036"/>
                <a:gd name="connsiteY9" fmla="*/ 63269 h 136362"/>
                <a:gd name="connsiteX10" fmla="*/ 1822838 w 1890036"/>
                <a:gd name="connsiteY10" fmla="*/ 73658 h 136362"/>
                <a:gd name="connsiteX11" fmla="*/ 1856858 w 1890036"/>
                <a:gd name="connsiteY11" fmla="*/ 108951 h 136362"/>
                <a:gd name="connsiteX12" fmla="*/ 1884139 w 1890036"/>
                <a:gd name="connsiteY12" fmla="*/ 106560 h 136362"/>
                <a:gd name="connsiteX13" fmla="*/ 1887082 w 1890036"/>
                <a:gd name="connsiteY13" fmla="*/ 102909 h 136362"/>
                <a:gd name="connsiteX14" fmla="*/ 1887082 w 1890036"/>
                <a:gd name="connsiteY14" fmla="*/ 93636 h 136362"/>
                <a:gd name="connsiteX15" fmla="*/ 1884560 w 1890036"/>
                <a:gd name="connsiteY15" fmla="*/ 91534 h 136362"/>
                <a:gd name="connsiteX16" fmla="*/ 1884139 w 1890036"/>
                <a:gd name="connsiteY16" fmla="*/ 91534 h 136362"/>
                <a:gd name="connsiteX17" fmla="*/ 1858263 w 1890036"/>
                <a:gd name="connsiteY17" fmla="*/ 92940 h 136362"/>
                <a:gd name="connsiteX18" fmla="*/ 1841384 w 1890036"/>
                <a:gd name="connsiteY18" fmla="*/ 75064 h 136362"/>
                <a:gd name="connsiteX19" fmla="*/ 1841384 w 1890036"/>
                <a:gd name="connsiteY19" fmla="*/ 74643 h 136362"/>
                <a:gd name="connsiteX20" fmla="*/ 1887226 w 1890036"/>
                <a:gd name="connsiteY20" fmla="*/ 74643 h 136362"/>
                <a:gd name="connsiteX21" fmla="*/ 1890037 w 1890036"/>
                <a:gd name="connsiteY21" fmla="*/ 71136 h 136362"/>
                <a:gd name="connsiteX22" fmla="*/ 1789934 w 1890036"/>
                <a:gd name="connsiteY22" fmla="*/ 114310 h 136362"/>
                <a:gd name="connsiteX23" fmla="*/ 1774041 w 1890036"/>
                <a:gd name="connsiteY23" fmla="*/ 122322 h 136362"/>
                <a:gd name="connsiteX24" fmla="*/ 1757293 w 1890036"/>
                <a:gd name="connsiteY24" fmla="*/ 113036 h 136362"/>
                <a:gd name="connsiteX25" fmla="*/ 1757293 w 1890036"/>
                <a:gd name="connsiteY25" fmla="*/ 111775 h 136362"/>
                <a:gd name="connsiteX26" fmla="*/ 1760814 w 1890036"/>
                <a:gd name="connsiteY26" fmla="*/ 101924 h 136362"/>
                <a:gd name="connsiteX27" fmla="*/ 1773331 w 1890036"/>
                <a:gd name="connsiteY27" fmla="*/ 104879 h 136362"/>
                <a:gd name="connsiteX28" fmla="*/ 1789934 w 1890036"/>
                <a:gd name="connsiteY28" fmla="*/ 113324 h 136362"/>
                <a:gd name="connsiteX29" fmla="*/ 1789934 w 1890036"/>
                <a:gd name="connsiteY29" fmla="*/ 114310 h 136362"/>
                <a:gd name="connsiteX30" fmla="*/ 1788397 w 1890036"/>
                <a:gd name="connsiteY30" fmla="*/ 55808 h 136362"/>
                <a:gd name="connsiteX31" fmla="*/ 1773344 w 1890036"/>
                <a:gd name="connsiteY31" fmla="*/ 66920 h 136362"/>
                <a:gd name="connsiteX32" fmla="*/ 1758147 w 1890036"/>
                <a:gd name="connsiteY32" fmla="*/ 55808 h 136362"/>
                <a:gd name="connsiteX33" fmla="*/ 1758147 w 1890036"/>
                <a:gd name="connsiteY33" fmla="*/ 54679 h 136362"/>
                <a:gd name="connsiteX34" fmla="*/ 1773331 w 1890036"/>
                <a:gd name="connsiteY34" fmla="*/ 42727 h 136362"/>
                <a:gd name="connsiteX35" fmla="*/ 1788397 w 1890036"/>
                <a:gd name="connsiteY35" fmla="*/ 54679 h 136362"/>
                <a:gd name="connsiteX36" fmla="*/ 1788397 w 1890036"/>
                <a:gd name="connsiteY36" fmla="*/ 55808 h 136362"/>
                <a:gd name="connsiteX37" fmla="*/ 1810031 w 1890036"/>
                <a:gd name="connsiteY37" fmla="*/ 38235 h 136362"/>
                <a:gd name="connsiteX38" fmla="*/ 1810031 w 1890036"/>
                <a:gd name="connsiteY38" fmla="*/ 32337 h 136362"/>
                <a:gd name="connsiteX39" fmla="*/ 1806235 w 1890036"/>
                <a:gd name="connsiteY39" fmla="*/ 28541 h 136362"/>
                <a:gd name="connsiteX40" fmla="*/ 1773331 w 1890036"/>
                <a:gd name="connsiteY40" fmla="*/ 28541 h 136362"/>
                <a:gd name="connsiteX41" fmla="*/ 1739876 w 1890036"/>
                <a:gd name="connsiteY41" fmla="*/ 54403 h 136362"/>
                <a:gd name="connsiteX42" fmla="*/ 1739876 w 1890036"/>
                <a:gd name="connsiteY42" fmla="*/ 55388 h 136362"/>
                <a:gd name="connsiteX43" fmla="*/ 1745642 w 1890036"/>
                <a:gd name="connsiteY43" fmla="*/ 71846 h 136362"/>
                <a:gd name="connsiteX44" fmla="*/ 1740021 w 1890036"/>
                <a:gd name="connsiteY44" fmla="*/ 83220 h 136362"/>
                <a:gd name="connsiteX45" fmla="*/ 1740021 w 1890036"/>
                <a:gd name="connsiteY45" fmla="*/ 83365 h 136362"/>
                <a:gd name="connsiteX46" fmla="*/ 1746339 w 1890036"/>
                <a:gd name="connsiteY46" fmla="*/ 96302 h 136362"/>
                <a:gd name="connsiteX47" fmla="*/ 1739180 w 1890036"/>
                <a:gd name="connsiteY47" fmla="*/ 111775 h 136362"/>
                <a:gd name="connsiteX48" fmla="*/ 1739180 w 1890036"/>
                <a:gd name="connsiteY48" fmla="*/ 113036 h 136362"/>
                <a:gd name="connsiteX49" fmla="*/ 1774041 w 1890036"/>
                <a:gd name="connsiteY49" fmla="*/ 136362 h 136362"/>
                <a:gd name="connsiteX50" fmla="*/ 1808481 w 1890036"/>
                <a:gd name="connsiteY50" fmla="*/ 114310 h 136362"/>
                <a:gd name="connsiteX51" fmla="*/ 1808481 w 1890036"/>
                <a:gd name="connsiteY51" fmla="*/ 113324 h 136362"/>
                <a:gd name="connsiteX52" fmla="*/ 1776996 w 1890036"/>
                <a:gd name="connsiteY52" fmla="*/ 90812 h 136362"/>
                <a:gd name="connsiteX53" fmla="*/ 1760393 w 1890036"/>
                <a:gd name="connsiteY53" fmla="*/ 86872 h 136362"/>
                <a:gd name="connsiteX54" fmla="*/ 1755612 w 1890036"/>
                <a:gd name="connsiteY54" fmla="*/ 82235 h 136362"/>
                <a:gd name="connsiteX55" fmla="*/ 1758003 w 1890036"/>
                <a:gd name="connsiteY55" fmla="*/ 78584 h 136362"/>
                <a:gd name="connsiteX56" fmla="*/ 1773344 w 1890036"/>
                <a:gd name="connsiteY56" fmla="*/ 80974 h 136362"/>
                <a:gd name="connsiteX57" fmla="*/ 1806655 w 1890036"/>
                <a:gd name="connsiteY57" fmla="*/ 55388 h 136362"/>
                <a:gd name="connsiteX58" fmla="*/ 1806655 w 1890036"/>
                <a:gd name="connsiteY58" fmla="*/ 54403 h 136362"/>
                <a:gd name="connsiteX59" fmla="*/ 1803148 w 1890036"/>
                <a:gd name="connsiteY59" fmla="*/ 43147 h 136362"/>
                <a:gd name="connsiteX60" fmla="*/ 1807785 w 1890036"/>
                <a:gd name="connsiteY60" fmla="*/ 41321 h 136362"/>
                <a:gd name="connsiteX61" fmla="*/ 1810031 w 1890036"/>
                <a:gd name="connsiteY61" fmla="*/ 38235 h 136362"/>
                <a:gd name="connsiteX62" fmla="*/ 1702060 w 1890036"/>
                <a:gd name="connsiteY62" fmla="*/ 92795 h 136362"/>
                <a:gd name="connsiteX63" fmla="*/ 1688544 w 1890036"/>
                <a:gd name="connsiteY63" fmla="*/ 93780 h 136362"/>
                <a:gd name="connsiteX64" fmla="*/ 1673491 w 1890036"/>
                <a:gd name="connsiteY64" fmla="*/ 73671 h 136362"/>
                <a:gd name="connsiteX65" fmla="*/ 1673491 w 1890036"/>
                <a:gd name="connsiteY65" fmla="*/ 62835 h 136362"/>
                <a:gd name="connsiteX66" fmla="*/ 1688544 w 1890036"/>
                <a:gd name="connsiteY66" fmla="*/ 42727 h 136362"/>
                <a:gd name="connsiteX67" fmla="*/ 1702060 w 1890036"/>
                <a:gd name="connsiteY67" fmla="*/ 43712 h 136362"/>
                <a:gd name="connsiteX68" fmla="*/ 1702060 w 1890036"/>
                <a:gd name="connsiteY68" fmla="*/ 92795 h 136362"/>
                <a:gd name="connsiteX69" fmla="*/ 1720594 w 1890036"/>
                <a:gd name="connsiteY69" fmla="*/ 101503 h 136362"/>
                <a:gd name="connsiteX70" fmla="*/ 1720594 w 1890036"/>
                <a:gd name="connsiteY70" fmla="*/ 3651 h 136362"/>
                <a:gd name="connsiteX71" fmla="*/ 1717796 w 1890036"/>
                <a:gd name="connsiteY71" fmla="*/ 841 h 136362"/>
                <a:gd name="connsiteX72" fmla="*/ 1704871 w 1890036"/>
                <a:gd name="connsiteY72" fmla="*/ 841 h 136362"/>
                <a:gd name="connsiteX73" fmla="*/ 1702060 w 1890036"/>
                <a:gd name="connsiteY73" fmla="*/ 3651 h 136362"/>
                <a:gd name="connsiteX74" fmla="*/ 1702060 w 1890036"/>
                <a:gd name="connsiteY74" fmla="*/ 28541 h 136362"/>
                <a:gd name="connsiteX75" fmla="*/ 1688544 w 1890036"/>
                <a:gd name="connsiteY75" fmla="*/ 27556 h 136362"/>
                <a:gd name="connsiteX76" fmla="*/ 1654944 w 1890036"/>
                <a:gd name="connsiteY76" fmla="*/ 62835 h 136362"/>
                <a:gd name="connsiteX77" fmla="*/ 1654944 w 1890036"/>
                <a:gd name="connsiteY77" fmla="*/ 73671 h 136362"/>
                <a:gd name="connsiteX78" fmla="*/ 1688544 w 1890036"/>
                <a:gd name="connsiteY78" fmla="*/ 108951 h 136362"/>
                <a:gd name="connsiteX79" fmla="*/ 1716811 w 1890036"/>
                <a:gd name="connsiteY79" fmla="*/ 105299 h 136362"/>
                <a:gd name="connsiteX80" fmla="*/ 1720594 w 1890036"/>
                <a:gd name="connsiteY80" fmla="*/ 101503 h 136362"/>
                <a:gd name="connsiteX81" fmla="*/ 1621069 w 1890036"/>
                <a:gd name="connsiteY81" fmla="*/ 61443 h 136362"/>
                <a:gd name="connsiteX82" fmla="*/ 1591239 w 1890036"/>
                <a:gd name="connsiteY82" fmla="*/ 61443 h 136362"/>
                <a:gd name="connsiteX83" fmla="*/ 1591239 w 1890036"/>
                <a:gd name="connsiteY83" fmla="*/ 60878 h 136362"/>
                <a:gd name="connsiteX84" fmla="*/ 1606292 w 1890036"/>
                <a:gd name="connsiteY84" fmla="*/ 43567 h 136362"/>
                <a:gd name="connsiteX85" fmla="*/ 1621069 w 1890036"/>
                <a:gd name="connsiteY85" fmla="*/ 60878 h 136362"/>
                <a:gd name="connsiteX86" fmla="*/ 1621069 w 1890036"/>
                <a:gd name="connsiteY86" fmla="*/ 61443 h 136362"/>
                <a:gd name="connsiteX87" fmla="*/ 1639747 w 1890036"/>
                <a:gd name="connsiteY87" fmla="*/ 71136 h 136362"/>
                <a:gd name="connsiteX88" fmla="*/ 1639747 w 1890036"/>
                <a:gd name="connsiteY88" fmla="*/ 63269 h 136362"/>
                <a:gd name="connsiteX89" fmla="*/ 1606292 w 1890036"/>
                <a:gd name="connsiteY89" fmla="*/ 27556 h 136362"/>
                <a:gd name="connsiteX90" fmla="*/ 1572548 w 1890036"/>
                <a:gd name="connsiteY90" fmla="*/ 63269 h 136362"/>
                <a:gd name="connsiteX91" fmla="*/ 1572548 w 1890036"/>
                <a:gd name="connsiteY91" fmla="*/ 73658 h 136362"/>
                <a:gd name="connsiteX92" fmla="*/ 1606568 w 1890036"/>
                <a:gd name="connsiteY92" fmla="*/ 108951 h 136362"/>
                <a:gd name="connsiteX93" fmla="*/ 1633849 w 1890036"/>
                <a:gd name="connsiteY93" fmla="*/ 106560 h 136362"/>
                <a:gd name="connsiteX94" fmla="*/ 1636792 w 1890036"/>
                <a:gd name="connsiteY94" fmla="*/ 102909 h 136362"/>
                <a:gd name="connsiteX95" fmla="*/ 1636792 w 1890036"/>
                <a:gd name="connsiteY95" fmla="*/ 93636 h 136362"/>
                <a:gd name="connsiteX96" fmla="*/ 1634270 w 1890036"/>
                <a:gd name="connsiteY96" fmla="*/ 91534 h 136362"/>
                <a:gd name="connsiteX97" fmla="*/ 1633849 w 1890036"/>
                <a:gd name="connsiteY97" fmla="*/ 91534 h 136362"/>
                <a:gd name="connsiteX98" fmla="*/ 1607973 w 1890036"/>
                <a:gd name="connsiteY98" fmla="*/ 92940 h 136362"/>
                <a:gd name="connsiteX99" fmla="*/ 1591094 w 1890036"/>
                <a:gd name="connsiteY99" fmla="*/ 75064 h 136362"/>
                <a:gd name="connsiteX100" fmla="*/ 1591094 w 1890036"/>
                <a:gd name="connsiteY100" fmla="*/ 74643 h 136362"/>
                <a:gd name="connsiteX101" fmla="*/ 1636936 w 1890036"/>
                <a:gd name="connsiteY101" fmla="*/ 74643 h 136362"/>
                <a:gd name="connsiteX102" fmla="*/ 1639747 w 1890036"/>
                <a:gd name="connsiteY102" fmla="*/ 71136 h 136362"/>
                <a:gd name="connsiteX103" fmla="*/ 1553830 w 1890036"/>
                <a:gd name="connsiteY103" fmla="*/ 104879 h 136362"/>
                <a:gd name="connsiteX104" fmla="*/ 1553830 w 1890036"/>
                <a:gd name="connsiteY104" fmla="*/ 3651 h 136362"/>
                <a:gd name="connsiteX105" fmla="*/ 1551164 w 1890036"/>
                <a:gd name="connsiteY105" fmla="*/ 841 h 136362"/>
                <a:gd name="connsiteX106" fmla="*/ 1538107 w 1890036"/>
                <a:gd name="connsiteY106" fmla="*/ 841 h 136362"/>
                <a:gd name="connsiteX107" fmla="*/ 1535296 w 1890036"/>
                <a:gd name="connsiteY107" fmla="*/ 3651 h 136362"/>
                <a:gd name="connsiteX108" fmla="*/ 1535296 w 1890036"/>
                <a:gd name="connsiteY108" fmla="*/ 104879 h 136362"/>
                <a:gd name="connsiteX109" fmla="*/ 1538107 w 1890036"/>
                <a:gd name="connsiteY109" fmla="*/ 107821 h 136362"/>
                <a:gd name="connsiteX110" fmla="*/ 1551164 w 1890036"/>
                <a:gd name="connsiteY110" fmla="*/ 107821 h 136362"/>
                <a:gd name="connsiteX111" fmla="*/ 1553830 w 1890036"/>
                <a:gd name="connsiteY111" fmla="*/ 104879 h 136362"/>
                <a:gd name="connsiteX112" fmla="*/ 1519679 w 1890036"/>
                <a:gd name="connsiteY112" fmla="*/ 31352 h 136362"/>
                <a:gd name="connsiteX113" fmla="*/ 1516868 w 1890036"/>
                <a:gd name="connsiteY113" fmla="*/ 28541 h 136362"/>
                <a:gd name="connsiteX114" fmla="*/ 1503220 w 1890036"/>
                <a:gd name="connsiteY114" fmla="*/ 28541 h 136362"/>
                <a:gd name="connsiteX115" fmla="*/ 1500698 w 1890036"/>
                <a:gd name="connsiteY115" fmla="*/ 31076 h 136362"/>
                <a:gd name="connsiteX116" fmla="*/ 1491832 w 1890036"/>
                <a:gd name="connsiteY116" fmla="*/ 90536 h 136362"/>
                <a:gd name="connsiteX117" fmla="*/ 1491136 w 1890036"/>
                <a:gd name="connsiteY117" fmla="*/ 92506 h 136362"/>
                <a:gd name="connsiteX118" fmla="*/ 1490151 w 1890036"/>
                <a:gd name="connsiteY118" fmla="*/ 90536 h 136362"/>
                <a:gd name="connsiteX119" fmla="*/ 1478474 w 1890036"/>
                <a:gd name="connsiteY119" fmla="*/ 43304 h 136362"/>
                <a:gd name="connsiteX120" fmla="*/ 1470606 w 1890036"/>
                <a:gd name="connsiteY120" fmla="*/ 37249 h 136362"/>
                <a:gd name="connsiteX121" fmla="*/ 1460754 w 1890036"/>
                <a:gd name="connsiteY121" fmla="*/ 37249 h 136362"/>
                <a:gd name="connsiteX122" fmla="*/ 1452887 w 1890036"/>
                <a:gd name="connsiteY122" fmla="*/ 43304 h 136362"/>
                <a:gd name="connsiteX123" fmla="*/ 1441209 w 1890036"/>
                <a:gd name="connsiteY123" fmla="*/ 90536 h 136362"/>
                <a:gd name="connsiteX124" fmla="*/ 1440224 w 1890036"/>
                <a:gd name="connsiteY124" fmla="*/ 92506 h 136362"/>
                <a:gd name="connsiteX125" fmla="*/ 1439528 w 1890036"/>
                <a:gd name="connsiteY125" fmla="*/ 90536 h 136362"/>
                <a:gd name="connsiteX126" fmla="*/ 1430662 w 1890036"/>
                <a:gd name="connsiteY126" fmla="*/ 31076 h 136362"/>
                <a:gd name="connsiteX127" fmla="*/ 1428140 w 1890036"/>
                <a:gd name="connsiteY127" fmla="*/ 28541 h 136362"/>
                <a:gd name="connsiteX128" fmla="*/ 1414493 w 1890036"/>
                <a:gd name="connsiteY128" fmla="*/ 28541 h 136362"/>
                <a:gd name="connsiteX129" fmla="*/ 1411682 w 1890036"/>
                <a:gd name="connsiteY129" fmla="*/ 31352 h 136362"/>
                <a:gd name="connsiteX130" fmla="*/ 1411682 w 1890036"/>
                <a:gd name="connsiteY130" fmla="*/ 31772 h 136362"/>
                <a:gd name="connsiteX131" fmla="*/ 1424475 w 1890036"/>
                <a:gd name="connsiteY131" fmla="*/ 96434 h 136362"/>
                <a:gd name="connsiteX132" fmla="*/ 1436993 w 1890036"/>
                <a:gd name="connsiteY132" fmla="*/ 108241 h 136362"/>
                <a:gd name="connsiteX133" fmla="*/ 1440789 w 1890036"/>
                <a:gd name="connsiteY133" fmla="*/ 108241 h 136362"/>
                <a:gd name="connsiteX134" fmla="*/ 1454148 w 1890036"/>
                <a:gd name="connsiteY134" fmla="*/ 97287 h 136362"/>
                <a:gd name="connsiteX135" fmla="*/ 1465260 w 1890036"/>
                <a:gd name="connsiteY135" fmla="*/ 54259 h 136362"/>
                <a:gd name="connsiteX136" fmla="*/ 1465680 w 1890036"/>
                <a:gd name="connsiteY136" fmla="*/ 53562 h 136362"/>
                <a:gd name="connsiteX137" fmla="*/ 1466100 w 1890036"/>
                <a:gd name="connsiteY137" fmla="*/ 54259 h 136362"/>
                <a:gd name="connsiteX138" fmla="*/ 1477213 w 1890036"/>
                <a:gd name="connsiteY138" fmla="*/ 97287 h 136362"/>
                <a:gd name="connsiteX139" fmla="*/ 1490571 w 1890036"/>
                <a:gd name="connsiteY139" fmla="*/ 108241 h 136362"/>
                <a:gd name="connsiteX140" fmla="*/ 1494367 w 1890036"/>
                <a:gd name="connsiteY140" fmla="*/ 108241 h 136362"/>
                <a:gd name="connsiteX141" fmla="*/ 1506885 w 1890036"/>
                <a:gd name="connsiteY141" fmla="*/ 96434 h 136362"/>
                <a:gd name="connsiteX142" fmla="*/ 1519679 w 1890036"/>
                <a:gd name="connsiteY142" fmla="*/ 31772 h 136362"/>
                <a:gd name="connsiteX143" fmla="*/ 1519679 w 1890036"/>
                <a:gd name="connsiteY143" fmla="*/ 31352 h 136362"/>
                <a:gd name="connsiteX144" fmla="*/ 1382889 w 1890036"/>
                <a:gd name="connsiteY144" fmla="*/ 73947 h 136362"/>
                <a:gd name="connsiteX145" fmla="*/ 1367837 w 1890036"/>
                <a:gd name="connsiteY145" fmla="*/ 92940 h 136362"/>
                <a:gd name="connsiteX146" fmla="*/ 1352784 w 1890036"/>
                <a:gd name="connsiteY146" fmla="*/ 73947 h 136362"/>
                <a:gd name="connsiteX147" fmla="*/ 1352784 w 1890036"/>
                <a:gd name="connsiteY147" fmla="*/ 62560 h 136362"/>
                <a:gd name="connsiteX148" fmla="*/ 1367837 w 1890036"/>
                <a:gd name="connsiteY148" fmla="*/ 43567 h 136362"/>
                <a:gd name="connsiteX149" fmla="*/ 1382889 w 1890036"/>
                <a:gd name="connsiteY149" fmla="*/ 62560 h 136362"/>
                <a:gd name="connsiteX150" fmla="*/ 1382889 w 1890036"/>
                <a:gd name="connsiteY150" fmla="*/ 73947 h 136362"/>
                <a:gd name="connsiteX151" fmla="*/ 1401436 w 1890036"/>
                <a:gd name="connsiteY151" fmla="*/ 73947 h 136362"/>
                <a:gd name="connsiteX152" fmla="*/ 1401436 w 1890036"/>
                <a:gd name="connsiteY152" fmla="*/ 62560 h 136362"/>
                <a:gd name="connsiteX153" fmla="*/ 1367837 w 1890036"/>
                <a:gd name="connsiteY153" fmla="*/ 27556 h 136362"/>
                <a:gd name="connsiteX154" fmla="*/ 1334237 w 1890036"/>
                <a:gd name="connsiteY154" fmla="*/ 62560 h 136362"/>
                <a:gd name="connsiteX155" fmla="*/ 1334237 w 1890036"/>
                <a:gd name="connsiteY155" fmla="*/ 73947 h 136362"/>
                <a:gd name="connsiteX156" fmla="*/ 1367837 w 1890036"/>
                <a:gd name="connsiteY156" fmla="*/ 108951 h 136362"/>
                <a:gd name="connsiteX157" fmla="*/ 1401436 w 1890036"/>
                <a:gd name="connsiteY157" fmla="*/ 73947 h 136362"/>
                <a:gd name="connsiteX158" fmla="*/ 1316215 w 1890036"/>
                <a:gd name="connsiteY158" fmla="*/ 104866 h 136362"/>
                <a:gd name="connsiteX159" fmla="*/ 1316215 w 1890036"/>
                <a:gd name="connsiteY159" fmla="*/ 59040 h 136362"/>
                <a:gd name="connsiteX160" fmla="*/ 1291919 w 1890036"/>
                <a:gd name="connsiteY160" fmla="*/ 27556 h 136362"/>
                <a:gd name="connsiteX161" fmla="*/ 1269117 w 1890036"/>
                <a:gd name="connsiteY161" fmla="*/ 34294 h 136362"/>
                <a:gd name="connsiteX162" fmla="*/ 1269117 w 1890036"/>
                <a:gd name="connsiteY162" fmla="*/ 31352 h 136362"/>
                <a:gd name="connsiteX163" fmla="*/ 1266306 w 1890036"/>
                <a:gd name="connsiteY163" fmla="*/ 28541 h 136362"/>
                <a:gd name="connsiteX164" fmla="*/ 1254090 w 1890036"/>
                <a:gd name="connsiteY164" fmla="*/ 28541 h 136362"/>
                <a:gd name="connsiteX165" fmla="*/ 1251279 w 1890036"/>
                <a:gd name="connsiteY165" fmla="*/ 31352 h 136362"/>
                <a:gd name="connsiteX166" fmla="*/ 1251279 w 1890036"/>
                <a:gd name="connsiteY166" fmla="*/ 104879 h 136362"/>
                <a:gd name="connsiteX167" fmla="*/ 1254090 w 1890036"/>
                <a:gd name="connsiteY167" fmla="*/ 107821 h 136362"/>
                <a:gd name="connsiteX168" fmla="*/ 1267015 w 1890036"/>
                <a:gd name="connsiteY168" fmla="*/ 107821 h 136362"/>
                <a:gd name="connsiteX169" fmla="*/ 1269826 w 1890036"/>
                <a:gd name="connsiteY169" fmla="*/ 104879 h 136362"/>
                <a:gd name="connsiteX170" fmla="*/ 1269826 w 1890036"/>
                <a:gd name="connsiteY170" fmla="*/ 48361 h 136362"/>
                <a:gd name="connsiteX171" fmla="*/ 1285720 w 1890036"/>
                <a:gd name="connsiteY171" fmla="*/ 43291 h 136362"/>
                <a:gd name="connsiteX172" fmla="*/ 1297686 w 1890036"/>
                <a:gd name="connsiteY172" fmla="*/ 59040 h 136362"/>
                <a:gd name="connsiteX173" fmla="*/ 1297686 w 1890036"/>
                <a:gd name="connsiteY173" fmla="*/ 104866 h 136362"/>
                <a:gd name="connsiteX174" fmla="*/ 1300497 w 1890036"/>
                <a:gd name="connsiteY174" fmla="*/ 107821 h 136362"/>
                <a:gd name="connsiteX175" fmla="*/ 1313422 w 1890036"/>
                <a:gd name="connsiteY175" fmla="*/ 107821 h 136362"/>
                <a:gd name="connsiteX176" fmla="*/ 1316215 w 1890036"/>
                <a:gd name="connsiteY176" fmla="*/ 104866 h 136362"/>
                <a:gd name="connsiteX177" fmla="*/ 1236082 w 1890036"/>
                <a:gd name="connsiteY177" fmla="*/ 106560 h 136362"/>
                <a:gd name="connsiteX178" fmla="*/ 1235373 w 1890036"/>
                <a:gd name="connsiteY178" fmla="*/ 104879 h 136362"/>
                <a:gd name="connsiteX179" fmla="*/ 1199093 w 1890036"/>
                <a:gd name="connsiteY179" fmla="*/ 53983 h 136362"/>
                <a:gd name="connsiteX180" fmla="*/ 1235097 w 1890036"/>
                <a:gd name="connsiteY180" fmla="*/ 7447 h 136362"/>
                <a:gd name="connsiteX181" fmla="*/ 1236082 w 1890036"/>
                <a:gd name="connsiteY181" fmla="*/ 5201 h 136362"/>
                <a:gd name="connsiteX182" fmla="*/ 1233402 w 1890036"/>
                <a:gd name="connsiteY182" fmla="*/ 3507 h 136362"/>
                <a:gd name="connsiteX183" fmla="*/ 1217377 w 1890036"/>
                <a:gd name="connsiteY183" fmla="*/ 3507 h 136362"/>
                <a:gd name="connsiteX184" fmla="*/ 1214146 w 1890036"/>
                <a:gd name="connsiteY184" fmla="*/ 4636 h 136362"/>
                <a:gd name="connsiteX185" fmla="*/ 1179693 w 1890036"/>
                <a:gd name="connsiteY185" fmla="*/ 50883 h 136362"/>
                <a:gd name="connsiteX186" fmla="*/ 1179693 w 1890036"/>
                <a:gd name="connsiteY186" fmla="*/ 6186 h 136362"/>
                <a:gd name="connsiteX187" fmla="*/ 1176882 w 1890036"/>
                <a:gd name="connsiteY187" fmla="*/ 3507 h 136362"/>
                <a:gd name="connsiteX188" fmla="*/ 1162972 w 1890036"/>
                <a:gd name="connsiteY188" fmla="*/ 3507 h 136362"/>
                <a:gd name="connsiteX189" fmla="*/ 1160161 w 1890036"/>
                <a:gd name="connsiteY189" fmla="*/ 6186 h 136362"/>
                <a:gd name="connsiteX190" fmla="*/ 1160161 w 1890036"/>
                <a:gd name="connsiteY190" fmla="*/ 105010 h 136362"/>
                <a:gd name="connsiteX191" fmla="*/ 1162972 w 1890036"/>
                <a:gd name="connsiteY191" fmla="*/ 107821 h 136362"/>
                <a:gd name="connsiteX192" fmla="*/ 1176882 w 1890036"/>
                <a:gd name="connsiteY192" fmla="*/ 107821 h 136362"/>
                <a:gd name="connsiteX193" fmla="*/ 1179693 w 1890036"/>
                <a:gd name="connsiteY193" fmla="*/ 105010 h 136362"/>
                <a:gd name="connsiteX194" fmla="*/ 1179693 w 1890036"/>
                <a:gd name="connsiteY194" fmla="*/ 58343 h 136362"/>
                <a:gd name="connsiteX195" fmla="*/ 1211887 w 1890036"/>
                <a:gd name="connsiteY195" fmla="*/ 106284 h 136362"/>
                <a:gd name="connsiteX196" fmla="*/ 1215131 w 1890036"/>
                <a:gd name="connsiteY196" fmla="*/ 107821 h 136362"/>
                <a:gd name="connsiteX197" fmla="*/ 1233967 w 1890036"/>
                <a:gd name="connsiteY197" fmla="*/ 107821 h 136362"/>
                <a:gd name="connsiteX198" fmla="*/ 1236082 w 1890036"/>
                <a:gd name="connsiteY198" fmla="*/ 106560 h 136362"/>
                <a:gd name="connsiteX199" fmla="*/ 1084792 w 1890036"/>
                <a:gd name="connsiteY199" fmla="*/ 61443 h 136362"/>
                <a:gd name="connsiteX200" fmla="*/ 1054975 w 1890036"/>
                <a:gd name="connsiteY200" fmla="*/ 61443 h 136362"/>
                <a:gd name="connsiteX201" fmla="*/ 1054975 w 1890036"/>
                <a:gd name="connsiteY201" fmla="*/ 60878 h 136362"/>
                <a:gd name="connsiteX202" fmla="*/ 1070028 w 1890036"/>
                <a:gd name="connsiteY202" fmla="*/ 43567 h 136362"/>
                <a:gd name="connsiteX203" fmla="*/ 1084792 w 1890036"/>
                <a:gd name="connsiteY203" fmla="*/ 60878 h 136362"/>
                <a:gd name="connsiteX204" fmla="*/ 1084792 w 1890036"/>
                <a:gd name="connsiteY204" fmla="*/ 61443 h 136362"/>
                <a:gd name="connsiteX205" fmla="*/ 1103483 w 1890036"/>
                <a:gd name="connsiteY205" fmla="*/ 71136 h 136362"/>
                <a:gd name="connsiteX206" fmla="*/ 1103483 w 1890036"/>
                <a:gd name="connsiteY206" fmla="*/ 63269 h 136362"/>
                <a:gd name="connsiteX207" fmla="*/ 1070028 w 1890036"/>
                <a:gd name="connsiteY207" fmla="*/ 27556 h 136362"/>
                <a:gd name="connsiteX208" fmla="*/ 1036283 w 1890036"/>
                <a:gd name="connsiteY208" fmla="*/ 63269 h 136362"/>
                <a:gd name="connsiteX209" fmla="*/ 1036283 w 1890036"/>
                <a:gd name="connsiteY209" fmla="*/ 73658 h 136362"/>
                <a:gd name="connsiteX210" fmla="*/ 1070303 w 1890036"/>
                <a:gd name="connsiteY210" fmla="*/ 108951 h 136362"/>
                <a:gd name="connsiteX211" fmla="*/ 1097585 w 1890036"/>
                <a:gd name="connsiteY211" fmla="*/ 106560 h 136362"/>
                <a:gd name="connsiteX212" fmla="*/ 1100527 w 1890036"/>
                <a:gd name="connsiteY212" fmla="*/ 102909 h 136362"/>
                <a:gd name="connsiteX213" fmla="*/ 1100527 w 1890036"/>
                <a:gd name="connsiteY213" fmla="*/ 93636 h 136362"/>
                <a:gd name="connsiteX214" fmla="*/ 1098005 w 1890036"/>
                <a:gd name="connsiteY214" fmla="*/ 91534 h 136362"/>
                <a:gd name="connsiteX215" fmla="*/ 1097585 w 1890036"/>
                <a:gd name="connsiteY215" fmla="*/ 91534 h 136362"/>
                <a:gd name="connsiteX216" fmla="*/ 1071709 w 1890036"/>
                <a:gd name="connsiteY216" fmla="*/ 92940 h 136362"/>
                <a:gd name="connsiteX217" fmla="*/ 1054830 w 1890036"/>
                <a:gd name="connsiteY217" fmla="*/ 75064 h 136362"/>
                <a:gd name="connsiteX218" fmla="*/ 1054830 w 1890036"/>
                <a:gd name="connsiteY218" fmla="*/ 74643 h 136362"/>
                <a:gd name="connsiteX219" fmla="*/ 1100672 w 1890036"/>
                <a:gd name="connsiteY219" fmla="*/ 74643 h 136362"/>
                <a:gd name="connsiteX220" fmla="*/ 1103483 w 1890036"/>
                <a:gd name="connsiteY220" fmla="*/ 71136 h 136362"/>
                <a:gd name="connsiteX221" fmla="*/ 1023897 w 1890036"/>
                <a:gd name="connsiteY221" fmla="*/ 105444 h 136362"/>
                <a:gd name="connsiteX222" fmla="*/ 1023897 w 1890036"/>
                <a:gd name="connsiteY222" fmla="*/ 96591 h 136362"/>
                <a:gd name="connsiteX223" fmla="*/ 1020942 w 1890036"/>
                <a:gd name="connsiteY223" fmla="*/ 94490 h 136362"/>
                <a:gd name="connsiteX224" fmla="*/ 1013494 w 1890036"/>
                <a:gd name="connsiteY224" fmla="*/ 94490 h 136362"/>
                <a:gd name="connsiteX225" fmla="*/ 1008003 w 1890036"/>
                <a:gd name="connsiteY225" fmla="*/ 86609 h 136362"/>
                <a:gd name="connsiteX226" fmla="*/ 1008003 w 1890036"/>
                <a:gd name="connsiteY226" fmla="*/ 42438 h 136362"/>
                <a:gd name="connsiteX227" fmla="*/ 1020653 w 1890036"/>
                <a:gd name="connsiteY227" fmla="*/ 42438 h 136362"/>
                <a:gd name="connsiteX228" fmla="*/ 1023477 w 1890036"/>
                <a:gd name="connsiteY228" fmla="*/ 39640 h 136362"/>
                <a:gd name="connsiteX229" fmla="*/ 1023477 w 1890036"/>
                <a:gd name="connsiteY229" fmla="*/ 31352 h 136362"/>
                <a:gd name="connsiteX230" fmla="*/ 1020653 w 1890036"/>
                <a:gd name="connsiteY230" fmla="*/ 28541 h 136362"/>
                <a:gd name="connsiteX231" fmla="*/ 1008003 w 1890036"/>
                <a:gd name="connsiteY231" fmla="*/ 28541 h 136362"/>
                <a:gd name="connsiteX232" fmla="*/ 1008003 w 1890036"/>
                <a:gd name="connsiteY232" fmla="*/ 14054 h 136362"/>
                <a:gd name="connsiteX233" fmla="*/ 1005757 w 1890036"/>
                <a:gd name="connsiteY233" fmla="*/ 11952 h 136362"/>
                <a:gd name="connsiteX234" fmla="*/ 1005192 w 1890036"/>
                <a:gd name="connsiteY234" fmla="*/ 11952 h 136362"/>
                <a:gd name="connsiteX235" fmla="*/ 992123 w 1890036"/>
                <a:gd name="connsiteY235" fmla="*/ 14198 h 136362"/>
                <a:gd name="connsiteX236" fmla="*/ 989325 w 1890036"/>
                <a:gd name="connsiteY236" fmla="*/ 17009 h 136362"/>
                <a:gd name="connsiteX237" fmla="*/ 989325 w 1890036"/>
                <a:gd name="connsiteY237" fmla="*/ 28541 h 136362"/>
                <a:gd name="connsiteX238" fmla="*/ 976098 w 1890036"/>
                <a:gd name="connsiteY238" fmla="*/ 28541 h 136362"/>
                <a:gd name="connsiteX239" fmla="*/ 973287 w 1890036"/>
                <a:gd name="connsiteY239" fmla="*/ 31352 h 136362"/>
                <a:gd name="connsiteX240" fmla="*/ 973287 w 1890036"/>
                <a:gd name="connsiteY240" fmla="*/ 37670 h 136362"/>
                <a:gd name="connsiteX241" fmla="*/ 976098 w 1890036"/>
                <a:gd name="connsiteY241" fmla="*/ 40481 h 136362"/>
                <a:gd name="connsiteX242" fmla="*/ 989325 w 1890036"/>
                <a:gd name="connsiteY242" fmla="*/ 42438 h 136362"/>
                <a:gd name="connsiteX243" fmla="*/ 989325 w 1890036"/>
                <a:gd name="connsiteY243" fmla="*/ 86609 h 136362"/>
                <a:gd name="connsiteX244" fmla="*/ 1011655 w 1890036"/>
                <a:gd name="connsiteY244" fmla="*/ 108951 h 136362"/>
                <a:gd name="connsiteX245" fmla="*/ 1021217 w 1890036"/>
                <a:gd name="connsiteY245" fmla="*/ 107966 h 136362"/>
                <a:gd name="connsiteX246" fmla="*/ 1023897 w 1890036"/>
                <a:gd name="connsiteY246" fmla="*/ 105444 h 136362"/>
                <a:gd name="connsiteX247" fmla="*/ 944613 w 1890036"/>
                <a:gd name="connsiteY247" fmla="*/ 90247 h 136362"/>
                <a:gd name="connsiteX248" fmla="*/ 930270 w 1890036"/>
                <a:gd name="connsiteY248" fmla="*/ 94201 h 136362"/>
                <a:gd name="connsiteX249" fmla="*/ 920129 w 1890036"/>
                <a:gd name="connsiteY249" fmla="*/ 85479 h 136362"/>
                <a:gd name="connsiteX250" fmla="*/ 920129 w 1890036"/>
                <a:gd name="connsiteY250" fmla="*/ 84915 h 136362"/>
                <a:gd name="connsiteX251" fmla="*/ 935747 w 1890036"/>
                <a:gd name="connsiteY251" fmla="*/ 72949 h 136362"/>
                <a:gd name="connsiteX252" fmla="*/ 944613 w 1890036"/>
                <a:gd name="connsiteY252" fmla="*/ 72949 h 136362"/>
                <a:gd name="connsiteX253" fmla="*/ 944613 w 1890036"/>
                <a:gd name="connsiteY253" fmla="*/ 90247 h 136362"/>
                <a:gd name="connsiteX254" fmla="*/ 963160 w 1890036"/>
                <a:gd name="connsiteY254" fmla="*/ 105023 h 136362"/>
                <a:gd name="connsiteX255" fmla="*/ 963160 w 1890036"/>
                <a:gd name="connsiteY255" fmla="*/ 54403 h 136362"/>
                <a:gd name="connsiteX256" fmla="*/ 932240 w 1890036"/>
                <a:gd name="connsiteY256" fmla="*/ 27556 h 136362"/>
                <a:gd name="connsiteX257" fmla="*/ 908754 w 1890036"/>
                <a:gd name="connsiteY257" fmla="*/ 29802 h 136362"/>
                <a:gd name="connsiteX258" fmla="*/ 906088 w 1890036"/>
                <a:gd name="connsiteY258" fmla="*/ 32757 h 136362"/>
                <a:gd name="connsiteX259" fmla="*/ 906088 w 1890036"/>
                <a:gd name="connsiteY259" fmla="*/ 41741 h 136362"/>
                <a:gd name="connsiteX260" fmla="*/ 908610 w 1890036"/>
                <a:gd name="connsiteY260" fmla="*/ 44132 h 136362"/>
                <a:gd name="connsiteX261" fmla="*/ 909319 w 1890036"/>
                <a:gd name="connsiteY261" fmla="*/ 44132 h 136362"/>
                <a:gd name="connsiteX262" fmla="*/ 932240 w 1890036"/>
                <a:gd name="connsiteY262" fmla="*/ 43002 h 136362"/>
                <a:gd name="connsiteX263" fmla="*/ 944613 w 1890036"/>
                <a:gd name="connsiteY263" fmla="*/ 54403 h 136362"/>
                <a:gd name="connsiteX264" fmla="*/ 944613 w 1890036"/>
                <a:gd name="connsiteY264" fmla="*/ 60603 h 136362"/>
                <a:gd name="connsiteX265" fmla="*/ 935747 w 1890036"/>
                <a:gd name="connsiteY265" fmla="*/ 60603 h 136362"/>
                <a:gd name="connsiteX266" fmla="*/ 901451 w 1890036"/>
                <a:gd name="connsiteY266" fmla="*/ 84915 h 136362"/>
                <a:gd name="connsiteX267" fmla="*/ 901451 w 1890036"/>
                <a:gd name="connsiteY267" fmla="*/ 85479 h 136362"/>
                <a:gd name="connsiteX268" fmla="*/ 925764 w 1890036"/>
                <a:gd name="connsiteY268" fmla="*/ 108951 h 136362"/>
                <a:gd name="connsiteX269" fmla="*/ 945598 w 1890036"/>
                <a:gd name="connsiteY269" fmla="*/ 102764 h 136362"/>
                <a:gd name="connsiteX270" fmla="*/ 945598 w 1890036"/>
                <a:gd name="connsiteY270" fmla="*/ 105023 h 136362"/>
                <a:gd name="connsiteX271" fmla="*/ 948409 w 1890036"/>
                <a:gd name="connsiteY271" fmla="*/ 107821 h 136362"/>
                <a:gd name="connsiteX272" fmla="*/ 960349 w 1890036"/>
                <a:gd name="connsiteY272" fmla="*/ 107821 h 136362"/>
                <a:gd name="connsiteX273" fmla="*/ 963160 w 1890036"/>
                <a:gd name="connsiteY273" fmla="*/ 105010 h 136362"/>
                <a:gd name="connsiteX274" fmla="*/ 963160 w 1890036"/>
                <a:gd name="connsiteY274" fmla="*/ 105023 h 136362"/>
                <a:gd name="connsiteX275" fmla="*/ 867707 w 1890036"/>
                <a:gd name="connsiteY275" fmla="*/ 61443 h 136362"/>
                <a:gd name="connsiteX276" fmla="*/ 837877 w 1890036"/>
                <a:gd name="connsiteY276" fmla="*/ 61443 h 136362"/>
                <a:gd name="connsiteX277" fmla="*/ 837877 w 1890036"/>
                <a:gd name="connsiteY277" fmla="*/ 60878 h 136362"/>
                <a:gd name="connsiteX278" fmla="*/ 852930 w 1890036"/>
                <a:gd name="connsiteY278" fmla="*/ 43567 h 136362"/>
                <a:gd name="connsiteX279" fmla="*/ 867707 w 1890036"/>
                <a:gd name="connsiteY279" fmla="*/ 60878 h 136362"/>
                <a:gd name="connsiteX280" fmla="*/ 867707 w 1890036"/>
                <a:gd name="connsiteY280" fmla="*/ 61443 h 136362"/>
                <a:gd name="connsiteX281" fmla="*/ 886385 w 1890036"/>
                <a:gd name="connsiteY281" fmla="*/ 71136 h 136362"/>
                <a:gd name="connsiteX282" fmla="*/ 886385 w 1890036"/>
                <a:gd name="connsiteY282" fmla="*/ 63269 h 136362"/>
                <a:gd name="connsiteX283" fmla="*/ 852930 w 1890036"/>
                <a:gd name="connsiteY283" fmla="*/ 27556 h 136362"/>
                <a:gd name="connsiteX284" fmla="*/ 819186 w 1890036"/>
                <a:gd name="connsiteY284" fmla="*/ 63269 h 136362"/>
                <a:gd name="connsiteX285" fmla="*/ 819186 w 1890036"/>
                <a:gd name="connsiteY285" fmla="*/ 73658 h 136362"/>
                <a:gd name="connsiteX286" fmla="*/ 853206 w 1890036"/>
                <a:gd name="connsiteY286" fmla="*/ 108951 h 136362"/>
                <a:gd name="connsiteX287" fmla="*/ 880488 w 1890036"/>
                <a:gd name="connsiteY287" fmla="*/ 106560 h 136362"/>
                <a:gd name="connsiteX288" fmla="*/ 883443 w 1890036"/>
                <a:gd name="connsiteY288" fmla="*/ 102909 h 136362"/>
                <a:gd name="connsiteX289" fmla="*/ 883443 w 1890036"/>
                <a:gd name="connsiteY289" fmla="*/ 93636 h 136362"/>
                <a:gd name="connsiteX290" fmla="*/ 880908 w 1890036"/>
                <a:gd name="connsiteY290" fmla="*/ 91534 h 136362"/>
                <a:gd name="connsiteX291" fmla="*/ 880488 w 1890036"/>
                <a:gd name="connsiteY291" fmla="*/ 91534 h 136362"/>
                <a:gd name="connsiteX292" fmla="*/ 854624 w 1890036"/>
                <a:gd name="connsiteY292" fmla="*/ 92940 h 136362"/>
                <a:gd name="connsiteX293" fmla="*/ 837733 w 1890036"/>
                <a:gd name="connsiteY293" fmla="*/ 75064 h 136362"/>
                <a:gd name="connsiteX294" fmla="*/ 837733 w 1890036"/>
                <a:gd name="connsiteY294" fmla="*/ 74643 h 136362"/>
                <a:gd name="connsiteX295" fmla="*/ 883574 w 1890036"/>
                <a:gd name="connsiteY295" fmla="*/ 74643 h 136362"/>
                <a:gd name="connsiteX296" fmla="*/ 886385 w 1890036"/>
                <a:gd name="connsiteY296" fmla="*/ 71136 h 136362"/>
                <a:gd name="connsiteX297" fmla="*/ 810175 w 1890036"/>
                <a:gd name="connsiteY297" fmla="*/ 40481 h 136362"/>
                <a:gd name="connsiteX298" fmla="*/ 810175 w 1890036"/>
                <a:gd name="connsiteY298" fmla="*/ 30367 h 136362"/>
                <a:gd name="connsiteX299" fmla="*/ 807364 w 1890036"/>
                <a:gd name="connsiteY299" fmla="*/ 27556 h 136362"/>
                <a:gd name="connsiteX300" fmla="*/ 787267 w 1890036"/>
                <a:gd name="connsiteY300" fmla="*/ 34294 h 136362"/>
                <a:gd name="connsiteX301" fmla="*/ 787267 w 1890036"/>
                <a:gd name="connsiteY301" fmla="*/ 31352 h 136362"/>
                <a:gd name="connsiteX302" fmla="*/ 784457 w 1890036"/>
                <a:gd name="connsiteY302" fmla="*/ 28541 h 136362"/>
                <a:gd name="connsiteX303" fmla="*/ 772228 w 1890036"/>
                <a:gd name="connsiteY303" fmla="*/ 28541 h 136362"/>
                <a:gd name="connsiteX304" fmla="*/ 769417 w 1890036"/>
                <a:gd name="connsiteY304" fmla="*/ 31352 h 136362"/>
                <a:gd name="connsiteX305" fmla="*/ 769417 w 1890036"/>
                <a:gd name="connsiteY305" fmla="*/ 104879 h 136362"/>
                <a:gd name="connsiteX306" fmla="*/ 772228 w 1890036"/>
                <a:gd name="connsiteY306" fmla="*/ 107821 h 136362"/>
                <a:gd name="connsiteX307" fmla="*/ 785153 w 1890036"/>
                <a:gd name="connsiteY307" fmla="*/ 107821 h 136362"/>
                <a:gd name="connsiteX308" fmla="*/ 787964 w 1890036"/>
                <a:gd name="connsiteY308" fmla="*/ 104879 h 136362"/>
                <a:gd name="connsiteX309" fmla="*/ 787964 w 1890036"/>
                <a:gd name="connsiteY309" fmla="*/ 48361 h 136362"/>
                <a:gd name="connsiteX310" fmla="*/ 807364 w 1890036"/>
                <a:gd name="connsiteY310" fmla="*/ 43304 h 136362"/>
                <a:gd name="connsiteX311" fmla="*/ 810175 w 1890036"/>
                <a:gd name="connsiteY311" fmla="*/ 40494 h 136362"/>
                <a:gd name="connsiteX312" fmla="*/ 810175 w 1890036"/>
                <a:gd name="connsiteY312" fmla="*/ 40481 h 136362"/>
                <a:gd name="connsiteX313" fmla="*/ 751829 w 1890036"/>
                <a:gd name="connsiteY313" fmla="*/ 103474 h 136362"/>
                <a:gd name="connsiteX314" fmla="*/ 751829 w 1890036"/>
                <a:gd name="connsiteY314" fmla="*/ 94056 h 136362"/>
                <a:gd name="connsiteX315" fmla="*/ 749018 w 1890036"/>
                <a:gd name="connsiteY315" fmla="*/ 91114 h 136362"/>
                <a:gd name="connsiteX316" fmla="*/ 748729 w 1890036"/>
                <a:gd name="connsiteY316" fmla="*/ 91114 h 136362"/>
                <a:gd name="connsiteX317" fmla="*/ 726793 w 1890036"/>
                <a:gd name="connsiteY317" fmla="*/ 92230 h 136362"/>
                <a:gd name="connsiteX318" fmla="*/ 706408 w 1890036"/>
                <a:gd name="connsiteY318" fmla="*/ 65935 h 136362"/>
                <a:gd name="connsiteX319" fmla="*/ 706408 w 1890036"/>
                <a:gd name="connsiteY319" fmla="*/ 45261 h 136362"/>
                <a:gd name="connsiteX320" fmla="*/ 726793 w 1890036"/>
                <a:gd name="connsiteY320" fmla="*/ 18966 h 136362"/>
                <a:gd name="connsiteX321" fmla="*/ 748729 w 1890036"/>
                <a:gd name="connsiteY321" fmla="*/ 20083 h 136362"/>
                <a:gd name="connsiteX322" fmla="*/ 749018 w 1890036"/>
                <a:gd name="connsiteY322" fmla="*/ 20083 h 136362"/>
                <a:gd name="connsiteX323" fmla="*/ 751829 w 1890036"/>
                <a:gd name="connsiteY323" fmla="*/ 17141 h 136362"/>
                <a:gd name="connsiteX324" fmla="*/ 751829 w 1890036"/>
                <a:gd name="connsiteY324" fmla="*/ 7723 h 136362"/>
                <a:gd name="connsiteX325" fmla="*/ 748729 w 1890036"/>
                <a:gd name="connsiteY325" fmla="*/ 4492 h 136362"/>
                <a:gd name="connsiteX326" fmla="*/ 726517 w 1890036"/>
                <a:gd name="connsiteY326" fmla="*/ 2246 h 136362"/>
                <a:gd name="connsiteX327" fmla="*/ 686744 w 1890036"/>
                <a:gd name="connsiteY327" fmla="*/ 45261 h 136362"/>
                <a:gd name="connsiteX328" fmla="*/ 686744 w 1890036"/>
                <a:gd name="connsiteY328" fmla="*/ 65935 h 136362"/>
                <a:gd name="connsiteX329" fmla="*/ 726517 w 1890036"/>
                <a:gd name="connsiteY329" fmla="*/ 108951 h 136362"/>
                <a:gd name="connsiteX330" fmla="*/ 748729 w 1890036"/>
                <a:gd name="connsiteY330" fmla="*/ 106705 h 136362"/>
                <a:gd name="connsiteX331" fmla="*/ 751829 w 1890036"/>
                <a:gd name="connsiteY331" fmla="*/ 103474 h 136362"/>
                <a:gd name="connsiteX332" fmla="*/ 630473 w 1890036"/>
                <a:gd name="connsiteY332" fmla="*/ 105010 h 136362"/>
                <a:gd name="connsiteX333" fmla="*/ 630473 w 1890036"/>
                <a:gd name="connsiteY333" fmla="*/ 89144 h 136362"/>
                <a:gd name="connsiteX334" fmla="*/ 627676 w 1890036"/>
                <a:gd name="connsiteY334" fmla="*/ 86464 h 136362"/>
                <a:gd name="connsiteX335" fmla="*/ 615171 w 1890036"/>
                <a:gd name="connsiteY335" fmla="*/ 86464 h 136362"/>
                <a:gd name="connsiteX336" fmla="*/ 612360 w 1890036"/>
                <a:gd name="connsiteY336" fmla="*/ 89144 h 136362"/>
                <a:gd name="connsiteX337" fmla="*/ 612360 w 1890036"/>
                <a:gd name="connsiteY337" fmla="*/ 105010 h 136362"/>
                <a:gd name="connsiteX338" fmla="*/ 615171 w 1890036"/>
                <a:gd name="connsiteY338" fmla="*/ 107821 h 136362"/>
                <a:gd name="connsiteX339" fmla="*/ 627676 w 1890036"/>
                <a:gd name="connsiteY339" fmla="*/ 107821 h 136362"/>
                <a:gd name="connsiteX340" fmla="*/ 630473 w 1890036"/>
                <a:gd name="connsiteY340" fmla="*/ 105010 h 136362"/>
                <a:gd name="connsiteX341" fmla="*/ 606292 w 1890036"/>
                <a:gd name="connsiteY341" fmla="*/ 17272 h 136362"/>
                <a:gd name="connsiteX342" fmla="*/ 606292 w 1890036"/>
                <a:gd name="connsiteY342" fmla="*/ 6186 h 136362"/>
                <a:gd name="connsiteX343" fmla="*/ 603481 w 1890036"/>
                <a:gd name="connsiteY343" fmla="*/ 3507 h 136362"/>
                <a:gd name="connsiteX344" fmla="*/ 534745 w 1890036"/>
                <a:gd name="connsiteY344" fmla="*/ 3507 h 136362"/>
                <a:gd name="connsiteX345" fmla="*/ 531934 w 1890036"/>
                <a:gd name="connsiteY345" fmla="*/ 6186 h 136362"/>
                <a:gd name="connsiteX346" fmla="*/ 531934 w 1890036"/>
                <a:gd name="connsiteY346" fmla="*/ 17272 h 136362"/>
                <a:gd name="connsiteX347" fmla="*/ 534745 w 1890036"/>
                <a:gd name="connsiteY347" fmla="*/ 19807 h 136362"/>
                <a:gd name="connsiteX348" fmla="*/ 559347 w 1890036"/>
                <a:gd name="connsiteY348" fmla="*/ 19807 h 136362"/>
                <a:gd name="connsiteX349" fmla="*/ 559347 w 1890036"/>
                <a:gd name="connsiteY349" fmla="*/ 105023 h 136362"/>
                <a:gd name="connsiteX350" fmla="*/ 562158 w 1890036"/>
                <a:gd name="connsiteY350" fmla="*/ 107821 h 136362"/>
                <a:gd name="connsiteX351" fmla="*/ 576068 w 1890036"/>
                <a:gd name="connsiteY351" fmla="*/ 107821 h 136362"/>
                <a:gd name="connsiteX352" fmla="*/ 578879 w 1890036"/>
                <a:gd name="connsiteY352" fmla="*/ 105023 h 136362"/>
                <a:gd name="connsiteX353" fmla="*/ 578879 w 1890036"/>
                <a:gd name="connsiteY353" fmla="*/ 19807 h 136362"/>
                <a:gd name="connsiteX354" fmla="*/ 603481 w 1890036"/>
                <a:gd name="connsiteY354" fmla="*/ 19807 h 136362"/>
                <a:gd name="connsiteX355" fmla="*/ 606292 w 1890036"/>
                <a:gd name="connsiteY355" fmla="*/ 17272 h 136362"/>
                <a:gd name="connsiteX356" fmla="*/ 515738 w 1890036"/>
                <a:gd name="connsiteY356" fmla="*/ 105023 h 136362"/>
                <a:gd name="connsiteX357" fmla="*/ 515738 w 1890036"/>
                <a:gd name="connsiteY357" fmla="*/ 6173 h 136362"/>
                <a:gd name="connsiteX358" fmla="*/ 512927 w 1890036"/>
                <a:gd name="connsiteY358" fmla="*/ 3507 h 136362"/>
                <a:gd name="connsiteX359" fmla="*/ 499030 w 1890036"/>
                <a:gd name="connsiteY359" fmla="*/ 3507 h 136362"/>
                <a:gd name="connsiteX360" fmla="*/ 496219 w 1890036"/>
                <a:gd name="connsiteY360" fmla="*/ 6173 h 136362"/>
                <a:gd name="connsiteX361" fmla="*/ 496219 w 1890036"/>
                <a:gd name="connsiteY361" fmla="*/ 105023 h 136362"/>
                <a:gd name="connsiteX362" fmla="*/ 499030 w 1890036"/>
                <a:gd name="connsiteY362" fmla="*/ 107821 h 136362"/>
                <a:gd name="connsiteX363" fmla="*/ 512927 w 1890036"/>
                <a:gd name="connsiteY363" fmla="*/ 107821 h 136362"/>
                <a:gd name="connsiteX364" fmla="*/ 515738 w 1890036"/>
                <a:gd name="connsiteY364" fmla="*/ 105023 h 136362"/>
                <a:gd name="connsiteX365" fmla="*/ 437137 w 1890036"/>
                <a:gd name="connsiteY365" fmla="*/ 104866 h 136362"/>
                <a:gd name="connsiteX366" fmla="*/ 437137 w 1890036"/>
                <a:gd name="connsiteY366" fmla="*/ 59040 h 136362"/>
                <a:gd name="connsiteX367" fmla="*/ 412824 w 1890036"/>
                <a:gd name="connsiteY367" fmla="*/ 27556 h 136362"/>
                <a:gd name="connsiteX368" fmla="*/ 390035 w 1890036"/>
                <a:gd name="connsiteY368" fmla="*/ 34294 h 136362"/>
                <a:gd name="connsiteX369" fmla="*/ 390035 w 1890036"/>
                <a:gd name="connsiteY369" fmla="*/ 31352 h 136362"/>
                <a:gd name="connsiteX370" fmla="*/ 387224 w 1890036"/>
                <a:gd name="connsiteY370" fmla="*/ 28541 h 136362"/>
                <a:gd name="connsiteX371" fmla="*/ 375008 w 1890036"/>
                <a:gd name="connsiteY371" fmla="*/ 28541 h 136362"/>
                <a:gd name="connsiteX372" fmla="*/ 372197 w 1890036"/>
                <a:gd name="connsiteY372" fmla="*/ 31352 h 136362"/>
                <a:gd name="connsiteX373" fmla="*/ 372197 w 1890036"/>
                <a:gd name="connsiteY373" fmla="*/ 104879 h 136362"/>
                <a:gd name="connsiteX374" fmla="*/ 375008 w 1890036"/>
                <a:gd name="connsiteY374" fmla="*/ 107821 h 136362"/>
                <a:gd name="connsiteX375" fmla="*/ 387933 w 1890036"/>
                <a:gd name="connsiteY375" fmla="*/ 107821 h 136362"/>
                <a:gd name="connsiteX376" fmla="*/ 390744 w 1890036"/>
                <a:gd name="connsiteY376" fmla="*/ 104879 h 136362"/>
                <a:gd name="connsiteX377" fmla="*/ 390744 w 1890036"/>
                <a:gd name="connsiteY377" fmla="*/ 48361 h 136362"/>
                <a:gd name="connsiteX378" fmla="*/ 406638 w 1890036"/>
                <a:gd name="connsiteY378" fmla="*/ 43291 h 136362"/>
                <a:gd name="connsiteX379" fmla="*/ 418604 w 1890036"/>
                <a:gd name="connsiteY379" fmla="*/ 59040 h 136362"/>
                <a:gd name="connsiteX380" fmla="*/ 418604 w 1890036"/>
                <a:gd name="connsiteY380" fmla="*/ 104866 h 136362"/>
                <a:gd name="connsiteX381" fmla="*/ 421401 w 1890036"/>
                <a:gd name="connsiteY381" fmla="*/ 107821 h 136362"/>
                <a:gd name="connsiteX382" fmla="*/ 434326 w 1890036"/>
                <a:gd name="connsiteY382" fmla="*/ 107821 h 136362"/>
                <a:gd name="connsiteX383" fmla="*/ 437137 w 1890036"/>
                <a:gd name="connsiteY383" fmla="*/ 104866 h 136362"/>
                <a:gd name="connsiteX384" fmla="*/ 336903 w 1890036"/>
                <a:gd name="connsiteY384" fmla="*/ 114310 h 136362"/>
                <a:gd name="connsiteX385" fmla="*/ 321010 w 1890036"/>
                <a:gd name="connsiteY385" fmla="*/ 122322 h 136362"/>
                <a:gd name="connsiteX386" fmla="*/ 304262 w 1890036"/>
                <a:gd name="connsiteY386" fmla="*/ 113036 h 136362"/>
                <a:gd name="connsiteX387" fmla="*/ 304262 w 1890036"/>
                <a:gd name="connsiteY387" fmla="*/ 111775 h 136362"/>
                <a:gd name="connsiteX388" fmla="*/ 307783 w 1890036"/>
                <a:gd name="connsiteY388" fmla="*/ 101924 h 136362"/>
                <a:gd name="connsiteX389" fmla="*/ 320300 w 1890036"/>
                <a:gd name="connsiteY389" fmla="*/ 104879 h 136362"/>
                <a:gd name="connsiteX390" fmla="*/ 336903 w 1890036"/>
                <a:gd name="connsiteY390" fmla="*/ 113324 h 136362"/>
                <a:gd name="connsiteX391" fmla="*/ 336903 w 1890036"/>
                <a:gd name="connsiteY391" fmla="*/ 114310 h 136362"/>
                <a:gd name="connsiteX392" fmla="*/ 335353 w 1890036"/>
                <a:gd name="connsiteY392" fmla="*/ 55808 h 136362"/>
                <a:gd name="connsiteX393" fmla="*/ 320300 w 1890036"/>
                <a:gd name="connsiteY393" fmla="*/ 66920 h 136362"/>
                <a:gd name="connsiteX394" fmla="*/ 305103 w 1890036"/>
                <a:gd name="connsiteY394" fmla="*/ 55808 h 136362"/>
                <a:gd name="connsiteX395" fmla="*/ 305103 w 1890036"/>
                <a:gd name="connsiteY395" fmla="*/ 54679 h 136362"/>
                <a:gd name="connsiteX396" fmla="*/ 320300 w 1890036"/>
                <a:gd name="connsiteY396" fmla="*/ 42727 h 136362"/>
                <a:gd name="connsiteX397" fmla="*/ 335353 w 1890036"/>
                <a:gd name="connsiteY397" fmla="*/ 54679 h 136362"/>
                <a:gd name="connsiteX398" fmla="*/ 335353 w 1890036"/>
                <a:gd name="connsiteY398" fmla="*/ 55808 h 136362"/>
                <a:gd name="connsiteX399" fmla="*/ 356987 w 1890036"/>
                <a:gd name="connsiteY399" fmla="*/ 38235 h 136362"/>
                <a:gd name="connsiteX400" fmla="*/ 356987 w 1890036"/>
                <a:gd name="connsiteY400" fmla="*/ 32337 h 136362"/>
                <a:gd name="connsiteX401" fmla="*/ 353191 w 1890036"/>
                <a:gd name="connsiteY401" fmla="*/ 28541 h 136362"/>
                <a:gd name="connsiteX402" fmla="*/ 320300 w 1890036"/>
                <a:gd name="connsiteY402" fmla="*/ 28541 h 136362"/>
                <a:gd name="connsiteX403" fmla="*/ 286845 w 1890036"/>
                <a:gd name="connsiteY403" fmla="*/ 54403 h 136362"/>
                <a:gd name="connsiteX404" fmla="*/ 286845 w 1890036"/>
                <a:gd name="connsiteY404" fmla="*/ 55388 h 136362"/>
                <a:gd name="connsiteX405" fmla="*/ 292598 w 1890036"/>
                <a:gd name="connsiteY405" fmla="*/ 71846 h 136362"/>
                <a:gd name="connsiteX406" fmla="*/ 286990 w 1890036"/>
                <a:gd name="connsiteY406" fmla="*/ 83220 h 136362"/>
                <a:gd name="connsiteX407" fmla="*/ 286990 w 1890036"/>
                <a:gd name="connsiteY407" fmla="*/ 83365 h 136362"/>
                <a:gd name="connsiteX408" fmla="*/ 293308 w 1890036"/>
                <a:gd name="connsiteY408" fmla="*/ 96302 h 136362"/>
                <a:gd name="connsiteX409" fmla="*/ 286136 w 1890036"/>
                <a:gd name="connsiteY409" fmla="*/ 111775 h 136362"/>
                <a:gd name="connsiteX410" fmla="*/ 286136 w 1890036"/>
                <a:gd name="connsiteY410" fmla="*/ 113036 h 136362"/>
                <a:gd name="connsiteX411" fmla="*/ 321010 w 1890036"/>
                <a:gd name="connsiteY411" fmla="*/ 136362 h 136362"/>
                <a:gd name="connsiteX412" fmla="*/ 355450 w 1890036"/>
                <a:gd name="connsiteY412" fmla="*/ 114310 h 136362"/>
                <a:gd name="connsiteX413" fmla="*/ 355450 w 1890036"/>
                <a:gd name="connsiteY413" fmla="*/ 113324 h 136362"/>
                <a:gd name="connsiteX414" fmla="*/ 323952 w 1890036"/>
                <a:gd name="connsiteY414" fmla="*/ 90812 h 136362"/>
                <a:gd name="connsiteX415" fmla="*/ 307362 w 1890036"/>
                <a:gd name="connsiteY415" fmla="*/ 86872 h 136362"/>
                <a:gd name="connsiteX416" fmla="*/ 302568 w 1890036"/>
                <a:gd name="connsiteY416" fmla="*/ 82235 h 136362"/>
                <a:gd name="connsiteX417" fmla="*/ 304972 w 1890036"/>
                <a:gd name="connsiteY417" fmla="*/ 78584 h 136362"/>
                <a:gd name="connsiteX418" fmla="*/ 320300 w 1890036"/>
                <a:gd name="connsiteY418" fmla="*/ 80974 h 136362"/>
                <a:gd name="connsiteX419" fmla="*/ 353611 w 1890036"/>
                <a:gd name="connsiteY419" fmla="*/ 55388 h 136362"/>
                <a:gd name="connsiteX420" fmla="*/ 353611 w 1890036"/>
                <a:gd name="connsiteY420" fmla="*/ 54403 h 136362"/>
                <a:gd name="connsiteX421" fmla="*/ 350104 w 1890036"/>
                <a:gd name="connsiteY421" fmla="*/ 43147 h 136362"/>
                <a:gd name="connsiteX422" fmla="*/ 354741 w 1890036"/>
                <a:gd name="connsiteY422" fmla="*/ 41321 h 136362"/>
                <a:gd name="connsiteX423" fmla="*/ 356987 w 1890036"/>
                <a:gd name="connsiteY423" fmla="*/ 38235 h 136362"/>
                <a:gd name="connsiteX424" fmla="*/ 267142 w 1890036"/>
                <a:gd name="connsiteY424" fmla="*/ 104879 h 136362"/>
                <a:gd name="connsiteX425" fmla="*/ 267142 w 1890036"/>
                <a:gd name="connsiteY425" fmla="*/ 31352 h 136362"/>
                <a:gd name="connsiteX426" fmla="*/ 264331 w 1890036"/>
                <a:gd name="connsiteY426" fmla="*/ 28541 h 136362"/>
                <a:gd name="connsiteX427" fmla="*/ 251407 w 1890036"/>
                <a:gd name="connsiteY427" fmla="*/ 28541 h 136362"/>
                <a:gd name="connsiteX428" fmla="*/ 248596 w 1890036"/>
                <a:gd name="connsiteY428" fmla="*/ 31352 h 136362"/>
                <a:gd name="connsiteX429" fmla="*/ 248596 w 1890036"/>
                <a:gd name="connsiteY429" fmla="*/ 104879 h 136362"/>
                <a:gd name="connsiteX430" fmla="*/ 251407 w 1890036"/>
                <a:gd name="connsiteY430" fmla="*/ 107821 h 136362"/>
                <a:gd name="connsiteX431" fmla="*/ 264331 w 1890036"/>
                <a:gd name="connsiteY431" fmla="*/ 107821 h 136362"/>
                <a:gd name="connsiteX432" fmla="*/ 267142 w 1890036"/>
                <a:gd name="connsiteY432" fmla="*/ 104879 h 136362"/>
                <a:gd name="connsiteX433" fmla="*/ 267563 w 1890036"/>
                <a:gd name="connsiteY433" fmla="*/ 15170 h 136362"/>
                <a:gd name="connsiteX434" fmla="*/ 267563 w 1890036"/>
                <a:gd name="connsiteY434" fmla="*/ 2811 h 136362"/>
                <a:gd name="connsiteX435" fmla="*/ 264752 w 1890036"/>
                <a:gd name="connsiteY435" fmla="*/ 0 h 136362"/>
                <a:gd name="connsiteX436" fmla="*/ 251131 w 1890036"/>
                <a:gd name="connsiteY436" fmla="*/ 0 h 136362"/>
                <a:gd name="connsiteX437" fmla="*/ 248175 w 1890036"/>
                <a:gd name="connsiteY437" fmla="*/ 2811 h 136362"/>
                <a:gd name="connsiteX438" fmla="*/ 248175 w 1890036"/>
                <a:gd name="connsiteY438" fmla="*/ 15170 h 136362"/>
                <a:gd name="connsiteX439" fmla="*/ 251131 w 1890036"/>
                <a:gd name="connsiteY439" fmla="*/ 17981 h 136362"/>
                <a:gd name="connsiteX440" fmla="*/ 264752 w 1890036"/>
                <a:gd name="connsiteY440" fmla="*/ 17981 h 136362"/>
                <a:gd name="connsiteX441" fmla="*/ 267563 w 1890036"/>
                <a:gd name="connsiteY441" fmla="*/ 15170 h 136362"/>
                <a:gd name="connsiteX442" fmla="*/ 230587 w 1890036"/>
                <a:gd name="connsiteY442" fmla="*/ 87029 h 136362"/>
                <a:gd name="connsiteX443" fmla="*/ 217098 w 1890036"/>
                <a:gd name="connsiteY443" fmla="*/ 65646 h 136362"/>
                <a:gd name="connsiteX444" fmla="*/ 198669 w 1890036"/>
                <a:gd name="connsiteY444" fmla="*/ 54403 h 136362"/>
                <a:gd name="connsiteX445" fmla="*/ 193034 w 1890036"/>
                <a:gd name="connsiteY445" fmla="*/ 48637 h 136362"/>
                <a:gd name="connsiteX446" fmla="*/ 202754 w 1890036"/>
                <a:gd name="connsiteY446" fmla="*/ 42727 h 136362"/>
                <a:gd name="connsiteX447" fmla="*/ 225951 w 1890036"/>
                <a:gd name="connsiteY447" fmla="*/ 44408 h 136362"/>
                <a:gd name="connsiteX448" fmla="*/ 226502 w 1890036"/>
                <a:gd name="connsiteY448" fmla="*/ 44408 h 136362"/>
                <a:gd name="connsiteX449" fmla="*/ 228762 w 1890036"/>
                <a:gd name="connsiteY449" fmla="*/ 41741 h 136362"/>
                <a:gd name="connsiteX450" fmla="*/ 228762 w 1890036"/>
                <a:gd name="connsiteY450" fmla="*/ 33598 h 136362"/>
                <a:gd name="connsiteX451" fmla="*/ 226226 w 1890036"/>
                <a:gd name="connsiteY451" fmla="*/ 30367 h 136362"/>
                <a:gd name="connsiteX452" fmla="*/ 201204 w 1890036"/>
                <a:gd name="connsiteY452" fmla="*/ 27556 h 136362"/>
                <a:gd name="connsiteX453" fmla="*/ 174500 w 1890036"/>
                <a:gd name="connsiteY453" fmla="*/ 48637 h 136362"/>
                <a:gd name="connsiteX454" fmla="*/ 186296 w 1890036"/>
                <a:gd name="connsiteY454" fmla="*/ 68037 h 136362"/>
                <a:gd name="connsiteX455" fmla="*/ 205565 w 1890036"/>
                <a:gd name="connsiteY455" fmla="*/ 79858 h 136362"/>
                <a:gd name="connsiteX456" fmla="*/ 211752 w 1890036"/>
                <a:gd name="connsiteY456" fmla="*/ 87029 h 136362"/>
                <a:gd name="connsiteX457" fmla="*/ 201769 w 1890036"/>
                <a:gd name="connsiteY457" fmla="*/ 93780 h 136362"/>
                <a:gd name="connsiteX458" fmla="*/ 178152 w 1890036"/>
                <a:gd name="connsiteY458" fmla="*/ 92230 h 136362"/>
                <a:gd name="connsiteX459" fmla="*/ 177587 w 1890036"/>
                <a:gd name="connsiteY459" fmla="*/ 92230 h 136362"/>
                <a:gd name="connsiteX460" fmla="*/ 175196 w 1890036"/>
                <a:gd name="connsiteY460" fmla="*/ 94490 h 136362"/>
                <a:gd name="connsiteX461" fmla="*/ 175196 w 1890036"/>
                <a:gd name="connsiteY461" fmla="*/ 102909 h 136362"/>
                <a:gd name="connsiteX462" fmla="*/ 177863 w 1890036"/>
                <a:gd name="connsiteY462" fmla="*/ 106140 h 136362"/>
                <a:gd name="connsiteX463" fmla="*/ 203030 w 1890036"/>
                <a:gd name="connsiteY463" fmla="*/ 108951 h 136362"/>
                <a:gd name="connsiteX464" fmla="*/ 230587 w 1890036"/>
                <a:gd name="connsiteY464" fmla="*/ 87029 h 136362"/>
                <a:gd name="connsiteX465" fmla="*/ 140612 w 1890036"/>
                <a:gd name="connsiteY465" fmla="*/ 61443 h 136362"/>
                <a:gd name="connsiteX466" fmla="*/ 110782 w 1890036"/>
                <a:gd name="connsiteY466" fmla="*/ 61443 h 136362"/>
                <a:gd name="connsiteX467" fmla="*/ 110782 w 1890036"/>
                <a:gd name="connsiteY467" fmla="*/ 60878 h 136362"/>
                <a:gd name="connsiteX468" fmla="*/ 125835 w 1890036"/>
                <a:gd name="connsiteY468" fmla="*/ 43567 h 136362"/>
                <a:gd name="connsiteX469" fmla="*/ 140612 w 1890036"/>
                <a:gd name="connsiteY469" fmla="*/ 60878 h 136362"/>
                <a:gd name="connsiteX470" fmla="*/ 140612 w 1890036"/>
                <a:gd name="connsiteY470" fmla="*/ 61443 h 136362"/>
                <a:gd name="connsiteX471" fmla="*/ 159290 w 1890036"/>
                <a:gd name="connsiteY471" fmla="*/ 71136 h 136362"/>
                <a:gd name="connsiteX472" fmla="*/ 159290 w 1890036"/>
                <a:gd name="connsiteY472" fmla="*/ 63269 h 136362"/>
                <a:gd name="connsiteX473" fmla="*/ 125835 w 1890036"/>
                <a:gd name="connsiteY473" fmla="*/ 27556 h 136362"/>
                <a:gd name="connsiteX474" fmla="*/ 92090 w 1890036"/>
                <a:gd name="connsiteY474" fmla="*/ 63269 h 136362"/>
                <a:gd name="connsiteX475" fmla="*/ 92090 w 1890036"/>
                <a:gd name="connsiteY475" fmla="*/ 73658 h 136362"/>
                <a:gd name="connsiteX476" fmla="*/ 126110 w 1890036"/>
                <a:gd name="connsiteY476" fmla="*/ 108951 h 136362"/>
                <a:gd name="connsiteX477" fmla="*/ 153392 w 1890036"/>
                <a:gd name="connsiteY477" fmla="*/ 106560 h 136362"/>
                <a:gd name="connsiteX478" fmla="*/ 156348 w 1890036"/>
                <a:gd name="connsiteY478" fmla="*/ 102909 h 136362"/>
                <a:gd name="connsiteX479" fmla="*/ 156348 w 1890036"/>
                <a:gd name="connsiteY479" fmla="*/ 93636 h 136362"/>
                <a:gd name="connsiteX480" fmla="*/ 153812 w 1890036"/>
                <a:gd name="connsiteY480" fmla="*/ 91534 h 136362"/>
                <a:gd name="connsiteX481" fmla="*/ 153392 w 1890036"/>
                <a:gd name="connsiteY481" fmla="*/ 91534 h 136362"/>
                <a:gd name="connsiteX482" fmla="*/ 127529 w 1890036"/>
                <a:gd name="connsiteY482" fmla="*/ 92940 h 136362"/>
                <a:gd name="connsiteX483" fmla="*/ 110637 w 1890036"/>
                <a:gd name="connsiteY483" fmla="*/ 75064 h 136362"/>
                <a:gd name="connsiteX484" fmla="*/ 110637 w 1890036"/>
                <a:gd name="connsiteY484" fmla="*/ 74643 h 136362"/>
                <a:gd name="connsiteX485" fmla="*/ 156479 w 1890036"/>
                <a:gd name="connsiteY485" fmla="*/ 74643 h 136362"/>
                <a:gd name="connsiteX486" fmla="*/ 159290 w 1890036"/>
                <a:gd name="connsiteY486" fmla="*/ 71136 h 136362"/>
                <a:gd name="connsiteX487" fmla="*/ 56100 w 1890036"/>
                <a:gd name="connsiteY487" fmla="*/ 65935 h 136362"/>
                <a:gd name="connsiteX488" fmla="*/ 31340 w 1890036"/>
                <a:gd name="connsiteY488" fmla="*/ 92519 h 136362"/>
                <a:gd name="connsiteX489" fmla="*/ 19519 w 1890036"/>
                <a:gd name="connsiteY489" fmla="*/ 92099 h 136362"/>
                <a:gd name="connsiteX490" fmla="*/ 19519 w 1890036"/>
                <a:gd name="connsiteY490" fmla="*/ 19098 h 136362"/>
                <a:gd name="connsiteX491" fmla="*/ 31340 w 1890036"/>
                <a:gd name="connsiteY491" fmla="*/ 18677 h 136362"/>
                <a:gd name="connsiteX492" fmla="*/ 56100 w 1890036"/>
                <a:gd name="connsiteY492" fmla="*/ 45261 h 136362"/>
                <a:gd name="connsiteX493" fmla="*/ 56100 w 1890036"/>
                <a:gd name="connsiteY493" fmla="*/ 65935 h 136362"/>
                <a:gd name="connsiteX494" fmla="*/ 75488 w 1890036"/>
                <a:gd name="connsiteY494" fmla="*/ 65935 h 136362"/>
                <a:gd name="connsiteX495" fmla="*/ 75488 w 1890036"/>
                <a:gd name="connsiteY495" fmla="*/ 45261 h 136362"/>
                <a:gd name="connsiteX496" fmla="*/ 31340 w 1890036"/>
                <a:gd name="connsiteY496" fmla="*/ 2246 h 136362"/>
                <a:gd name="connsiteX497" fmla="*/ 3652 w 1890036"/>
                <a:gd name="connsiteY497" fmla="*/ 3927 h 136362"/>
                <a:gd name="connsiteX498" fmla="*/ 0 w 1890036"/>
                <a:gd name="connsiteY498" fmla="*/ 8288 h 136362"/>
                <a:gd name="connsiteX499" fmla="*/ 0 w 1890036"/>
                <a:gd name="connsiteY499" fmla="*/ 102909 h 136362"/>
                <a:gd name="connsiteX500" fmla="*/ 3652 w 1890036"/>
                <a:gd name="connsiteY500" fmla="*/ 107269 h 136362"/>
                <a:gd name="connsiteX501" fmla="*/ 31340 w 1890036"/>
                <a:gd name="connsiteY501" fmla="*/ 108951 h 136362"/>
                <a:gd name="connsiteX502" fmla="*/ 75488 w 1890036"/>
                <a:gd name="connsiteY502" fmla="*/ 65935 h 13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Lst>
              <a:rect l="l" t="t" r="r" b="b"/>
              <a:pathLst>
                <a:path w="1890036" h="136362">
                  <a:moveTo>
                    <a:pt x="1871359" y="61443"/>
                  </a:moveTo>
                  <a:lnTo>
                    <a:pt x="1841529" y="61443"/>
                  </a:lnTo>
                  <a:lnTo>
                    <a:pt x="1841529" y="60878"/>
                  </a:lnTo>
                  <a:cubicBezTo>
                    <a:pt x="1841529" y="49767"/>
                    <a:pt x="1847860" y="43567"/>
                    <a:pt x="1856582" y="43567"/>
                  </a:cubicBezTo>
                  <a:cubicBezTo>
                    <a:pt x="1865304" y="43567"/>
                    <a:pt x="1871359" y="49898"/>
                    <a:pt x="1871359" y="60878"/>
                  </a:cubicBezTo>
                  <a:lnTo>
                    <a:pt x="1871359" y="61443"/>
                  </a:lnTo>
                  <a:close/>
                  <a:moveTo>
                    <a:pt x="1890037" y="71136"/>
                  </a:moveTo>
                  <a:lnTo>
                    <a:pt x="1890037" y="63269"/>
                  </a:lnTo>
                  <a:cubicBezTo>
                    <a:pt x="1890037" y="42306"/>
                    <a:pt x="1878242" y="27556"/>
                    <a:pt x="1856582" y="27556"/>
                  </a:cubicBezTo>
                  <a:cubicBezTo>
                    <a:pt x="1835066" y="27556"/>
                    <a:pt x="1822838" y="41321"/>
                    <a:pt x="1822838" y="63269"/>
                  </a:cubicBezTo>
                  <a:lnTo>
                    <a:pt x="1822838" y="73658"/>
                  </a:lnTo>
                  <a:cubicBezTo>
                    <a:pt x="1822838" y="101359"/>
                    <a:pt x="1842790" y="108951"/>
                    <a:pt x="1856858" y="108951"/>
                  </a:cubicBezTo>
                  <a:cubicBezTo>
                    <a:pt x="1869520" y="108951"/>
                    <a:pt x="1875010" y="108241"/>
                    <a:pt x="1884139" y="106560"/>
                  </a:cubicBezTo>
                  <a:cubicBezTo>
                    <a:pt x="1886661" y="106140"/>
                    <a:pt x="1887082" y="105155"/>
                    <a:pt x="1887082" y="102909"/>
                  </a:cubicBezTo>
                  <a:lnTo>
                    <a:pt x="1887082" y="93636"/>
                  </a:lnTo>
                  <a:cubicBezTo>
                    <a:pt x="1887082" y="92230"/>
                    <a:pt x="1885965" y="91534"/>
                    <a:pt x="1884560" y="91534"/>
                  </a:cubicBezTo>
                  <a:lnTo>
                    <a:pt x="1884139" y="91534"/>
                  </a:lnTo>
                  <a:cubicBezTo>
                    <a:pt x="1878242" y="92099"/>
                    <a:pt x="1868535" y="92940"/>
                    <a:pt x="1858263" y="92940"/>
                  </a:cubicBezTo>
                  <a:cubicBezTo>
                    <a:pt x="1844760" y="92940"/>
                    <a:pt x="1841384" y="83233"/>
                    <a:pt x="1841384" y="75064"/>
                  </a:cubicBezTo>
                  <a:lnTo>
                    <a:pt x="1841384" y="74643"/>
                  </a:lnTo>
                  <a:lnTo>
                    <a:pt x="1887226" y="74643"/>
                  </a:lnTo>
                  <a:cubicBezTo>
                    <a:pt x="1889196" y="74643"/>
                    <a:pt x="1890037" y="73382"/>
                    <a:pt x="1890037" y="71136"/>
                  </a:cubicBezTo>
                  <a:moveTo>
                    <a:pt x="1789934" y="114310"/>
                  </a:moveTo>
                  <a:cubicBezTo>
                    <a:pt x="1789934" y="119366"/>
                    <a:pt x="1787544" y="122322"/>
                    <a:pt x="1774041" y="122322"/>
                  </a:cubicBezTo>
                  <a:cubicBezTo>
                    <a:pt x="1760814" y="122322"/>
                    <a:pt x="1757293" y="118815"/>
                    <a:pt x="1757293" y="113036"/>
                  </a:cubicBezTo>
                  <a:lnTo>
                    <a:pt x="1757293" y="111775"/>
                  </a:lnTo>
                  <a:cubicBezTo>
                    <a:pt x="1757293" y="106705"/>
                    <a:pt x="1758712" y="104879"/>
                    <a:pt x="1760814" y="101924"/>
                  </a:cubicBezTo>
                  <a:lnTo>
                    <a:pt x="1773331" y="104879"/>
                  </a:lnTo>
                  <a:cubicBezTo>
                    <a:pt x="1788108" y="108399"/>
                    <a:pt x="1789934" y="110225"/>
                    <a:pt x="1789934" y="113324"/>
                  </a:cubicBezTo>
                  <a:lnTo>
                    <a:pt x="1789934" y="114310"/>
                  </a:lnTo>
                  <a:close/>
                  <a:moveTo>
                    <a:pt x="1788397" y="55808"/>
                  </a:moveTo>
                  <a:cubicBezTo>
                    <a:pt x="1788397" y="62849"/>
                    <a:pt x="1785022" y="66920"/>
                    <a:pt x="1773344" y="66920"/>
                  </a:cubicBezTo>
                  <a:cubicBezTo>
                    <a:pt x="1760249" y="66920"/>
                    <a:pt x="1758147" y="61010"/>
                    <a:pt x="1758147" y="55808"/>
                  </a:cubicBezTo>
                  <a:lnTo>
                    <a:pt x="1758147" y="54679"/>
                  </a:lnTo>
                  <a:cubicBezTo>
                    <a:pt x="1758147" y="48072"/>
                    <a:pt x="1761378" y="42727"/>
                    <a:pt x="1773331" y="42727"/>
                  </a:cubicBezTo>
                  <a:cubicBezTo>
                    <a:pt x="1785442" y="42727"/>
                    <a:pt x="1788397" y="47928"/>
                    <a:pt x="1788397" y="54679"/>
                  </a:cubicBezTo>
                  <a:lnTo>
                    <a:pt x="1788397" y="55808"/>
                  </a:lnTo>
                  <a:close/>
                  <a:moveTo>
                    <a:pt x="1810031" y="38235"/>
                  </a:moveTo>
                  <a:lnTo>
                    <a:pt x="1810031" y="32337"/>
                  </a:lnTo>
                  <a:cubicBezTo>
                    <a:pt x="1810031" y="30222"/>
                    <a:pt x="1808336" y="28541"/>
                    <a:pt x="1806235" y="28541"/>
                  </a:cubicBezTo>
                  <a:lnTo>
                    <a:pt x="1773331" y="28541"/>
                  </a:lnTo>
                  <a:cubicBezTo>
                    <a:pt x="1749005" y="28541"/>
                    <a:pt x="1739876" y="40336"/>
                    <a:pt x="1739876" y="54403"/>
                  </a:cubicBezTo>
                  <a:lnTo>
                    <a:pt x="1739876" y="55388"/>
                  </a:lnTo>
                  <a:cubicBezTo>
                    <a:pt x="1739876" y="62428"/>
                    <a:pt x="1741426" y="67485"/>
                    <a:pt x="1745642" y="71846"/>
                  </a:cubicBezTo>
                  <a:cubicBezTo>
                    <a:pt x="1741846" y="74512"/>
                    <a:pt x="1740021" y="78860"/>
                    <a:pt x="1740021" y="83220"/>
                  </a:cubicBezTo>
                  <a:lnTo>
                    <a:pt x="1740021" y="83365"/>
                  </a:lnTo>
                  <a:cubicBezTo>
                    <a:pt x="1740021" y="88421"/>
                    <a:pt x="1742411" y="93347"/>
                    <a:pt x="1746339" y="96302"/>
                  </a:cubicBezTo>
                  <a:cubicBezTo>
                    <a:pt x="1741846" y="100387"/>
                    <a:pt x="1739180" y="106009"/>
                    <a:pt x="1739180" y="111775"/>
                  </a:cubicBezTo>
                  <a:lnTo>
                    <a:pt x="1739180" y="113036"/>
                  </a:lnTo>
                  <a:cubicBezTo>
                    <a:pt x="1739180" y="127799"/>
                    <a:pt x="1751264" y="136362"/>
                    <a:pt x="1774041" y="136362"/>
                  </a:cubicBezTo>
                  <a:cubicBezTo>
                    <a:pt x="1797947" y="136362"/>
                    <a:pt x="1808481" y="128639"/>
                    <a:pt x="1808481" y="114310"/>
                  </a:cubicBezTo>
                  <a:lnTo>
                    <a:pt x="1808481" y="113324"/>
                  </a:lnTo>
                  <a:cubicBezTo>
                    <a:pt x="1808481" y="98272"/>
                    <a:pt x="1796121" y="95317"/>
                    <a:pt x="1776996" y="90812"/>
                  </a:cubicBezTo>
                  <a:lnTo>
                    <a:pt x="1760393" y="86872"/>
                  </a:lnTo>
                  <a:cubicBezTo>
                    <a:pt x="1757162" y="86175"/>
                    <a:pt x="1755612" y="85046"/>
                    <a:pt x="1755612" y="82235"/>
                  </a:cubicBezTo>
                  <a:cubicBezTo>
                    <a:pt x="1755612" y="80974"/>
                    <a:pt x="1756321" y="79700"/>
                    <a:pt x="1758003" y="78584"/>
                  </a:cubicBezTo>
                  <a:cubicBezTo>
                    <a:pt x="1760814" y="79700"/>
                    <a:pt x="1765884" y="80974"/>
                    <a:pt x="1773344" y="80974"/>
                  </a:cubicBezTo>
                  <a:cubicBezTo>
                    <a:pt x="1794571" y="80974"/>
                    <a:pt x="1806655" y="72962"/>
                    <a:pt x="1806655" y="55388"/>
                  </a:cubicBezTo>
                  <a:lnTo>
                    <a:pt x="1806655" y="54403"/>
                  </a:lnTo>
                  <a:cubicBezTo>
                    <a:pt x="1806655" y="49478"/>
                    <a:pt x="1805394" y="46378"/>
                    <a:pt x="1803148" y="43147"/>
                  </a:cubicBezTo>
                  <a:lnTo>
                    <a:pt x="1807785" y="41321"/>
                  </a:lnTo>
                  <a:cubicBezTo>
                    <a:pt x="1809466" y="40612"/>
                    <a:pt x="1810031" y="40336"/>
                    <a:pt x="1810031" y="38235"/>
                  </a:cubicBezTo>
                  <a:moveTo>
                    <a:pt x="1702060" y="92795"/>
                  </a:moveTo>
                  <a:cubicBezTo>
                    <a:pt x="1699380" y="93360"/>
                    <a:pt x="1693614" y="93780"/>
                    <a:pt x="1688544" y="93780"/>
                  </a:cubicBezTo>
                  <a:cubicBezTo>
                    <a:pt x="1676447" y="93780"/>
                    <a:pt x="1673491" y="85204"/>
                    <a:pt x="1673491" y="73671"/>
                  </a:cubicBezTo>
                  <a:lnTo>
                    <a:pt x="1673491" y="62835"/>
                  </a:lnTo>
                  <a:cubicBezTo>
                    <a:pt x="1673491" y="51303"/>
                    <a:pt x="1676447" y="42727"/>
                    <a:pt x="1688544" y="42727"/>
                  </a:cubicBezTo>
                  <a:cubicBezTo>
                    <a:pt x="1691920" y="42727"/>
                    <a:pt x="1698120" y="43147"/>
                    <a:pt x="1702060" y="43712"/>
                  </a:cubicBezTo>
                  <a:lnTo>
                    <a:pt x="1702060" y="92795"/>
                  </a:lnTo>
                  <a:close/>
                  <a:moveTo>
                    <a:pt x="1720594" y="101503"/>
                  </a:moveTo>
                  <a:lnTo>
                    <a:pt x="1720594" y="3651"/>
                  </a:lnTo>
                  <a:cubicBezTo>
                    <a:pt x="1720594" y="2102"/>
                    <a:pt x="1719333" y="841"/>
                    <a:pt x="1717796" y="841"/>
                  </a:cubicBezTo>
                  <a:lnTo>
                    <a:pt x="1704871" y="841"/>
                  </a:lnTo>
                  <a:cubicBezTo>
                    <a:pt x="1703321" y="841"/>
                    <a:pt x="1702060" y="2102"/>
                    <a:pt x="1702060" y="3651"/>
                  </a:cubicBezTo>
                  <a:lnTo>
                    <a:pt x="1702060" y="28541"/>
                  </a:lnTo>
                  <a:cubicBezTo>
                    <a:pt x="1696845" y="27832"/>
                    <a:pt x="1691920" y="27556"/>
                    <a:pt x="1688544" y="27556"/>
                  </a:cubicBezTo>
                  <a:cubicBezTo>
                    <a:pt x="1665912" y="27556"/>
                    <a:pt x="1654944" y="40901"/>
                    <a:pt x="1654944" y="62835"/>
                  </a:cubicBezTo>
                  <a:lnTo>
                    <a:pt x="1654944" y="73671"/>
                  </a:lnTo>
                  <a:cubicBezTo>
                    <a:pt x="1654944" y="95606"/>
                    <a:pt x="1665912" y="108951"/>
                    <a:pt x="1688544" y="108951"/>
                  </a:cubicBezTo>
                  <a:cubicBezTo>
                    <a:pt x="1697555" y="108951"/>
                    <a:pt x="1708102" y="107545"/>
                    <a:pt x="1716811" y="105299"/>
                  </a:cubicBezTo>
                  <a:cubicBezTo>
                    <a:pt x="1720042" y="104459"/>
                    <a:pt x="1720594" y="103618"/>
                    <a:pt x="1720594" y="101503"/>
                  </a:cubicBezTo>
                  <a:moveTo>
                    <a:pt x="1621069" y="61443"/>
                  </a:moveTo>
                  <a:lnTo>
                    <a:pt x="1591239" y="61443"/>
                  </a:lnTo>
                  <a:lnTo>
                    <a:pt x="1591239" y="60878"/>
                  </a:lnTo>
                  <a:cubicBezTo>
                    <a:pt x="1591239" y="49767"/>
                    <a:pt x="1597570" y="43567"/>
                    <a:pt x="1606292" y="43567"/>
                  </a:cubicBezTo>
                  <a:cubicBezTo>
                    <a:pt x="1615014" y="43567"/>
                    <a:pt x="1621069" y="49898"/>
                    <a:pt x="1621069" y="60878"/>
                  </a:cubicBezTo>
                  <a:lnTo>
                    <a:pt x="1621069" y="61443"/>
                  </a:lnTo>
                  <a:close/>
                  <a:moveTo>
                    <a:pt x="1639747" y="71136"/>
                  </a:moveTo>
                  <a:lnTo>
                    <a:pt x="1639747" y="63269"/>
                  </a:lnTo>
                  <a:cubicBezTo>
                    <a:pt x="1639747" y="42306"/>
                    <a:pt x="1627952" y="27556"/>
                    <a:pt x="1606292" y="27556"/>
                  </a:cubicBezTo>
                  <a:cubicBezTo>
                    <a:pt x="1584776" y="27556"/>
                    <a:pt x="1572548" y="41321"/>
                    <a:pt x="1572548" y="63269"/>
                  </a:cubicBezTo>
                  <a:lnTo>
                    <a:pt x="1572548" y="73658"/>
                  </a:lnTo>
                  <a:cubicBezTo>
                    <a:pt x="1572548" y="101359"/>
                    <a:pt x="1592500" y="108951"/>
                    <a:pt x="1606568" y="108951"/>
                  </a:cubicBezTo>
                  <a:cubicBezTo>
                    <a:pt x="1619230" y="108951"/>
                    <a:pt x="1624720" y="108241"/>
                    <a:pt x="1633849" y="106560"/>
                  </a:cubicBezTo>
                  <a:cubicBezTo>
                    <a:pt x="1636371" y="106140"/>
                    <a:pt x="1636792" y="105155"/>
                    <a:pt x="1636792" y="102909"/>
                  </a:cubicBezTo>
                  <a:lnTo>
                    <a:pt x="1636792" y="93636"/>
                  </a:lnTo>
                  <a:cubicBezTo>
                    <a:pt x="1636792" y="92230"/>
                    <a:pt x="1635675" y="91534"/>
                    <a:pt x="1634270" y="91534"/>
                  </a:cubicBezTo>
                  <a:lnTo>
                    <a:pt x="1633849" y="91534"/>
                  </a:lnTo>
                  <a:cubicBezTo>
                    <a:pt x="1627952" y="92099"/>
                    <a:pt x="1618245" y="92940"/>
                    <a:pt x="1607973" y="92940"/>
                  </a:cubicBezTo>
                  <a:cubicBezTo>
                    <a:pt x="1594470" y="92940"/>
                    <a:pt x="1591094" y="83233"/>
                    <a:pt x="1591094" y="75064"/>
                  </a:cubicBezTo>
                  <a:lnTo>
                    <a:pt x="1591094" y="74643"/>
                  </a:lnTo>
                  <a:lnTo>
                    <a:pt x="1636936" y="74643"/>
                  </a:lnTo>
                  <a:cubicBezTo>
                    <a:pt x="1638906" y="74643"/>
                    <a:pt x="1639747" y="73382"/>
                    <a:pt x="1639747" y="71136"/>
                  </a:cubicBezTo>
                  <a:moveTo>
                    <a:pt x="1553830" y="104879"/>
                  </a:moveTo>
                  <a:lnTo>
                    <a:pt x="1553830" y="3651"/>
                  </a:lnTo>
                  <a:cubicBezTo>
                    <a:pt x="1553830" y="2102"/>
                    <a:pt x="1552714" y="841"/>
                    <a:pt x="1551164" y="841"/>
                  </a:cubicBezTo>
                  <a:lnTo>
                    <a:pt x="1538107" y="841"/>
                  </a:lnTo>
                  <a:cubicBezTo>
                    <a:pt x="1536557" y="841"/>
                    <a:pt x="1535296" y="2102"/>
                    <a:pt x="1535296" y="3651"/>
                  </a:cubicBezTo>
                  <a:lnTo>
                    <a:pt x="1535296" y="104879"/>
                  </a:lnTo>
                  <a:cubicBezTo>
                    <a:pt x="1535296" y="106416"/>
                    <a:pt x="1536557" y="107821"/>
                    <a:pt x="1538107" y="107821"/>
                  </a:cubicBezTo>
                  <a:lnTo>
                    <a:pt x="1551164" y="107821"/>
                  </a:lnTo>
                  <a:cubicBezTo>
                    <a:pt x="1552714" y="107821"/>
                    <a:pt x="1553830" y="106416"/>
                    <a:pt x="1553830" y="104879"/>
                  </a:cubicBezTo>
                  <a:moveTo>
                    <a:pt x="1519679" y="31352"/>
                  </a:moveTo>
                  <a:cubicBezTo>
                    <a:pt x="1519679" y="29802"/>
                    <a:pt x="1518418" y="28541"/>
                    <a:pt x="1516868" y="28541"/>
                  </a:cubicBezTo>
                  <a:lnTo>
                    <a:pt x="1503220" y="28541"/>
                  </a:lnTo>
                  <a:cubicBezTo>
                    <a:pt x="1501815" y="28541"/>
                    <a:pt x="1500830" y="29802"/>
                    <a:pt x="1500698" y="31076"/>
                  </a:cubicBezTo>
                  <a:lnTo>
                    <a:pt x="1491832" y="90536"/>
                  </a:lnTo>
                  <a:cubicBezTo>
                    <a:pt x="1491701" y="91797"/>
                    <a:pt x="1491412" y="92506"/>
                    <a:pt x="1491136" y="92506"/>
                  </a:cubicBezTo>
                  <a:cubicBezTo>
                    <a:pt x="1490847" y="92506"/>
                    <a:pt x="1490427" y="91942"/>
                    <a:pt x="1490151" y="90536"/>
                  </a:cubicBezTo>
                  <a:lnTo>
                    <a:pt x="1478474" y="43304"/>
                  </a:lnTo>
                  <a:cubicBezTo>
                    <a:pt x="1477068" y="37814"/>
                    <a:pt x="1475387" y="37249"/>
                    <a:pt x="1470606" y="37249"/>
                  </a:cubicBezTo>
                  <a:lnTo>
                    <a:pt x="1460754" y="37249"/>
                  </a:lnTo>
                  <a:cubicBezTo>
                    <a:pt x="1455973" y="37249"/>
                    <a:pt x="1454292" y="37814"/>
                    <a:pt x="1452887" y="43304"/>
                  </a:cubicBezTo>
                  <a:lnTo>
                    <a:pt x="1441209" y="90536"/>
                  </a:lnTo>
                  <a:cubicBezTo>
                    <a:pt x="1440934" y="91942"/>
                    <a:pt x="1440513" y="92506"/>
                    <a:pt x="1440224" y="92506"/>
                  </a:cubicBezTo>
                  <a:cubicBezTo>
                    <a:pt x="1439948" y="92506"/>
                    <a:pt x="1439673" y="91797"/>
                    <a:pt x="1439528" y="90536"/>
                  </a:cubicBezTo>
                  <a:lnTo>
                    <a:pt x="1430662" y="31076"/>
                  </a:lnTo>
                  <a:cubicBezTo>
                    <a:pt x="1430531" y="29802"/>
                    <a:pt x="1429545" y="28541"/>
                    <a:pt x="1428140" y="28541"/>
                  </a:cubicBezTo>
                  <a:lnTo>
                    <a:pt x="1414493" y="28541"/>
                  </a:lnTo>
                  <a:cubicBezTo>
                    <a:pt x="1412956" y="28541"/>
                    <a:pt x="1411682" y="29802"/>
                    <a:pt x="1411682" y="31352"/>
                  </a:cubicBezTo>
                  <a:lnTo>
                    <a:pt x="1411682" y="31772"/>
                  </a:lnTo>
                  <a:lnTo>
                    <a:pt x="1424475" y="96434"/>
                  </a:lnTo>
                  <a:cubicBezTo>
                    <a:pt x="1426170" y="104879"/>
                    <a:pt x="1428416" y="108241"/>
                    <a:pt x="1436993" y="108241"/>
                  </a:cubicBezTo>
                  <a:lnTo>
                    <a:pt x="1440789" y="108241"/>
                  </a:lnTo>
                  <a:cubicBezTo>
                    <a:pt x="1448381" y="108241"/>
                    <a:pt x="1452322" y="104590"/>
                    <a:pt x="1454148" y="97287"/>
                  </a:cubicBezTo>
                  <a:lnTo>
                    <a:pt x="1465260" y="54259"/>
                  </a:lnTo>
                  <a:cubicBezTo>
                    <a:pt x="1465404" y="53707"/>
                    <a:pt x="1465404" y="53562"/>
                    <a:pt x="1465680" y="53562"/>
                  </a:cubicBezTo>
                  <a:cubicBezTo>
                    <a:pt x="1465956" y="53562"/>
                    <a:pt x="1465956" y="53707"/>
                    <a:pt x="1466100" y="54259"/>
                  </a:cubicBezTo>
                  <a:lnTo>
                    <a:pt x="1477213" y="97287"/>
                  </a:lnTo>
                  <a:cubicBezTo>
                    <a:pt x="1479039" y="104590"/>
                    <a:pt x="1482979" y="108241"/>
                    <a:pt x="1490571" y="108241"/>
                  </a:cubicBezTo>
                  <a:lnTo>
                    <a:pt x="1494367" y="108241"/>
                  </a:lnTo>
                  <a:cubicBezTo>
                    <a:pt x="1502945" y="108241"/>
                    <a:pt x="1505191" y="104879"/>
                    <a:pt x="1506885" y="96434"/>
                  </a:cubicBezTo>
                  <a:lnTo>
                    <a:pt x="1519679" y="31772"/>
                  </a:lnTo>
                  <a:lnTo>
                    <a:pt x="1519679" y="31352"/>
                  </a:lnTo>
                  <a:close/>
                  <a:moveTo>
                    <a:pt x="1382889" y="73947"/>
                  </a:moveTo>
                  <a:cubicBezTo>
                    <a:pt x="1382889" y="85479"/>
                    <a:pt x="1377688" y="92940"/>
                    <a:pt x="1367837" y="92940"/>
                  </a:cubicBezTo>
                  <a:cubicBezTo>
                    <a:pt x="1357985" y="92940"/>
                    <a:pt x="1352784" y="85479"/>
                    <a:pt x="1352784" y="73947"/>
                  </a:cubicBezTo>
                  <a:lnTo>
                    <a:pt x="1352784" y="62560"/>
                  </a:lnTo>
                  <a:cubicBezTo>
                    <a:pt x="1352784" y="51028"/>
                    <a:pt x="1357985" y="43567"/>
                    <a:pt x="1367837" y="43567"/>
                  </a:cubicBezTo>
                  <a:cubicBezTo>
                    <a:pt x="1377688" y="43567"/>
                    <a:pt x="1382889" y="51028"/>
                    <a:pt x="1382889" y="62560"/>
                  </a:cubicBezTo>
                  <a:lnTo>
                    <a:pt x="1382889" y="73947"/>
                  </a:lnTo>
                  <a:close/>
                  <a:moveTo>
                    <a:pt x="1401436" y="73947"/>
                  </a:moveTo>
                  <a:lnTo>
                    <a:pt x="1401436" y="62560"/>
                  </a:lnTo>
                  <a:cubicBezTo>
                    <a:pt x="1401436" y="42438"/>
                    <a:pt x="1389917" y="27556"/>
                    <a:pt x="1367837" y="27556"/>
                  </a:cubicBezTo>
                  <a:cubicBezTo>
                    <a:pt x="1345756" y="27556"/>
                    <a:pt x="1334237" y="42438"/>
                    <a:pt x="1334237" y="62560"/>
                  </a:cubicBezTo>
                  <a:lnTo>
                    <a:pt x="1334237" y="73947"/>
                  </a:lnTo>
                  <a:cubicBezTo>
                    <a:pt x="1334237" y="94056"/>
                    <a:pt x="1345756" y="108951"/>
                    <a:pt x="1367837" y="108951"/>
                  </a:cubicBezTo>
                  <a:cubicBezTo>
                    <a:pt x="1389917" y="108951"/>
                    <a:pt x="1401436" y="94056"/>
                    <a:pt x="1401436" y="73947"/>
                  </a:cubicBezTo>
                  <a:moveTo>
                    <a:pt x="1316215" y="104866"/>
                  </a:moveTo>
                  <a:lnTo>
                    <a:pt x="1316215" y="59040"/>
                  </a:lnTo>
                  <a:cubicBezTo>
                    <a:pt x="1316215" y="41177"/>
                    <a:pt x="1312148" y="27556"/>
                    <a:pt x="1291919" y="27556"/>
                  </a:cubicBezTo>
                  <a:cubicBezTo>
                    <a:pt x="1282633" y="27556"/>
                    <a:pt x="1277274" y="29106"/>
                    <a:pt x="1269117" y="34294"/>
                  </a:cubicBezTo>
                  <a:lnTo>
                    <a:pt x="1269117" y="31352"/>
                  </a:lnTo>
                  <a:cubicBezTo>
                    <a:pt x="1269117" y="29802"/>
                    <a:pt x="1267856" y="28541"/>
                    <a:pt x="1266306" y="28541"/>
                  </a:cubicBezTo>
                  <a:lnTo>
                    <a:pt x="1254090" y="28541"/>
                  </a:lnTo>
                  <a:cubicBezTo>
                    <a:pt x="1252540" y="28541"/>
                    <a:pt x="1251279" y="29802"/>
                    <a:pt x="1251279" y="31352"/>
                  </a:cubicBezTo>
                  <a:lnTo>
                    <a:pt x="1251279" y="104879"/>
                  </a:lnTo>
                  <a:cubicBezTo>
                    <a:pt x="1251279" y="106416"/>
                    <a:pt x="1252540" y="107821"/>
                    <a:pt x="1254090" y="107821"/>
                  </a:cubicBezTo>
                  <a:lnTo>
                    <a:pt x="1267015" y="107821"/>
                  </a:lnTo>
                  <a:cubicBezTo>
                    <a:pt x="1268565" y="107821"/>
                    <a:pt x="1269826" y="106416"/>
                    <a:pt x="1269826" y="104879"/>
                  </a:cubicBezTo>
                  <a:lnTo>
                    <a:pt x="1269826" y="48361"/>
                  </a:lnTo>
                  <a:cubicBezTo>
                    <a:pt x="1275737" y="45248"/>
                    <a:pt x="1280938" y="43291"/>
                    <a:pt x="1285720" y="43291"/>
                  </a:cubicBezTo>
                  <a:cubicBezTo>
                    <a:pt x="1296556" y="43291"/>
                    <a:pt x="1297686" y="46798"/>
                    <a:pt x="1297686" y="59040"/>
                  </a:cubicBezTo>
                  <a:lnTo>
                    <a:pt x="1297686" y="104866"/>
                  </a:lnTo>
                  <a:cubicBezTo>
                    <a:pt x="1297686" y="106416"/>
                    <a:pt x="1298947" y="107821"/>
                    <a:pt x="1300497" y="107821"/>
                  </a:cubicBezTo>
                  <a:lnTo>
                    <a:pt x="1313422" y="107821"/>
                  </a:lnTo>
                  <a:cubicBezTo>
                    <a:pt x="1314955" y="107821"/>
                    <a:pt x="1316215" y="106416"/>
                    <a:pt x="1316215" y="104866"/>
                  </a:cubicBezTo>
                  <a:moveTo>
                    <a:pt x="1236082" y="106560"/>
                  </a:moveTo>
                  <a:cubicBezTo>
                    <a:pt x="1236082" y="106140"/>
                    <a:pt x="1235793" y="105575"/>
                    <a:pt x="1235373" y="104879"/>
                  </a:cubicBezTo>
                  <a:lnTo>
                    <a:pt x="1199093" y="53983"/>
                  </a:lnTo>
                  <a:lnTo>
                    <a:pt x="1235097" y="7447"/>
                  </a:lnTo>
                  <a:cubicBezTo>
                    <a:pt x="1235662" y="6751"/>
                    <a:pt x="1236082" y="5897"/>
                    <a:pt x="1236082" y="5201"/>
                  </a:cubicBezTo>
                  <a:cubicBezTo>
                    <a:pt x="1236082" y="4216"/>
                    <a:pt x="1235228" y="3507"/>
                    <a:pt x="1233402" y="3507"/>
                  </a:cubicBezTo>
                  <a:lnTo>
                    <a:pt x="1217377" y="3507"/>
                  </a:lnTo>
                  <a:cubicBezTo>
                    <a:pt x="1215828" y="3507"/>
                    <a:pt x="1214842" y="3651"/>
                    <a:pt x="1214146" y="4636"/>
                  </a:cubicBezTo>
                  <a:lnTo>
                    <a:pt x="1179693" y="50883"/>
                  </a:lnTo>
                  <a:lnTo>
                    <a:pt x="1179693" y="6186"/>
                  </a:lnTo>
                  <a:cubicBezTo>
                    <a:pt x="1179693" y="4636"/>
                    <a:pt x="1178432" y="3507"/>
                    <a:pt x="1176882" y="3507"/>
                  </a:cubicBezTo>
                  <a:lnTo>
                    <a:pt x="1162972" y="3507"/>
                  </a:lnTo>
                  <a:cubicBezTo>
                    <a:pt x="1161422" y="3507"/>
                    <a:pt x="1160161" y="4636"/>
                    <a:pt x="1160161" y="6186"/>
                  </a:cubicBezTo>
                  <a:lnTo>
                    <a:pt x="1160161" y="105010"/>
                  </a:lnTo>
                  <a:cubicBezTo>
                    <a:pt x="1160161" y="106560"/>
                    <a:pt x="1161422" y="107821"/>
                    <a:pt x="1162972" y="107821"/>
                  </a:cubicBezTo>
                  <a:lnTo>
                    <a:pt x="1176882" y="107821"/>
                  </a:lnTo>
                  <a:cubicBezTo>
                    <a:pt x="1178432" y="107821"/>
                    <a:pt x="1179693" y="106560"/>
                    <a:pt x="1179693" y="105010"/>
                  </a:cubicBezTo>
                  <a:lnTo>
                    <a:pt x="1179693" y="58343"/>
                  </a:lnTo>
                  <a:lnTo>
                    <a:pt x="1211887" y="106284"/>
                  </a:lnTo>
                  <a:cubicBezTo>
                    <a:pt x="1212596" y="107401"/>
                    <a:pt x="1213437" y="107821"/>
                    <a:pt x="1215131" y="107821"/>
                  </a:cubicBezTo>
                  <a:lnTo>
                    <a:pt x="1233967" y="107821"/>
                  </a:lnTo>
                  <a:cubicBezTo>
                    <a:pt x="1235373" y="107821"/>
                    <a:pt x="1236082" y="107401"/>
                    <a:pt x="1236082" y="106560"/>
                  </a:cubicBezTo>
                  <a:moveTo>
                    <a:pt x="1084792" y="61443"/>
                  </a:moveTo>
                  <a:lnTo>
                    <a:pt x="1054975" y="61443"/>
                  </a:lnTo>
                  <a:lnTo>
                    <a:pt x="1054975" y="60878"/>
                  </a:lnTo>
                  <a:cubicBezTo>
                    <a:pt x="1054975" y="49767"/>
                    <a:pt x="1061306" y="43567"/>
                    <a:pt x="1070028" y="43567"/>
                  </a:cubicBezTo>
                  <a:cubicBezTo>
                    <a:pt x="1078749" y="43567"/>
                    <a:pt x="1084792" y="49898"/>
                    <a:pt x="1084792" y="60878"/>
                  </a:cubicBezTo>
                  <a:lnTo>
                    <a:pt x="1084792" y="61443"/>
                  </a:lnTo>
                  <a:close/>
                  <a:moveTo>
                    <a:pt x="1103483" y="71136"/>
                  </a:moveTo>
                  <a:lnTo>
                    <a:pt x="1103483" y="63269"/>
                  </a:lnTo>
                  <a:cubicBezTo>
                    <a:pt x="1103483" y="42306"/>
                    <a:pt x="1091674" y="27556"/>
                    <a:pt x="1070028" y="27556"/>
                  </a:cubicBezTo>
                  <a:cubicBezTo>
                    <a:pt x="1048512" y="27556"/>
                    <a:pt x="1036283" y="41321"/>
                    <a:pt x="1036283" y="63269"/>
                  </a:cubicBezTo>
                  <a:lnTo>
                    <a:pt x="1036283" y="73658"/>
                  </a:lnTo>
                  <a:cubicBezTo>
                    <a:pt x="1036283" y="101359"/>
                    <a:pt x="1056236" y="108951"/>
                    <a:pt x="1070303" y="108951"/>
                  </a:cubicBezTo>
                  <a:cubicBezTo>
                    <a:pt x="1082966" y="108951"/>
                    <a:pt x="1088443" y="108241"/>
                    <a:pt x="1097585" y="106560"/>
                  </a:cubicBezTo>
                  <a:cubicBezTo>
                    <a:pt x="1100107" y="106140"/>
                    <a:pt x="1100527" y="105155"/>
                    <a:pt x="1100527" y="102909"/>
                  </a:cubicBezTo>
                  <a:lnTo>
                    <a:pt x="1100527" y="93636"/>
                  </a:lnTo>
                  <a:cubicBezTo>
                    <a:pt x="1100527" y="92230"/>
                    <a:pt x="1099411" y="91534"/>
                    <a:pt x="1098005" y="91534"/>
                  </a:cubicBezTo>
                  <a:lnTo>
                    <a:pt x="1097585" y="91534"/>
                  </a:lnTo>
                  <a:cubicBezTo>
                    <a:pt x="1091674" y="92099"/>
                    <a:pt x="1081981" y="92940"/>
                    <a:pt x="1071709" y="92940"/>
                  </a:cubicBezTo>
                  <a:cubicBezTo>
                    <a:pt x="1058206" y="92940"/>
                    <a:pt x="1054830" y="83233"/>
                    <a:pt x="1054830" y="75064"/>
                  </a:cubicBezTo>
                  <a:lnTo>
                    <a:pt x="1054830" y="74643"/>
                  </a:lnTo>
                  <a:lnTo>
                    <a:pt x="1100672" y="74643"/>
                  </a:lnTo>
                  <a:cubicBezTo>
                    <a:pt x="1102642" y="74643"/>
                    <a:pt x="1103483" y="73382"/>
                    <a:pt x="1103483" y="71136"/>
                  </a:cubicBezTo>
                  <a:moveTo>
                    <a:pt x="1023897" y="105444"/>
                  </a:moveTo>
                  <a:lnTo>
                    <a:pt x="1023897" y="96591"/>
                  </a:lnTo>
                  <a:cubicBezTo>
                    <a:pt x="1023897" y="95186"/>
                    <a:pt x="1022767" y="94490"/>
                    <a:pt x="1020942" y="94490"/>
                  </a:cubicBezTo>
                  <a:lnTo>
                    <a:pt x="1013494" y="94490"/>
                  </a:lnTo>
                  <a:cubicBezTo>
                    <a:pt x="1008424" y="94490"/>
                    <a:pt x="1008003" y="93636"/>
                    <a:pt x="1008003" y="86609"/>
                  </a:cubicBezTo>
                  <a:lnTo>
                    <a:pt x="1008003" y="42438"/>
                  </a:lnTo>
                  <a:lnTo>
                    <a:pt x="1020653" y="42438"/>
                  </a:lnTo>
                  <a:cubicBezTo>
                    <a:pt x="1022203" y="42438"/>
                    <a:pt x="1023477" y="41177"/>
                    <a:pt x="1023477" y="39640"/>
                  </a:cubicBezTo>
                  <a:lnTo>
                    <a:pt x="1023477" y="31352"/>
                  </a:lnTo>
                  <a:cubicBezTo>
                    <a:pt x="1023477" y="29802"/>
                    <a:pt x="1022203" y="28541"/>
                    <a:pt x="1020653" y="28541"/>
                  </a:cubicBezTo>
                  <a:lnTo>
                    <a:pt x="1008003" y="28541"/>
                  </a:lnTo>
                  <a:lnTo>
                    <a:pt x="1008003" y="14054"/>
                  </a:lnTo>
                  <a:cubicBezTo>
                    <a:pt x="1008003" y="12649"/>
                    <a:pt x="1007018" y="11952"/>
                    <a:pt x="1005757" y="11952"/>
                  </a:cubicBezTo>
                  <a:lnTo>
                    <a:pt x="1005192" y="11952"/>
                  </a:lnTo>
                  <a:lnTo>
                    <a:pt x="992123" y="14198"/>
                  </a:lnTo>
                  <a:cubicBezTo>
                    <a:pt x="990586" y="14474"/>
                    <a:pt x="989325" y="15459"/>
                    <a:pt x="989325" y="17009"/>
                  </a:cubicBezTo>
                  <a:lnTo>
                    <a:pt x="989325" y="28541"/>
                  </a:lnTo>
                  <a:lnTo>
                    <a:pt x="976098" y="28541"/>
                  </a:lnTo>
                  <a:cubicBezTo>
                    <a:pt x="974561" y="28541"/>
                    <a:pt x="973287" y="29802"/>
                    <a:pt x="973287" y="31352"/>
                  </a:cubicBezTo>
                  <a:lnTo>
                    <a:pt x="973287" y="37670"/>
                  </a:lnTo>
                  <a:cubicBezTo>
                    <a:pt x="973287" y="39206"/>
                    <a:pt x="974561" y="40192"/>
                    <a:pt x="976098" y="40481"/>
                  </a:cubicBezTo>
                  <a:lnTo>
                    <a:pt x="989325" y="42438"/>
                  </a:lnTo>
                  <a:lnTo>
                    <a:pt x="989325" y="86609"/>
                  </a:lnTo>
                  <a:cubicBezTo>
                    <a:pt x="989325" y="105444"/>
                    <a:pt x="995788" y="108951"/>
                    <a:pt x="1011655" y="108951"/>
                  </a:cubicBezTo>
                  <a:cubicBezTo>
                    <a:pt x="1014755" y="108951"/>
                    <a:pt x="1017842" y="108530"/>
                    <a:pt x="1021217" y="107966"/>
                  </a:cubicBezTo>
                  <a:cubicBezTo>
                    <a:pt x="1023043" y="107690"/>
                    <a:pt x="1023897" y="106849"/>
                    <a:pt x="1023897" y="105444"/>
                  </a:cubicBezTo>
                  <a:moveTo>
                    <a:pt x="944613" y="90247"/>
                  </a:moveTo>
                  <a:cubicBezTo>
                    <a:pt x="940541" y="92519"/>
                    <a:pt x="935327" y="94201"/>
                    <a:pt x="930270" y="94201"/>
                  </a:cubicBezTo>
                  <a:cubicBezTo>
                    <a:pt x="923229" y="94201"/>
                    <a:pt x="920129" y="92375"/>
                    <a:pt x="920129" y="85479"/>
                  </a:cubicBezTo>
                  <a:lnTo>
                    <a:pt x="920129" y="84915"/>
                  </a:lnTo>
                  <a:cubicBezTo>
                    <a:pt x="920129" y="77034"/>
                    <a:pt x="922940" y="72949"/>
                    <a:pt x="935747" y="72949"/>
                  </a:cubicBezTo>
                  <a:lnTo>
                    <a:pt x="944613" y="72949"/>
                  </a:lnTo>
                  <a:lnTo>
                    <a:pt x="944613" y="90247"/>
                  </a:lnTo>
                  <a:close/>
                  <a:moveTo>
                    <a:pt x="963160" y="105023"/>
                  </a:moveTo>
                  <a:lnTo>
                    <a:pt x="963160" y="54403"/>
                  </a:lnTo>
                  <a:cubicBezTo>
                    <a:pt x="963160" y="36409"/>
                    <a:pt x="952205" y="27556"/>
                    <a:pt x="932240" y="27556"/>
                  </a:cubicBezTo>
                  <a:cubicBezTo>
                    <a:pt x="922520" y="27556"/>
                    <a:pt x="914376" y="28686"/>
                    <a:pt x="908754" y="29802"/>
                  </a:cubicBezTo>
                  <a:cubicBezTo>
                    <a:pt x="906929" y="30222"/>
                    <a:pt x="906088" y="31208"/>
                    <a:pt x="906088" y="32757"/>
                  </a:cubicBezTo>
                  <a:lnTo>
                    <a:pt x="906088" y="41741"/>
                  </a:lnTo>
                  <a:cubicBezTo>
                    <a:pt x="906088" y="43712"/>
                    <a:pt x="907204" y="44132"/>
                    <a:pt x="908610" y="44132"/>
                  </a:cubicBezTo>
                  <a:lnTo>
                    <a:pt x="909319" y="44132"/>
                  </a:lnTo>
                  <a:cubicBezTo>
                    <a:pt x="913956" y="43567"/>
                    <a:pt x="923229" y="43002"/>
                    <a:pt x="932240" y="43002"/>
                  </a:cubicBezTo>
                  <a:cubicBezTo>
                    <a:pt x="940541" y="43002"/>
                    <a:pt x="944613" y="45261"/>
                    <a:pt x="944613" y="54403"/>
                  </a:cubicBezTo>
                  <a:lnTo>
                    <a:pt x="944613" y="60603"/>
                  </a:lnTo>
                  <a:lnTo>
                    <a:pt x="935747" y="60603"/>
                  </a:lnTo>
                  <a:cubicBezTo>
                    <a:pt x="911276" y="60603"/>
                    <a:pt x="901451" y="68877"/>
                    <a:pt x="901451" y="84915"/>
                  </a:cubicBezTo>
                  <a:lnTo>
                    <a:pt x="901451" y="85479"/>
                  </a:lnTo>
                  <a:cubicBezTo>
                    <a:pt x="901451" y="104459"/>
                    <a:pt x="914087" y="108951"/>
                    <a:pt x="925764" y="108951"/>
                  </a:cubicBezTo>
                  <a:cubicBezTo>
                    <a:pt x="932516" y="108951"/>
                    <a:pt x="939123" y="106705"/>
                    <a:pt x="945598" y="102764"/>
                  </a:cubicBezTo>
                  <a:lnTo>
                    <a:pt x="945598" y="105023"/>
                  </a:lnTo>
                  <a:cubicBezTo>
                    <a:pt x="945598" y="106560"/>
                    <a:pt x="946859" y="107821"/>
                    <a:pt x="948409" y="107821"/>
                  </a:cubicBezTo>
                  <a:lnTo>
                    <a:pt x="960349" y="107821"/>
                  </a:lnTo>
                  <a:cubicBezTo>
                    <a:pt x="961899" y="107821"/>
                    <a:pt x="963160" y="106560"/>
                    <a:pt x="963160" y="105010"/>
                  </a:cubicBezTo>
                  <a:lnTo>
                    <a:pt x="963160" y="105023"/>
                  </a:lnTo>
                  <a:close/>
                  <a:moveTo>
                    <a:pt x="867707" y="61443"/>
                  </a:moveTo>
                  <a:lnTo>
                    <a:pt x="837877" y="61443"/>
                  </a:lnTo>
                  <a:lnTo>
                    <a:pt x="837877" y="60878"/>
                  </a:lnTo>
                  <a:cubicBezTo>
                    <a:pt x="837877" y="49767"/>
                    <a:pt x="844208" y="43567"/>
                    <a:pt x="852930" y="43567"/>
                  </a:cubicBezTo>
                  <a:cubicBezTo>
                    <a:pt x="861652" y="43567"/>
                    <a:pt x="867707" y="49898"/>
                    <a:pt x="867707" y="60878"/>
                  </a:cubicBezTo>
                  <a:lnTo>
                    <a:pt x="867707" y="61443"/>
                  </a:lnTo>
                  <a:close/>
                  <a:moveTo>
                    <a:pt x="886385" y="71136"/>
                  </a:moveTo>
                  <a:lnTo>
                    <a:pt x="886385" y="63269"/>
                  </a:lnTo>
                  <a:cubicBezTo>
                    <a:pt x="886385" y="42306"/>
                    <a:pt x="874590" y="27556"/>
                    <a:pt x="852930" y="27556"/>
                  </a:cubicBezTo>
                  <a:cubicBezTo>
                    <a:pt x="831415" y="27556"/>
                    <a:pt x="819186" y="41321"/>
                    <a:pt x="819186" y="63269"/>
                  </a:cubicBezTo>
                  <a:lnTo>
                    <a:pt x="819186" y="73658"/>
                  </a:lnTo>
                  <a:cubicBezTo>
                    <a:pt x="819186" y="101359"/>
                    <a:pt x="839138" y="108951"/>
                    <a:pt x="853206" y="108951"/>
                  </a:cubicBezTo>
                  <a:cubicBezTo>
                    <a:pt x="865868" y="108951"/>
                    <a:pt x="871359" y="108241"/>
                    <a:pt x="880488" y="106560"/>
                  </a:cubicBezTo>
                  <a:cubicBezTo>
                    <a:pt x="883010" y="106140"/>
                    <a:pt x="883443" y="105155"/>
                    <a:pt x="883443" y="102909"/>
                  </a:cubicBezTo>
                  <a:lnTo>
                    <a:pt x="883443" y="93636"/>
                  </a:lnTo>
                  <a:cubicBezTo>
                    <a:pt x="883443" y="92230"/>
                    <a:pt x="882313" y="91534"/>
                    <a:pt x="880908" y="91534"/>
                  </a:cubicBezTo>
                  <a:lnTo>
                    <a:pt x="880488" y="91534"/>
                  </a:lnTo>
                  <a:cubicBezTo>
                    <a:pt x="874590" y="92099"/>
                    <a:pt x="864883" y="92940"/>
                    <a:pt x="854624" y="92940"/>
                  </a:cubicBezTo>
                  <a:cubicBezTo>
                    <a:pt x="841108" y="92940"/>
                    <a:pt x="837733" y="83233"/>
                    <a:pt x="837733" y="75064"/>
                  </a:cubicBezTo>
                  <a:lnTo>
                    <a:pt x="837733" y="74643"/>
                  </a:lnTo>
                  <a:lnTo>
                    <a:pt x="883574" y="74643"/>
                  </a:lnTo>
                  <a:cubicBezTo>
                    <a:pt x="885545" y="74643"/>
                    <a:pt x="886385" y="73382"/>
                    <a:pt x="886385" y="71136"/>
                  </a:cubicBezTo>
                  <a:moveTo>
                    <a:pt x="810175" y="40481"/>
                  </a:moveTo>
                  <a:lnTo>
                    <a:pt x="810175" y="30367"/>
                  </a:lnTo>
                  <a:cubicBezTo>
                    <a:pt x="810175" y="28817"/>
                    <a:pt x="808914" y="27556"/>
                    <a:pt x="807364" y="27556"/>
                  </a:cubicBezTo>
                  <a:cubicBezTo>
                    <a:pt x="801742" y="27556"/>
                    <a:pt x="794150" y="28962"/>
                    <a:pt x="787267" y="34294"/>
                  </a:cubicBezTo>
                  <a:lnTo>
                    <a:pt x="787267" y="31352"/>
                  </a:lnTo>
                  <a:cubicBezTo>
                    <a:pt x="787267" y="29802"/>
                    <a:pt x="785993" y="28541"/>
                    <a:pt x="784457" y="28541"/>
                  </a:cubicBezTo>
                  <a:lnTo>
                    <a:pt x="772228" y="28541"/>
                  </a:lnTo>
                  <a:cubicBezTo>
                    <a:pt x="770678" y="28541"/>
                    <a:pt x="769417" y="29802"/>
                    <a:pt x="769417" y="31352"/>
                  </a:cubicBezTo>
                  <a:lnTo>
                    <a:pt x="769417" y="104879"/>
                  </a:lnTo>
                  <a:cubicBezTo>
                    <a:pt x="769417" y="106416"/>
                    <a:pt x="770678" y="107821"/>
                    <a:pt x="772228" y="107821"/>
                  </a:cubicBezTo>
                  <a:lnTo>
                    <a:pt x="785153" y="107821"/>
                  </a:lnTo>
                  <a:cubicBezTo>
                    <a:pt x="786703" y="107821"/>
                    <a:pt x="787964" y="106416"/>
                    <a:pt x="787964" y="104879"/>
                  </a:cubicBezTo>
                  <a:lnTo>
                    <a:pt x="787964" y="48361"/>
                  </a:lnTo>
                  <a:cubicBezTo>
                    <a:pt x="793874" y="45275"/>
                    <a:pt x="799772" y="43304"/>
                    <a:pt x="807364" y="43304"/>
                  </a:cubicBezTo>
                  <a:cubicBezTo>
                    <a:pt x="808914" y="43304"/>
                    <a:pt x="810175" y="42030"/>
                    <a:pt x="810175" y="40494"/>
                  </a:cubicBezTo>
                  <a:lnTo>
                    <a:pt x="810175" y="40481"/>
                  </a:lnTo>
                  <a:close/>
                  <a:moveTo>
                    <a:pt x="751829" y="103474"/>
                  </a:moveTo>
                  <a:lnTo>
                    <a:pt x="751829" y="94056"/>
                  </a:lnTo>
                  <a:cubicBezTo>
                    <a:pt x="751829" y="92375"/>
                    <a:pt x="751120" y="91114"/>
                    <a:pt x="749018" y="91114"/>
                  </a:cubicBezTo>
                  <a:lnTo>
                    <a:pt x="748729" y="91114"/>
                  </a:lnTo>
                  <a:cubicBezTo>
                    <a:pt x="743816" y="91534"/>
                    <a:pt x="734254" y="92230"/>
                    <a:pt x="726793" y="92230"/>
                  </a:cubicBezTo>
                  <a:cubicBezTo>
                    <a:pt x="714985" y="92230"/>
                    <a:pt x="706408" y="85479"/>
                    <a:pt x="706408" y="65935"/>
                  </a:cubicBezTo>
                  <a:lnTo>
                    <a:pt x="706408" y="45261"/>
                  </a:lnTo>
                  <a:cubicBezTo>
                    <a:pt x="706408" y="25284"/>
                    <a:pt x="714985" y="18966"/>
                    <a:pt x="726793" y="18966"/>
                  </a:cubicBezTo>
                  <a:cubicBezTo>
                    <a:pt x="734254" y="18966"/>
                    <a:pt x="743816" y="19662"/>
                    <a:pt x="748729" y="20083"/>
                  </a:cubicBezTo>
                  <a:lnTo>
                    <a:pt x="749018" y="20083"/>
                  </a:lnTo>
                  <a:cubicBezTo>
                    <a:pt x="751120" y="20083"/>
                    <a:pt x="751829" y="18822"/>
                    <a:pt x="751829" y="17141"/>
                  </a:cubicBezTo>
                  <a:lnTo>
                    <a:pt x="751829" y="7723"/>
                  </a:lnTo>
                  <a:cubicBezTo>
                    <a:pt x="751829" y="5753"/>
                    <a:pt x="750568" y="5057"/>
                    <a:pt x="748729" y="4492"/>
                  </a:cubicBezTo>
                  <a:cubicBezTo>
                    <a:pt x="746627" y="3927"/>
                    <a:pt x="737341" y="2246"/>
                    <a:pt x="726517" y="2246"/>
                  </a:cubicBezTo>
                  <a:cubicBezTo>
                    <a:pt x="709639" y="2246"/>
                    <a:pt x="686744" y="9969"/>
                    <a:pt x="686744" y="45261"/>
                  </a:cubicBezTo>
                  <a:lnTo>
                    <a:pt x="686744" y="65935"/>
                  </a:lnTo>
                  <a:cubicBezTo>
                    <a:pt x="686744" y="100663"/>
                    <a:pt x="709639" y="108951"/>
                    <a:pt x="726517" y="108951"/>
                  </a:cubicBezTo>
                  <a:cubicBezTo>
                    <a:pt x="737341" y="108951"/>
                    <a:pt x="746627" y="107269"/>
                    <a:pt x="748729" y="106705"/>
                  </a:cubicBezTo>
                  <a:cubicBezTo>
                    <a:pt x="750568" y="106140"/>
                    <a:pt x="751829" y="105444"/>
                    <a:pt x="751829" y="103474"/>
                  </a:cubicBezTo>
                  <a:moveTo>
                    <a:pt x="630473" y="105010"/>
                  </a:moveTo>
                  <a:lnTo>
                    <a:pt x="630473" y="89144"/>
                  </a:lnTo>
                  <a:cubicBezTo>
                    <a:pt x="630473" y="87594"/>
                    <a:pt x="629212" y="86464"/>
                    <a:pt x="627676" y="86464"/>
                  </a:cubicBezTo>
                  <a:lnTo>
                    <a:pt x="615171" y="86464"/>
                  </a:lnTo>
                  <a:cubicBezTo>
                    <a:pt x="613621" y="86464"/>
                    <a:pt x="612360" y="87594"/>
                    <a:pt x="612360" y="89144"/>
                  </a:cubicBezTo>
                  <a:lnTo>
                    <a:pt x="612360" y="105010"/>
                  </a:lnTo>
                  <a:cubicBezTo>
                    <a:pt x="612360" y="106560"/>
                    <a:pt x="613621" y="107821"/>
                    <a:pt x="615171" y="107821"/>
                  </a:cubicBezTo>
                  <a:lnTo>
                    <a:pt x="627676" y="107821"/>
                  </a:lnTo>
                  <a:cubicBezTo>
                    <a:pt x="629212" y="107821"/>
                    <a:pt x="630473" y="106560"/>
                    <a:pt x="630473" y="105010"/>
                  </a:cubicBezTo>
                  <a:moveTo>
                    <a:pt x="606292" y="17272"/>
                  </a:moveTo>
                  <a:lnTo>
                    <a:pt x="606292" y="6186"/>
                  </a:lnTo>
                  <a:cubicBezTo>
                    <a:pt x="606292" y="4636"/>
                    <a:pt x="605031" y="3507"/>
                    <a:pt x="603481" y="3507"/>
                  </a:cubicBezTo>
                  <a:lnTo>
                    <a:pt x="534745" y="3507"/>
                  </a:lnTo>
                  <a:cubicBezTo>
                    <a:pt x="533195" y="3507"/>
                    <a:pt x="531934" y="4636"/>
                    <a:pt x="531934" y="6186"/>
                  </a:cubicBezTo>
                  <a:lnTo>
                    <a:pt x="531934" y="17272"/>
                  </a:lnTo>
                  <a:cubicBezTo>
                    <a:pt x="531934" y="18822"/>
                    <a:pt x="533195" y="19807"/>
                    <a:pt x="534745" y="19807"/>
                  </a:cubicBezTo>
                  <a:lnTo>
                    <a:pt x="559347" y="19807"/>
                  </a:lnTo>
                  <a:lnTo>
                    <a:pt x="559347" y="105023"/>
                  </a:lnTo>
                  <a:cubicBezTo>
                    <a:pt x="559347" y="106560"/>
                    <a:pt x="560608" y="107821"/>
                    <a:pt x="562158" y="107821"/>
                  </a:cubicBezTo>
                  <a:lnTo>
                    <a:pt x="576068" y="107821"/>
                  </a:lnTo>
                  <a:cubicBezTo>
                    <a:pt x="577618" y="107821"/>
                    <a:pt x="578879" y="106560"/>
                    <a:pt x="578879" y="105023"/>
                  </a:cubicBezTo>
                  <a:lnTo>
                    <a:pt x="578879" y="19807"/>
                  </a:lnTo>
                  <a:lnTo>
                    <a:pt x="603481" y="19807"/>
                  </a:lnTo>
                  <a:cubicBezTo>
                    <a:pt x="605031" y="19807"/>
                    <a:pt x="606292" y="18822"/>
                    <a:pt x="606292" y="17272"/>
                  </a:cubicBezTo>
                  <a:moveTo>
                    <a:pt x="515738" y="105023"/>
                  </a:moveTo>
                  <a:lnTo>
                    <a:pt x="515738" y="6173"/>
                  </a:lnTo>
                  <a:cubicBezTo>
                    <a:pt x="515738" y="4636"/>
                    <a:pt x="514477" y="3507"/>
                    <a:pt x="512927" y="3507"/>
                  </a:cubicBezTo>
                  <a:lnTo>
                    <a:pt x="499030" y="3507"/>
                  </a:lnTo>
                  <a:cubicBezTo>
                    <a:pt x="497480" y="3507"/>
                    <a:pt x="496219" y="4636"/>
                    <a:pt x="496219" y="6173"/>
                  </a:cubicBezTo>
                  <a:lnTo>
                    <a:pt x="496219" y="105023"/>
                  </a:lnTo>
                  <a:cubicBezTo>
                    <a:pt x="496219" y="106560"/>
                    <a:pt x="497480" y="107821"/>
                    <a:pt x="499030" y="107821"/>
                  </a:cubicBezTo>
                  <a:lnTo>
                    <a:pt x="512927" y="107821"/>
                  </a:lnTo>
                  <a:cubicBezTo>
                    <a:pt x="514477" y="107821"/>
                    <a:pt x="515738" y="106560"/>
                    <a:pt x="515738" y="105023"/>
                  </a:cubicBezTo>
                  <a:moveTo>
                    <a:pt x="437137" y="104866"/>
                  </a:moveTo>
                  <a:lnTo>
                    <a:pt x="437137" y="59040"/>
                  </a:lnTo>
                  <a:cubicBezTo>
                    <a:pt x="437137" y="41177"/>
                    <a:pt x="433065" y="27556"/>
                    <a:pt x="412824" y="27556"/>
                  </a:cubicBezTo>
                  <a:cubicBezTo>
                    <a:pt x="403538" y="27556"/>
                    <a:pt x="398192" y="29106"/>
                    <a:pt x="390035" y="34294"/>
                  </a:cubicBezTo>
                  <a:lnTo>
                    <a:pt x="390035" y="31352"/>
                  </a:lnTo>
                  <a:cubicBezTo>
                    <a:pt x="390035" y="29802"/>
                    <a:pt x="388774" y="28541"/>
                    <a:pt x="387224" y="28541"/>
                  </a:cubicBezTo>
                  <a:lnTo>
                    <a:pt x="375008" y="28541"/>
                  </a:lnTo>
                  <a:cubicBezTo>
                    <a:pt x="373458" y="28541"/>
                    <a:pt x="372197" y="29802"/>
                    <a:pt x="372197" y="31352"/>
                  </a:cubicBezTo>
                  <a:lnTo>
                    <a:pt x="372197" y="104879"/>
                  </a:lnTo>
                  <a:cubicBezTo>
                    <a:pt x="372197" y="106416"/>
                    <a:pt x="373458" y="107821"/>
                    <a:pt x="375008" y="107821"/>
                  </a:cubicBezTo>
                  <a:lnTo>
                    <a:pt x="387933" y="107821"/>
                  </a:lnTo>
                  <a:cubicBezTo>
                    <a:pt x="389470" y="107821"/>
                    <a:pt x="390744" y="106416"/>
                    <a:pt x="390744" y="104879"/>
                  </a:cubicBezTo>
                  <a:lnTo>
                    <a:pt x="390744" y="48361"/>
                  </a:lnTo>
                  <a:cubicBezTo>
                    <a:pt x="396655" y="45248"/>
                    <a:pt x="401856" y="43291"/>
                    <a:pt x="406638" y="43291"/>
                  </a:cubicBezTo>
                  <a:cubicBezTo>
                    <a:pt x="417474" y="43291"/>
                    <a:pt x="418604" y="46798"/>
                    <a:pt x="418604" y="59040"/>
                  </a:cubicBezTo>
                  <a:lnTo>
                    <a:pt x="418604" y="104866"/>
                  </a:lnTo>
                  <a:cubicBezTo>
                    <a:pt x="418604" y="106416"/>
                    <a:pt x="419865" y="107821"/>
                    <a:pt x="421401" y="107821"/>
                  </a:cubicBezTo>
                  <a:lnTo>
                    <a:pt x="434326" y="107821"/>
                  </a:lnTo>
                  <a:cubicBezTo>
                    <a:pt x="435876" y="107821"/>
                    <a:pt x="437137" y="106416"/>
                    <a:pt x="437137" y="104866"/>
                  </a:cubicBezTo>
                  <a:moveTo>
                    <a:pt x="336903" y="114310"/>
                  </a:moveTo>
                  <a:cubicBezTo>
                    <a:pt x="336903" y="119366"/>
                    <a:pt x="334513" y="122322"/>
                    <a:pt x="321010" y="122322"/>
                  </a:cubicBezTo>
                  <a:cubicBezTo>
                    <a:pt x="307783" y="122322"/>
                    <a:pt x="304262" y="118815"/>
                    <a:pt x="304262" y="113036"/>
                  </a:cubicBezTo>
                  <a:lnTo>
                    <a:pt x="304262" y="111775"/>
                  </a:lnTo>
                  <a:cubicBezTo>
                    <a:pt x="304262" y="106705"/>
                    <a:pt x="305668" y="104879"/>
                    <a:pt x="307783" y="101924"/>
                  </a:cubicBezTo>
                  <a:lnTo>
                    <a:pt x="320300" y="104879"/>
                  </a:lnTo>
                  <a:cubicBezTo>
                    <a:pt x="335077" y="108399"/>
                    <a:pt x="336903" y="110225"/>
                    <a:pt x="336903" y="113324"/>
                  </a:cubicBezTo>
                  <a:lnTo>
                    <a:pt x="336903" y="114310"/>
                  </a:lnTo>
                  <a:close/>
                  <a:moveTo>
                    <a:pt x="335353" y="55808"/>
                  </a:moveTo>
                  <a:cubicBezTo>
                    <a:pt x="335353" y="62849"/>
                    <a:pt x="331977" y="66920"/>
                    <a:pt x="320300" y="66920"/>
                  </a:cubicBezTo>
                  <a:cubicBezTo>
                    <a:pt x="307218" y="66920"/>
                    <a:pt x="305103" y="61010"/>
                    <a:pt x="305103" y="55808"/>
                  </a:cubicBezTo>
                  <a:lnTo>
                    <a:pt x="305103" y="54679"/>
                  </a:lnTo>
                  <a:cubicBezTo>
                    <a:pt x="305103" y="48072"/>
                    <a:pt x="308347" y="42727"/>
                    <a:pt x="320300" y="42727"/>
                  </a:cubicBezTo>
                  <a:cubicBezTo>
                    <a:pt x="332398" y="42727"/>
                    <a:pt x="335353" y="47928"/>
                    <a:pt x="335353" y="54679"/>
                  </a:cubicBezTo>
                  <a:lnTo>
                    <a:pt x="335353" y="55808"/>
                  </a:lnTo>
                  <a:close/>
                  <a:moveTo>
                    <a:pt x="356987" y="38235"/>
                  </a:moveTo>
                  <a:lnTo>
                    <a:pt x="356987" y="32337"/>
                  </a:lnTo>
                  <a:cubicBezTo>
                    <a:pt x="356987" y="30222"/>
                    <a:pt x="355305" y="28541"/>
                    <a:pt x="353191" y="28541"/>
                  </a:cubicBezTo>
                  <a:lnTo>
                    <a:pt x="320300" y="28541"/>
                  </a:lnTo>
                  <a:cubicBezTo>
                    <a:pt x="295974" y="28541"/>
                    <a:pt x="286845" y="40336"/>
                    <a:pt x="286845" y="54403"/>
                  </a:cubicBezTo>
                  <a:lnTo>
                    <a:pt x="286845" y="55388"/>
                  </a:lnTo>
                  <a:cubicBezTo>
                    <a:pt x="286845" y="62428"/>
                    <a:pt x="288382" y="67485"/>
                    <a:pt x="292598" y="71846"/>
                  </a:cubicBezTo>
                  <a:cubicBezTo>
                    <a:pt x="288815" y="74512"/>
                    <a:pt x="286990" y="78860"/>
                    <a:pt x="286990" y="83220"/>
                  </a:cubicBezTo>
                  <a:lnTo>
                    <a:pt x="286990" y="83365"/>
                  </a:lnTo>
                  <a:cubicBezTo>
                    <a:pt x="286990" y="88421"/>
                    <a:pt x="289367" y="93347"/>
                    <a:pt x="293308" y="96302"/>
                  </a:cubicBezTo>
                  <a:cubicBezTo>
                    <a:pt x="288815" y="100387"/>
                    <a:pt x="286136" y="106009"/>
                    <a:pt x="286136" y="111775"/>
                  </a:cubicBezTo>
                  <a:lnTo>
                    <a:pt x="286136" y="113036"/>
                  </a:lnTo>
                  <a:cubicBezTo>
                    <a:pt x="286136" y="127799"/>
                    <a:pt x="298220" y="136362"/>
                    <a:pt x="321010" y="136362"/>
                  </a:cubicBezTo>
                  <a:cubicBezTo>
                    <a:pt x="344902" y="136362"/>
                    <a:pt x="355450" y="128639"/>
                    <a:pt x="355450" y="114310"/>
                  </a:cubicBezTo>
                  <a:lnTo>
                    <a:pt x="355450" y="113324"/>
                  </a:lnTo>
                  <a:cubicBezTo>
                    <a:pt x="355450" y="98272"/>
                    <a:pt x="343077" y="95317"/>
                    <a:pt x="323952" y="90812"/>
                  </a:cubicBezTo>
                  <a:lnTo>
                    <a:pt x="307362" y="86872"/>
                  </a:lnTo>
                  <a:cubicBezTo>
                    <a:pt x="304118" y="86175"/>
                    <a:pt x="302568" y="85046"/>
                    <a:pt x="302568" y="82235"/>
                  </a:cubicBezTo>
                  <a:cubicBezTo>
                    <a:pt x="302568" y="80974"/>
                    <a:pt x="303277" y="79700"/>
                    <a:pt x="304972" y="78584"/>
                  </a:cubicBezTo>
                  <a:cubicBezTo>
                    <a:pt x="307783" y="79700"/>
                    <a:pt x="312840" y="80974"/>
                    <a:pt x="320300" y="80974"/>
                  </a:cubicBezTo>
                  <a:cubicBezTo>
                    <a:pt x="341540" y="80974"/>
                    <a:pt x="353611" y="72962"/>
                    <a:pt x="353611" y="55388"/>
                  </a:cubicBezTo>
                  <a:lnTo>
                    <a:pt x="353611" y="54403"/>
                  </a:lnTo>
                  <a:cubicBezTo>
                    <a:pt x="353611" y="49478"/>
                    <a:pt x="352350" y="46378"/>
                    <a:pt x="350104" y="43147"/>
                  </a:cubicBezTo>
                  <a:lnTo>
                    <a:pt x="354741" y="41321"/>
                  </a:lnTo>
                  <a:cubicBezTo>
                    <a:pt x="356435" y="40612"/>
                    <a:pt x="356987" y="40336"/>
                    <a:pt x="356987" y="38235"/>
                  </a:cubicBezTo>
                  <a:moveTo>
                    <a:pt x="267142" y="104879"/>
                  </a:moveTo>
                  <a:lnTo>
                    <a:pt x="267142" y="31352"/>
                  </a:lnTo>
                  <a:cubicBezTo>
                    <a:pt x="267142" y="29802"/>
                    <a:pt x="265881" y="28541"/>
                    <a:pt x="264331" y="28541"/>
                  </a:cubicBezTo>
                  <a:lnTo>
                    <a:pt x="251407" y="28541"/>
                  </a:lnTo>
                  <a:cubicBezTo>
                    <a:pt x="249857" y="28541"/>
                    <a:pt x="248596" y="29802"/>
                    <a:pt x="248596" y="31352"/>
                  </a:cubicBezTo>
                  <a:lnTo>
                    <a:pt x="248596" y="104879"/>
                  </a:lnTo>
                  <a:cubicBezTo>
                    <a:pt x="248596" y="106416"/>
                    <a:pt x="249857" y="107821"/>
                    <a:pt x="251407" y="107821"/>
                  </a:cubicBezTo>
                  <a:lnTo>
                    <a:pt x="264331" y="107821"/>
                  </a:lnTo>
                  <a:cubicBezTo>
                    <a:pt x="265881" y="107821"/>
                    <a:pt x="267142" y="106416"/>
                    <a:pt x="267142" y="104879"/>
                  </a:cubicBezTo>
                  <a:moveTo>
                    <a:pt x="267563" y="15170"/>
                  </a:moveTo>
                  <a:lnTo>
                    <a:pt x="267563" y="2811"/>
                  </a:lnTo>
                  <a:cubicBezTo>
                    <a:pt x="267563" y="1261"/>
                    <a:pt x="266302" y="0"/>
                    <a:pt x="264752" y="0"/>
                  </a:cubicBezTo>
                  <a:lnTo>
                    <a:pt x="251131" y="0"/>
                  </a:lnTo>
                  <a:cubicBezTo>
                    <a:pt x="249581" y="0"/>
                    <a:pt x="248175" y="1261"/>
                    <a:pt x="248175" y="2811"/>
                  </a:cubicBezTo>
                  <a:lnTo>
                    <a:pt x="248175" y="15170"/>
                  </a:lnTo>
                  <a:cubicBezTo>
                    <a:pt x="248175" y="16707"/>
                    <a:pt x="249581" y="17981"/>
                    <a:pt x="251131" y="17981"/>
                  </a:cubicBezTo>
                  <a:lnTo>
                    <a:pt x="264752" y="17981"/>
                  </a:lnTo>
                  <a:cubicBezTo>
                    <a:pt x="266302" y="17981"/>
                    <a:pt x="267563" y="16707"/>
                    <a:pt x="267563" y="15170"/>
                  </a:cubicBezTo>
                  <a:moveTo>
                    <a:pt x="230587" y="87029"/>
                  </a:moveTo>
                  <a:cubicBezTo>
                    <a:pt x="230587" y="79858"/>
                    <a:pt x="228893" y="72818"/>
                    <a:pt x="217098" y="65646"/>
                  </a:cubicBezTo>
                  <a:lnTo>
                    <a:pt x="198669" y="54403"/>
                  </a:lnTo>
                  <a:cubicBezTo>
                    <a:pt x="195149" y="52288"/>
                    <a:pt x="193034" y="50883"/>
                    <a:pt x="193034" y="48637"/>
                  </a:cubicBezTo>
                  <a:cubicBezTo>
                    <a:pt x="193034" y="44276"/>
                    <a:pt x="195989" y="42727"/>
                    <a:pt x="202754" y="42727"/>
                  </a:cubicBezTo>
                  <a:cubicBezTo>
                    <a:pt x="210766" y="42727"/>
                    <a:pt x="222010" y="43843"/>
                    <a:pt x="225951" y="44408"/>
                  </a:cubicBezTo>
                  <a:lnTo>
                    <a:pt x="226502" y="44408"/>
                  </a:lnTo>
                  <a:cubicBezTo>
                    <a:pt x="227908" y="44408"/>
                    <a:pt x="228762" y="43423"/>
                    <a:pt x="228762" y="41741"/>
                  </a:cubicBezTo>
                  <a:lnTo>
                    <a:pt x="228762" y="33598"/>
                  </a:lnTo>
                  <a:cubicBezTo>
                    <a:pt x="228762" y="31904"/>
                    <a:pt x="227908" y="30787"/>
                    <a:pt x="226226" y="30367"/>
                  </a:cubicBezTo>
                  <a:cubicBezTo>
                    <a:pt x="219068" y="28817"/>
                    <a:pt x="212605" y="27556"/>
                    <a:pt x="201204" y="27556"/>
                  </a:cubicBezTo>
                  <a:cubicBezTo>
                    <a:pt x="183340" y="27556"/>
                    <a:pt x="174500" y="34583"/>
                    <a:pt x="174500" y="48637"/>
                  </a:cubicBezTo>
                  <a:cubicBezTo>
                    <a:pt x="174500" y="56794"/>
                    <a:pt x="179413" y="63821"/>
                    <a:pt x="186296" y="68037"/>
                  </a:cubicBezTo>
                  <a:lnTo>
                    <a:pt x="205565" y="79858"/>
                  </a:lnTo>
                  <a:cubicBezTo>
                    <a:pt x="210070" y="82669"/>
                    <a:pt x="211752" y="84363"/>
                    <a:pt x="211752" y="87029"/>
                  </a:cubicBezTo>
                  <a:cubicBezTo>
                    <a:pt x="211752" y="90825"/>
                    <a:pt x="210491" y="93780"/>
                    <a:pt x="201769" y="93780"/>
                  </a:cubicBezTo>
                  <a:cubicBezTo>
                    <a:pt x="197539" y="93780"/>
                    <a:pt x="184890" y="93084"/>
                    <a:pt x="178152" y="92230"/>
                  </a:cubicBezTo>
                  <a:lnTo>
                    <a:pt x="177587" y="92230"/>
                  </a:lnTo>
                  <a:cubicBezTo>
                    <a:pt x="176182" y="92230"/>
                    <a:pt x="175196" y="93360"/>
                    <a:pt x="175196" y="94490"/>
                  </a:cubicBezTo>
                  <a:lnTo>
                    <a:pt x="175196" y="102909"/>
                  </a:lnTo>
                  <a:cubicBezTo>
                    <a:pt x="175196" y="104590"/>
                    <a:pt x="176182" y="105720"/>
                    <a:pt x="177863" y="106140"/>
                  </a:cubicBezTo>
                  <a:cubicBezTo>
                    <a:pt x="185731" y="108241"/>
                    <a:pt x="197539" y="108951"/>
                    <a:pt x="203030" y="108951"/>
                  </a:cubicBezTo>
                  <a:cubicBezTo>
                    <a:pt x="221445" y="108951"/>
                    <a:pt x="230587" y="99257"/>
                    <a:pt x="230587" y="87029"/>
                  </a:cubicBezTo>
                  <a:moveTo>
                    <a:pt x="140612" y="61443"/>
                  </a:moveTo>
                  <a:lnTo>
                    <a:pt x="110782" y="61443"/>
                  </a:lnTo>
                  <a:lnTo>
                    <a:pt x="110782" y="60878"/>
                  </a:lnTo>
                  <a:cubicBezTo>
                    <a:pt x="110782" y="49767"/>
                    <a:pt x="117113" y="43567"/>
                    <a:pt x="125835" y="43567"/>
                  </a:cubicBezTo>
                  <a:cubicBezTo>
                    <a:pt x="134556" y="43567"/>
                    <a:pt x="140612" y="49898"/>
                    <a:pt x="140612" y="60878"/>
                  </a:cubicBezTo>
                  <a:lnTo>
                    <a:pt x="140612" y="61443"/>
                  </a:lnTo>
                  <a:close/>
                  <a:moveTo>
                    <a:pt x="159290" y="71136"/>
                  </a:moveTo>
                  <a:lnTo>
                    <a:pt x="159290" y="63269"/>
                  </a:lnTo>
                  <a:cubicBezTo>
                    <a:pt x="159290" y="42306"/>
                    <a:pt x="147494" y="27556"/>
                    <a:pt x="125835" y="27556"/>
                  </a:cubicBezTo>
                  <a:cubicBezTo>
                    <a:pt x="104319" y="27556"/>
                    <a:pt x="92090" y="41321"/>
                    <a:pt x="92090" y="63269"/>
                  </a:cubicBezTo>
                  <a:lnTo>
                    <a:pt x="92090" y="73658"/>
                  </a:lnTo>
                  <a:cubicBezTo>
                    <a:pt x="92090" y="101359"/>
                    <a:pt x="112043" y="108951"/>
                    <a:pt x="126110" y="108951"/>
                  </a:cubicBezTo>
                  <a:cubicBezTo>
                    <a:pt x="138773" y="108951"/>
                    <a:pt x="144263" y="108241"/>
                    <a:pt x="153392" y="106560"/>
                  </a:cubicBezTo>
                  <a:cubicBezTo>
                    <a:pt x="155914" y="106140"/>
                    <a:pt x="156348" y="105155"/>
                    <a:pt x="156348" y="102909"/>
                  </a:cubicBezTo>
                  <a:lnTo>
                    <a:pt x="156348" y="93636"/>
                  </a:lnTo>
                  <a:cubicBezTo>
                    <a:pt x="156348" y="92230"/>
                    <a:pt x="155218" y="91534"/>
                    <a:pt x="153812" y="91534"/>
                  </a:cubicBezTo>
                  <a:lnTo>
                    <a:pt x="153392" y="91534"/>
                  </a:lnTo>
                  <a:cubicBezTo>
                    <a:pt x="147494" y="92099"/>
                    <a:pt x="137801" y="92940"/>
                    <a:pt x="127529" y="92940"/>
                  </a:cubicBezTo>
                  <a:cubicBezTo>
                    <a:pt x="114013" y="92940"/>
                    <a:pt x="110637" y="83233"/>
                    <a:pt x="110637" y="75064"/>
                  </a:cubicBezTo>
                  <a:lnTo>
                    <a:pt x="110637" y="74643"/>
                  </a:lnTo>
                  <a:lnTo>
                    <a:pt x="156479" y="74643"/>
                  </a:lnTo>
                  <a:cubicBezTo>
                    <a:pt x="158449" y="74643"/>
                    <a:pt x="159290" y="73382"/>
                    <a:pt x="159290" y="71136"/>
                  </a:cubicBezTo>
                  <a:moveTo>
                    <a:pt x="56100" y="65935"/>
                  </a:moveTo>
                  <a:cubicBezTo>
                    <a:pt x="56100" y="87029"/>
                    <a:pt x="45408" y="92519"/>
                    <a:pt x="31340" y="92519"/>
                  </a:cubicBezTo>
                  <a:cubicBezTo>
                    <a:pt x="26139" y="92519"/>
                    <a:pt x="22474" y="92230"/>
                    <a:pt x="19519" y="92099"/>
                  </a:cubicBezTo>
                  <a:lnTo>
                    <a:pt x="19519" y="19098"/>
                  </a:lnTo>
                  <a:cubicBezTo>
                    <a:pt x="22474" y="18966"/>
                    <a:pt x="26139" y="18677"/>
                    <a:pt x="31340" y="18677"/>
                  </a:cubicBezTo>
                  <a:cubicBezTo>
                    <a:pt x="45408" y="18677"/>
                    <a:pt x="56100" y="24167"/>
                    <a:pt x="56100" y="45261"/>
                  </a:cubicBezTo>
                  <a:lnTo>
                    <a:pt x="56100" y="65935"/>
                  </a:lnTo>
                  <a:close/>
                  <a:moveTo>
                    <a:pt x="75488" y="65935"/>
                  </a:moveTo>
                  <a:lnTo>
                    <a:pt x="75488" y="45261"/>
                  </a:lnTo>
                  <a:cubicBezTo>
                    <a:pt x="75488" y="17416"/>
                    <a:pt x="59476" y="2246"/>
                    <a:pt x="31340" y="2246"/>
                  </a:cubicBezTo>
                  <a:cubicBezTo>
                    <a:pt x="21358" y="2246"/>
                    <a:pt x="7868" y="3231"/>
                    <a:pt x="3652" y="3927"/>
                  </a:cubicBezTo>
                  <a:cubicBezTo>
                    <a:pt x="1261" y="4348"/>
                    <a:pt x="0" y="5477"/>
                    <a:pt x="0" y="8288"/>
                  </a:cubicBezTo>
                  <a:lnTo>
                    <a:pt x="0" y="102909"/>
                  </a:lnTo>
                  <a:cubicBezTo>
                    <a:pt x="0" y="105720"/>
                    <a:pt x="1261" y="106849"/>
                    <a:pt x="3652" y="107269"/>
                  </a:cubicBezTo>
                  <a:cubicBezTo>
                    <a:pt x="7868" y="107966"/>
                    <a:pt x="21358" y="108951"/>
                    <a:pt x="31340" y="108951"/>
                  </a:cubicBezTo>
                  <a:cubicBezTo>
                    <a:pt x="59476" y="108951"/>
                    <a:pt x="75488" y="93780"/>
                    <a:pt x="75488" y="65935"/>
                  </a:cubicBezTo>
                </a:path>
              </a:pathLst>
            </a:custGeom>
            <a:solidFill>
              <a:schemeClr val="bg1"/>
            </a:solidFill>
            <a:ln w="13129"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E725B77F-EA85-9855-AE76-F27EB744B99E}"/>
                </a:ext>
              </a:extLst>
            </p:cNvPr>
            <p:cNvSpPr/>
            <p:nvPr/>
          </p:nvSpPr>
          <p:spPr>
            <a:xfrm>
              <a:off x="2358270" y="6648637"/>
              <a:ext cx="18126" cy="21356"/>
            </a:xfrm>
            <a:custGeom>
              <a:avLst/>
              <a:gdLst>
                <a:gd name="connsiteX0" fmla="*/ 18127 w 18126"/>
                <a:gd name="connsiteY0" fmla="*/ 18546 h 21356"/>
                <a:gd name="connsiteX1" fmla="*/ 18127 w 18126"/>
                <a:gd name="connsiteY1" fmla="*/ 2666 h 21356"/>
                <a:gd name="connsiteX2" fmla="*/ 15316 w 18126"/>
                <a:gd name="connsiteY2" fmla="*/ 0 h 21356"/>
                <a:gd name="connsiteX3" fmla="*/ 2811 w 18126"/>
                <a:gd name="connsiteY3" fmla="*/ 0 h 21356"/>
                <a:gd name="connsiteX4" fmla="*/ 0 w 18126"/>
                <a:gd name="connsiteY4" fmla="*/ 2666 h 21356"/>
                <a:gd name="connsiteX5" fmla="*/ 0 w 18126"/>
                <a:gd name="connsiteY5" fmla="*/ 18546 h 21356"/>
                <a:gd name="connsiteX6" fmla="*/ 2811 w 18126"/>
                <a:gd name="connsiteY6" fmla="*/ 21357 h 21356"/>
                <a:gd name="connsiteX7" fmla="*/ 15316 w 18126"/>
                <a:gd name="connsiteY7" fmla="*/ 21357 h 21356"/>
                <a:gd name="connsiteX8" fmla="*/ 18127 w 18126"/>
                <a:gd name="connsiteY8" fmla="*/ 18546 h 2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26" h="21356">
                  <a:moveTo>
                    <a:pt x="18127" y="18546"/>
                  </a:moveTo>
                  <a:lnTo>
                    <a:pt x="18127" y="2666"/>
                  </a:lnTo>
                  <a:cubicBezTo>
                    <a:pt x="18127" y="1130"/>
                    <a:pt x="16865" y="0"/>
                    <a:pt x="15316" y="0"/>
                  </a:cubicBezTo>
                  <a:lnTo>
                    <a:pt x="2811" y="0"/>
                  </a:lnTo>
                  <a:cubicBezTo>
                    <a:pt x="1274" y="0"/>
                    <a:pt x="0" y="1130"/>
                    <a:pt x="0" y="2666"/>
                  </a:cubicBezTo>
                  <a:lnTo>
                    <a:pt x="0" y="18546"/>
                  </a:lnTo>
                  <a:cubicBezTo>
                    <a:pt x="0" y="20096"/>
                    <a:pt x="1274" y="21357"/>
                    <a:pt x="2811" y="21357"/>
                  </a:cubicBezTo>
                  <a:lnTo>
                    <a:pt x="15316" y="21357"/>
                  </a:lnTo>
                  <a:cubicBezTo>
                    <a:pt x="16865" y="21357"/>
                    <a:pt x="18127" y="20096"/>
                    <a:pt x="18127" y="18546"/>
                  </a:cubicBezTo>
                </a:path>
              </a:pathLst>
            </a:custGeom>
            <a:solidFill>
              <a:schemeClr val="bg1"/>
            </a:solidFill>
            <a:ln w="13129" cap="flat">
              <a:noFill/>
              <a:prstDash val="solid"/>
              <a:miter/>
            </a:ln>
          </p:spPr>
          <p:txBody>
            <a:bodyPr rtlCol="0" anchor="ctr"/>
            <a:lstStyle/>
            <a:p>
              <a:endParaRPr lang="de-DE"/>
            </a:p>
          </p:txBody>
        </p:sp>
      </p:grpSp>
      <p:sp>
        <p:nvSpPr>
          <p:cNvPr id="28" name="Bildplatzhalter 27">
            <a:extLst>
              <a:ext uri="{FF2B5EF4-FFF2-40B4-BE49-F238E27FC236}">
                <a16:creationId xmlns:a16="http://schemas.microsoft.com/office/drawing/2014/main" id="{40FDB06E-D09B-8CB4-C738-B15CD6C9C2BC}"/>
              </a:ext>
            </a:extLst>
          </p:cNvPr>
          <p:cNvSpPr>
            <a:spLocks noGrp="1"/>
          </p:cNvSpPr>
          <p:nvPr>
            <p:ph type="pic" sz="quarter" idx="15" hasCustomPrompt="1"/>
          </p:nvPr>
        </p:nvSpPr>
        <p:spPr>
          <a:xfrm>
            <a:off x="5976938" y="-1863"/>
            <a:ext cx="6215062" cy="6858001"/>
          </a:xfrm>
          <a:custGeom>
            <a:avLst/>
            <a:gdLst>
              <a:gd name="connsiteX0" fmla="*/ 0 w 6215062"/>
              <a:gd name="connsiteY0" fmla="*/ 267185 h 6858001"/>
              <a:gd name="connsiteX1" fmla="*/ 5930822 w 6215062"/>
              <a:gd name="connsiteY1" fmla="*/ 267185 h 6858001"/>
              <a:gd name="connsiteX2" fmla="*/ 5930822 w 6215062"/>
              <a:gd name="connsiteY2" fmla="*/ 6579717 h 6858001"/>
              <a:gd name="connsiteX3" fmla="*/ 0 w 6215062"/>
              <a:gd name="connsiteY3" fmla="*/ 6579717 h 6858001"/>
              <a:gd name="connsiteX4" fmla="*/ 0 w 6215062"/>
              <a:gd name="connsiteY4" fmla="*/ 0 h 6858001"/>
              <a:gd name="connsiteX5" fmla="*/ 6215062 w 6215062"/>
              <a:gd name="connsiteY5" fmla="*/ 0 h 6858001"/>
              <a:gd name="connsiteX6" fmla="*/ 6215062 w 6215062"/>
              <a:gd name="connsiteY6" fmla="*/ 6858001 h 6858001"/>
              <a:gd name="connsiteX7" fmla="*/ 0 w 6215062"/>
              <a:gd name="connsiteY7" fmla="*/ 6858001 h 6858001"/>
              <a:gd name="connsiteX8" fmla="*/ 0 w 6215062"/>
              <a:gd name="connsiteY8" fmla="*/ 6589221 h 6858001"/>
              <a:gd name="connsiteX9" fmla="*/ 5940326 w 6215062"/>
              <a:gd name="connsiteY9" fmla="*/ 6589221 h 6858001"/>
              <a:gd name="connsiteX10" fmla="*/ 5940326 w 6215062"/>
              <a:gd name="connsiteY10" fmla="*/ 257681 h 6858001"/>
              <a:gd name="connsiteX11" fmla="*/ 0 w 6215062"/>
              <a:gd name="connsiteY11" fmla="*/ 25768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062" h="6858001">
                <a:moveTo>
                  <a:pt x="0" y="267185"/>
                </a:moveTo>
                <a:lnTo>
                  <a:pt x="5930822" y="267185"/>
                </a:lnTo>
                <a:lnTo>
                  <a:pt x="5930822" y="6579717"/>
                </a:lnTo>
                <a:lnTo>
                  <a:pt x="0" y="6579717"/>
                </a:lnTo>
                <a:close/>
                <a:moveTo>
                  <a:pt x="0" y="0"/>
                </a:moveTo>
                <a:lnTo>
                  <a:pt x="6215062" y="0"/>
                </a:lnTo>
                <a:lnTo>
                  <a:pt x="6215062" y="6858001"/>
                </a:lnTo>
                <a:lnTo>
                  <a:pt x="0" y="6858001"/>
                </a:lnTo>
                <a:lnTo>
                  <a:pt x="0" y="6589221"/>
                </a:lnTo>
                <a:lnTo>
                  <a:pt x="5940326" y="6589221"/>
                </a:lnTo>
                <a:lnTo>
                  <a:pt x="5940326" y="257681"/>
                </a:lnTo>
                <a:lnTo>
                  <a:pt x="0" y="257681"/>
                </a:lnTo>
                <a:close/>
              </a:path>
            </a:pathLst>
          </a:custGeom>
          <a:solidFill>
            <a:schemeClr val="accent4"/>
          </a:solidFill>
        </p:spPr>
        <p:txBody>
          <a:bodyPr wrap="square" anchor="ctr">
            <a:noAutofit/>
          </a:bodyPr>
          <a:lstStyle>
            <a:lvl1pPr algn="ctr">
              <a:defRPr b="1">
                <a:solidFill>
                  <a:schemeClr val="bg1"/>
                </a:solidFill>
              </a:defRPr>
            </a:lvl1pPr>
          </a:lstStyle>
          <a:p>
            <a:r>
              <a:rPr lang="de-DE"/>
              <a:t>Insert </a:t>
            </a:r>
            <a:r>
              <a:rPr lang="de-DE" err="1"/>
              <a:t>photo</a:t>
            </a:r>
            <a:r>
              <a:rPr lang="de-DE"/>
              <a:t> </a:t>
            </a:r>
            <a:r>
              <a:rPr lang="de-DE" err="1"/>
              <a:t>here</a:t>
            </a:r>
            <a:endParaRPr lang="de-DE"/>
          </a:p>
        </p:txBody>
      </p:sp>
      <p:sp>
        <p:nvSpPr>
          <p:cNvPr id="20" name="Grafik 13">
            <a:extLst>
              <a:ext uri="{FF2B5EF4-FFF2-40B4-BE49-F238E27FC236}">
                <a16:creationId xmlns:a16="http://schemas.microsoft.com/office/drawing/2014/main" id="{3506F1ED-9A52-4F86-DF90-1D7EA6451818}"/>
              </a:ext>
            </a:extLst>
          </p:cNvPr>
          <p:cNvSpPr>
            <a:spLocks noGrp="1" noRot="1" noMove="1" noResize="1" noEditPoints="1" noAdjustHandles="1" noChangeArrowheads="1" noChangeShapeType="1"/>
          </p:cNvSpPr>
          <p:nvPr/>
        </p:nvSpPr>
        <p:spPr>
          <a:xfrm>
            <a:off x="269479" y="257680"/>
            <a:ext cx="11647785" cy="6331539"/>
          </a:xfrm>
          <a:custGeom>
            <a:avLst/>
            <a:gdLst>
              <a:gd name="connsiteX0" fmla="*/ 11647785 w 11647785"/>
              <a:gd name="connsiteY0" fmla="*/ 6331540 h 6331539"/>
              <a:gd name="connsiteX1" fmla="*/ 2701721 w 11647785"/>
              <a:gd name="connsiteY1" fmla="*/ 6331540 h 6331539"/>
              <a:gd name="connsiteX2" fmla="*/ 2696969 w 11647785"/>
              <a:gd name="connsiteY2" fmla="*/ 6326788 h 6331539"/>
              <a:gd name="connsiteX3" fmla="*/ 2701721 w 11647785"/>
              <a:gd name="connsiteY3" fmla="*/ 6322036 h 6331539"/>
              <a:gd name="connsiteX4" fmla="*/ 11638281 w 11647785"/>
              <a:gd name="connsiteY4" fmla="*/ 6322036 h 6331539"/>
              <a:gd name="connsiteX5" fmla="*/ 11638281 w 11647785"/>
              <a:gd name="connsiteY5" fmla="*/ 9504 h 6331539"/>
              <a:gd name="connsiteX6" fmla="*/ 9504 w 11647785"/>
              <a:gd name="connsiteY6" fmla="*/ 9504 h 6331539"/>
              <a:gd name="connsiteX7" fmla="*/ 9504 w 11647785"/>
              <a:gd name="connsiteY7" fmla="*/ 6322036 h 6331539"/>
              <a:gd name="connsiteX8" fmla="*/ 616696 w 11647785"/>
              <a:gd name="connsiteY8" fmla="*/ 6322036 h 6331539"/>
              <a:gd name="connsiteX9" fmla="*/ 621448 w 11647785"/>
              <a:gd name="connsiteY9" fmla="*/ 6326788 h 6331539"/>
              <a:gd name="connsiteX10" fmla="*/ 616696 w 11647785"/>
              <a:gd name="connsiteY10" fmla="*/ 6331540 h 6331539"/>
              <a:gd name="connsiteX11" fmla="*/ 0 w 11647785"/>
              <a:gd name="connsiteY11" fmla="*/ 6331540 h 6331539"/>
              <a:gd name="connsiteX12" fmla="*/ 0 w 11647785"/>
              <a:gd name="connsiteY12" fmla="*/ 0 h 6331539"/>
              <a:gd name="connsiteX13" fmla="*/ 11647785 w 11647785"/>
              <a:gd name="connsiteY13" fmla="*/ 0 h 6331539"/>
              <a:gd name="connsiteX14" fmla="*/ 11647785 w 11647785"/>
              <a:gd name="connsiteY14" fmla="*/ 6331540 h 633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47785" h="6331539">
                <a:moveTo>
                  <a:pt x="11647785" y="6331540"/>
                </a:moveTo>
                <a:lnTo>
                  <a:pt x="2701721" y="6331540"/>
                </a:lnTo>
                <a:cubicBezTo>
                  <a:pt x="2699098" y="6331540"/>
                  <a:pt x="2696969" y="6329411"/>
                  <a:pt x="2696969" y="6326788"/>
                </a:cubicBezTo>
                <a:cubicBezTo>
                  <a:pt x="2696969" y="6324165"/>
                  <a:pt x="2699098" y="6322036"/>
                  <a:pt x="2701721" y="6322036"/>
                </a:cubicBezTo>
                <a:lnTo>
                  <a:pt x="11638281" y="6322036"/>
                </a:lnTo>
                <a:lnTo>
                  <a:pt x="11638281" y="9504"/>
                </a:lnTo>
                <a:lnTo>
                  <a:pt x="9504" y="9504"/>
                </a:lnTo>
                <a:lnTo>
                  <a:pt x="9504" y="6322036"/>
                </a:lnTo>
                <a:lnTo>
                  <a:pt x="616696" y="6322036"/>
                </a:lnTo>
                <a:cubicBezTo>
                  <a:pt x="619319" y="6322036"/>
                  <a:pt x="621448" y="6324165"/>
                  <a:pt x="621448" y="6326788"/>
                </a:cubicBezTo>
                <a:cubicBezTo>
                  <a:pt x="621448" y="6329411"/>
                  <a:pt x="619319" y="6331540"/>
                  <a:pt x="616696" y="6331540"/>
                </a:cubicBezTo>
                <a:lnTo>
                  <a:pt x="0" y="6331540"/>
                </a:lnTo>
                <a:lnTo>
                  <a:pt x="0" y="0"/>
                </a:lnTo>
                <a:lnTo>
                  <a:pt x="11647785" y="0"/>
                </a:lnTo>
                <a:lnTo>
                  <a:pt x="11647785" y="6331540"/>
                </a:lnTo>
                <a:close/>
              </a:path>
            </a:pathLst>
          </a:custGeom>
          <a:solidFill>
            <a:srgbClr val="FFFFFF"/>
          </a:solidFill>
          <a:ln w="12665" cap="flat">
            <a:noFill/>
            <a:prstDash val="solid"/>
            <a:miter/>
          </a:ln>
        </p:spPr>
        <p:txBody>
          <a:bodyPr rtlCol="0" anchor="ctr"/>
          <a:lstStyle/>
          <a:p>
            <a:endParaRPr lang="de-DE"/>
          </a:p>
        </p:txBody>
      </p:sp>
    </p:spTree>
    <p:extLst>
      <p:ext uri="{BB962C8B-B14F-4D97-AF65-F5344CB8AC3E}">
        <p14:creationId xmlns:p14="http://schemas.microsoft.com/office/powerpoint/2010/main" val="50323697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ig Picture – Textbox left">
    <p:bg>
      <p:bgPr>
        <a:solidFill>
          <a:schemeClr val="bg1"/>
        </a:solidFill>
        <a:effectLst/>
      </p:bgPr>
    </p:bg>
    <p:spTree>
      <p:nvGrpSpPr>
        <p:cNvPr id="1" name=""/>
        <p:cNvGrpSpPr/>
        <p:nvPr/>
      </p:nvGrpSpPr>
      <p:grpSpPr>
        <a:xfrm>
          <a:off x="0" y="0"/>
          <a:ext cx="0" cy="0"/>
          <a:chOff x="0" y="0"/>
          <a:chExt cx="0" cy="0"/>
        </a:xfrm>
      </p:grpSpPr>
      <p:sp>
        <p:nvSpPr>
          <p:cNvPr id="4" name="Bildplatzhalter 6">
            <a:extLst>
              <a:ext uri="{FF2B5EF4-FFF2-40B4-BE49-F238E27FC236}">
                <a16:creationId xmlns:a16="http://schemas.microsoft.com/office/drawing/2014/main" id="{1BD0E687-D8B0-3D4C-75E4-AD8F205C0021}"/>
              </a:ext>
            </a:extLst>
          </p:cNvPr>
          <p:cNvSpPr>
            <a:spLocks noGrp="1"/>
          </p:cNvSpPr>
          <p:nvPr>
            <p:ph type="pic" sz="quarter" idx="14" hasCustomPrompt="1"/>
          </p:nvPr>
        </p:nvSpPr>
        <p:spPr>
          <a:xfrm>
            <a:off x="451293" y="1417673"/>
            <a:ext cx="11292001" cy="4958283"/>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4" name="Textplatzhalter 13">
            <a:extLst>
              <a:ext uri="{FF2B5EF4-FFF2-40B4-BE49-F238E27FC236}">
                <a16:creationId xmlns:a16="http://schemas.microsoft.com/office/drawing/2014/main" id="{14ADE11E-7362-62EF-BBF2-AEFCF090A8EB}"/>
              </a:ext>
            </a:extLst>
          </p:cNvPr>
          <p:cNvSpPr>
            <a:spLocks noGrp="1"/>
          </p:cNvSpPr>
          <p:nvPr>
            <p:ph type="body" sz="quarter" idx="13" hasCustomPrompt="1"/>
          </p:nvPr>
        </p:nvSpPr>
        <p:spPr>
          <a:xfrm>
            <a:off x="0" y="5271231"/>
            <a:ext cx="4283075" cy="685069"/>
          </a:xfrm>
          <a:solidFill>
            <a:schemeClr val="tx2"/>
          </a:solidFill>
        </p:spPr>
        <p:txBody>
          <a:bodyPr lIns="432000" tIns="180000" rIns="468000" bIns="252000" anchor="b" anchorCtr="0">
            <a:spAutoFit/>
          </a:bodyPr>
          <a:lstStyle>
            <a:lvl1pPr marL="0">
              <a:lnSpc>
                <a:spcPts val="2160"/>
              </a:lnSpc>
              <a:spcAft>
                <a:spcPts val="0"/>
              </a:spcAft>
              <a:buFontTx/>
              <a:buNone/>
              <a:defRPr sz="1400" b="0">
                <a:solidFill>
                  <a:schemeClr val="bg1"/>
                </a:solidFill>
                <a:latin typeface="+mn-lt"/>
              </a:defRPr>
            </a:lvl1pPr>
            <a:lvl2pPr marL="0" indent="0">
              <a:lnSpc>
                <a:spcPts val="2160"/>
              </a:lnSpc>
              <a:spcAft>
                <a:spcPts val="0"/>
              </a:spcAft>
              <a:buFontTx/>
              <a:buNone/>
              <a:defRPr sz="1400" b="0">
                <a:solidFill>
                  <a:schemeClr val="bg1"/>
                </a:solidFill>
                <a:latin typeface="+mn-lt"/>
              </a:defRPr>
            </a:lvl2pPr>
            <a:lvl3pPr marL="0" indent="0">
              <a:lnSpc>
                <a:spcPts val="2160"/>
              </a:lnSpc>
              <a:spcAft>
                <a:spcPts val="0"/>
              </a:spcAft>
              <a:buClr>
                <a:schemeClr val="bg1"/>
              </a:buClr>
              <a:buFontTx/>
              <a:buNone/>
              <a:defRPr sz="1400" b="0">
                <a:solidFill>
                  <a:schemeClr val="bg1"/>
                </a:solidFill>
                <a:latin typeface="+mn-lt"/>
              </a:defRPr>
            </a:lvl3pPr>
            <a:lvl4pPr marL="0" indent="0">
              <a:lnSpc>
                <a:spcPts val="2160"/>
              </a:lnSpc>
              <a:spcAft>
                <a:spcPts val="0"/>
              </a:spcAft>
              <a:buFontTx/>
              <a:buNone/>
              <a:defRPr sz="1400" b="0">
                <a:solidFill>
                  <a:schemeClr val="bg1"/>
                </a:solidFill>
                <a:latin typeface="+mn-lt"/>
              </a:defRPr>
            </a:lvl4pPr>
            <a:lvl5pPr marL="0" indent="0">
              <a:lnSpc>
                <a:spcPts val="2160"/>
              </a:lnSpc>
              <a:spcAft>
                <a:spcPts val="0"/>
              </a:spcAft>
              <a:buFontTx/>
              <a:buNone/>
              <a:defRPr sz="1400" b="0">
                <a:solidFill>
                  <a:schemeClr val="bg1"/>
                </a:solidFill>
                <a:latin typeface="+mn-lt"/>
              </a:defRPr>
            </a:lvl5pPr>
          </a:lstStyle>
          <a:p>
            <a:pPr lvl="0"/>
            <a:r>
              <a:rPr lang="de-DE"/>
              <a:t>Enter Text </a:t>
            </a:r>
            <a:r>
              <a:rPr lang="de-DE" err="1"/>
              <a:t>here</a:t>
            </a:r>
            <a:r>
              <a:rPr lang="de-DE"/>
              <a:t>.</a:t>
            </a:r>
          </a:p>
        </p:txBody>
      </p:sp>
      <p:sp>
        <p:nvSpPr>
          <p:cNvPr id="6" name="Titel 5">
            <a:extLst>
              <a:ext uri="{FF2B5EF4-FFF2-40B4-BE49-F238E27FC236}">
                <a16:creationId xmlns:a16="http://schemas.microsoft.com/office/drawing/2014/main" id="{5A88B2C4-C7A9-9FAB-6E1A-0820C9C30E85}"/>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10" name="Datumsplatzhalter 9">
            <a:extLst>
              <a:ext uri="{FF2B5EF4-FFF2-40B4-BE49-F238E27FC236}">
                <a16:creationId xmlns:a16="http://schemas.microsoft.com/office/drawing/2014/main" id="{10BDEF56-3F93-CBD5-BA9C-D21356ABA590}"/>
              </a:ext>
            </a:extLst>
          </p:cNvPr>
          <p:cNvSpPr>
            <a:spLocks noGrp="1"/>
          </p:cNvSpPr>
          <p:nvPr>
            <p:ph type="dt" sz="half" idx="15"/>
          </p:nvPr>
        </p:nvSpPr>
        <p:spPr/>
        <p:txBody>
          <a:bodyPr/>
          <a:lstStyle/>
          <a:p>
            <a:fld id="{D8B99B29-34B1-4237-8016-AD1CBDD56E83}" type="datetime1">
              <a:rPr lang="de-DE" smtClean="0"/>
              <a:t>17.02.2026</a:t>
            </a:fld>
            <a:endParaRPr lang="de-DE"/>
          </a:p>
        </p:txBody>
      </p:sp>
      <p:sp>
        <p:nvSpPr>
          <p:cNvPr id="11" name="Fußzeilenplatzhalter 10">
            <a:extLst>
              <a:ext uri="{FF2B5EF4-FFF2-40B4-BE49-F238E27FC236}">
                <a16:creationId xmlns:a16="http://schemas.microsoft.com/office/drawing/2014/main" id="{7CEAFDC7-5DEF-258D-CA5C-BB65DDF54097}"/>
              </a:ext>
            </a:extLst>
          </p:cNvPr>
          <p:cNvSpPr>
            <a:spLocks noGrp="1"/>
          </p:cNvSpPr>
          <p:nvPr>
            <p:ph type="ftr" sz="quarter" idx="16"/>
          </p:nvPr>
        </p:nvSpPr>
        <p:spPr/>
        <p:txBody>
          <a:bodyPr/>
          <a:lstStyle/>
          <a:p>
            <a:r>
              <a:rPr lang="de-DE"/>
              <a:t>Fußzeile</a:t>
            </a:r>
          </a:p>
        </p:txBody>
      </p:sp>
      <p:sp>
        <p:nvSpPr>
          <p:cNvPr id="13" name="Foliennummernplatzhalter 12">
            <a:extLst>
              <a:ext uri="{FF2B5EF4-FFF2-40B4-BE49-F238E27FC236}">
                <a16:creationId xmlns:a16="http://schemas.microsoft.com/office/drawing/2014/main" id="{D8C8F5F5-AF92-C12F-D605-DF9B87124A06}"/>
              </a:ext>
            </a:extLst>
          </p:cNvPr>
          <p:cNvSpPr>
            <a:spLocks noGrp="1"/>
          </p:cNvSpPr>
          <p:nvPr>
            <p:ph type="sldNum" sz="quarter" idx="17"/>
          </p:nvPr>
        </p:nvSpPr>
        <p:spPr/>
        <p:txBody>
          <a:bodyPr/>
          <a:lstStyle/>
          <a:p>
            <a:fld id="{B1A20FC8-41B9-4055-A397-5AB32DE79FCA}" type="slidenum">
              <a:rPr lang="de-DE" smtClean="0"/>
              <a:pPr/>
              <a:t>‹#›</a:t>
            </a:fld>
            <a:endParaRPr lang="de-DE"/>
          </a:p>
        </p:txBody>
      </p:sp>
      <p:pic>
        <p:nvPicPr>
          <p:cNvPr id="2" name="Grafik 1">
            <a:extLst>
              <a:ext uri="{FF2B5EF4-FFF2-40B4-BE49-F238E27FC236}">
                <a16:creationId xmlns:a16="http://schemas.microsoft.com/office/drawing/2014/main" id="{556EE083-33EB-B0AC-6F0F-31FDC35B5D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Tree>
    <p:extLst>
      <p:ext uri="{BB962C8B-B14F-4D97-AF65-F5344CB8AC3E}">
        <p14:creationId xmlns:p14="http://schemas.microsoft.com/office/powerpoint/2010/main" val="2792768710"/>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ig Picture – Textbox right">
    <p:bg>
      <p:bgPr>
        <a:solidFill>
          <a:schemeClr val="bg1"/>
        </a:solidFill>
        <a:effectLst/>
      </p:bgPr>
    </p:bg>
    <p:spTree>
      <p:nvGrpSpPr>
        <p:cNvPr id="1" name=""/>
        <p:cNvGrpSpPr/>
        <p:nvPr/>
      </p:nvGrpSpPr>
      <p:grpSpPr>
        <a:xfrm>
          <a:off x="0" y="0"/>
          <a:ext cx="0" cy="0"/>
          <a:chOff x="0" y="0"/>
          <a:chExt cx="0" cy="0"/>
        </a:xfrm>
      </p:grpSpPr>
      <p:sp>
        <p:nvSpPr>
          <p:cNvPr id="2" name="Bildplatzhalter 6">
            <a:extLst>
              <a:ext uri="{FF2B5EF4-FFF2-40B4-BE49-F238E27FC236}">
                <a16:creationId xmlns:a16="http://schemas.microsoft.com/office/drawing/2014/main" id="{839092D3-0EEB-3E19-BAB5-4295EC83FE71}"/>
              </a:ext>
            </a:extLst>
          </p:cNvPr>
          <p:cNvSpPr>
            <a:spLocks noGrp="1"/>
          </p:cNvSpPr>
          <p:nvPr>
            <p:ph type="pic" sz="quarter" idx="14" hasCustomPrompt="1"/>
          </p:nvPr>
        </p:nvSpPr>
        <p:spPr>
          <a:xfrm>
            <a:off x="451293" y="1417673"/>
            <a:ext cx="11292001" cy="4958283"/>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4" name="Textplatzhalter 13">
            <a:extLst>
              <a:ext uri="{FF2B5EF4-FFF2-40B4-BE49-F238E27FC236}">
                <a16:creationId xmlns:a16="http://schemas.microsoft.com/office/drawing/2014/main" id="{14ADE11E-7362-62EF-BBF2-AEFCF090A8EB}"/>
              </a:ext>
            </a:extLst>
          </p:cNvPr>
          <p:cNvSpPr>
            <a:spLocks noGrp="1"/>
          </p:cNvSpPr>
          <p:nvPr>
            <p:ph type="body" sz="quarter" idx="13" hasCustomPrompt="1"/>
          </p:nvPr>
        </p:nvSpPr>
        <p:spPr>
          <a:xfrm>
            <a:off x="7908927" y="5271231"/>
            <a:ext cx="4283075" cy="685069"/>
          </a:xfrm>
          <a:solidFill>
            <a:schemeClr val="tx2"/>
          </a:solidFill>
        </p:spPr>
        <p:txBody>
          <a:bodyPr lIns="252000" tIns="180000" rIns="468000" bIns="252000" anchor="b" anchorCtr="0">
            <a:spAutoFit/>
          </a:bodyPr>
          <a:lstStyle>
            <a:lvl1pPr marL="0">
              <a:lnSpc>
                <a:spcPts val="2160"/>
              </a:lnSpc>
              <a:spcAft>
                <a:spcPts val="0"/>
              </a:spcAft>
              <a:buFontTx/>
              <a:buNone/>
              <a:defRPr sz="1400" b="0">
                <a:solidFill>
                  <a:schemeClr val="bg1"/>
                </a:solidFill>
                <a:latin typeface="+mn-lt"/>
              </a:defRPr>
            </a:lvl1pPr>
            <a:lvl2pPr marL="0" indent="0">
              <a:lnSpc>
                <a:spcPts val="2160"/>
              </a:lnSpc>
              <a:spcAft>
                <a:spcPts val="0"/>
              </a:spcAft>
              <a:buFontTx/>
              <a:buNone/>
              <a:defRPr sz="1400" b="0">
                <a:solidFill>
                  <a:schemeClr val="bg1"/>
                </a:solidFill>
                <a:latin typeface="+mn-lt"/>
              </a:defRPr>
            </a:lvl2pPr>
            <a:lvl3pPr marL="0" indent="0">
              <a:lnSpc>
                <a:spcPts val="2160"/>
              </a:lnSpc>
              <a:spcAft>
                <a:spcPts val="0"/>
              </a:spcAft>
              <a:buClr>
                <a:schemeClr val="bg1"/>
              </a:buClr>
              <a:buFontTx/>
              <a:buNone/>
              <a:defRPr sz="1400" b="0">
                <a:solidFill>
                  <a:schemeClr val="bg1"/>
                </a:solidFill>
                <a:latin typeface="+mn-lt"/>
              </a:defRPr>
            </a:lvl3pPr>
            <a:lvl4pPr marL="0" indent="0">
              <a:lnSpc>
                <a:spcPts val="2160"/>
              </a:lnSpc>
              <a:spcAft>
                <a:spcPts val="0"/>
              </a:spcAft>
              <a:buFontTx/>
              <a:buNone/>
              <a:defRPr sz="1400" b="0">
                <a:solidFill>
                  <a:schemeClr val="bg1"/>
                </a:solidFill>
                <a:latin typeface="+mn-lt"/>
              </a:defRPr>
            </a:lvl4pPr>
            <a:lvl5pPr marL="0" indent="0">
              <a:lnSpc>
                <a:spcPts val="2160"/>
              </a:lnSpc>
              <a:spcAft>
                <a:spcPts val="0"/>
              </a:spcAft>
              <a:buFontTx/>
              <a:buNone/>
              <a:defRPr sz="1400" b="0">
                <a:solidFill>
                  <a:schemeClr val="bg1"/>
                </a:solidFill>
                <a:latin typeface="+mn-lt"/>
              </a:defRPr>
            </a:lvl5pPr>
          </a:lstStyle>
          <a:p>
            <a:pPr lvl="0"/>
            <a:r>
              <a:rPr lang="de-DE"/>
              <a:t>Enter Text </a:t>
            </a:r>
            <a:r>
              <a:rPr lang="de-DE" err="1"/>
              <a:t>here</a:t>
            </a:r>
            <a:r>
              <a:rPr lang="de-DE"/>
              <a:t>.</a:t>
            </a:r>
          </a:p>
        </p:txBody>
      </p:sp>
      <p:sp>
        <p:nvSpPr>
          <p:cNvPr id="6" name="Titel 5">
            <a:extLst>
              <a:ext uri="{FF2B5EF4-FFF2-40B4-BE49-F238E27FC236}">
                <a16:creationId xmlns:a16="http://schemas.microsoft.com/office/drawing/2014/main" id="{5A88B2C4-C7A9-9FAB-6E1A-0820C9C30E85}"/>
              </a:ext>
            </a:extLst>
          </p:cNvPr>
          <p:cNvSpPr>
            <a:spLocks noGrp="1"/>
          </p:cNvSpPr>
          <p:nvPr>
            <p:ph type="title" hasCustomPrompt="1"/>
          </p:nvPr>
        </p:nvSpPr>
        <p:spPr/>
        <p:txBody>
          <a:bodyPr/>
          <a:lstStyle/>
          <a:p>
            <a:r>
              <a:rPr lang="en-US"/>
              <a:t>Write your title</a:t>
            </a:r>
            <a:br>
              <a:rPr lang="en-US"/>
            </a:br>
            <a:r>
              <a:rPr lang="en-US"/>
              <a:t>maximum two lines</a:t>
            </a:r>
            <a:endParaRPr lang="de-DE"/>
          </a:p>
        </p:txBody>
      </p:sp>
      <p:sp>
        <p:nvSpPr>
          <p:cNvPr id="10" name="Datumsplatzhalter 9">
            <a:extLst>
              <a:ext uri="{FF2B5EF4-FFF2-40B4-BE49-F238E27FC236}">
                <a16:creationId xmlns:a16="http://schemas.microsoft.com/office/drawing/2014/main" id="{10BDEF56-3F93-CBD5-BA9C-D21356ABA590}"/>
              </a:ext>
            </a:extLst>
          </p:cNvPr>
          <p:cNvSpPr>
            <a:spLocks noGrp="1"/>
          </p:cNvSpPr>
          <p:nvPr>
            <p:ph type="dt" sz="half" idx="15"/>
          </p:nvPr>
        </p:nvSpPr>
        <p:spPr/>
        <p:txBody>
          <a:bodyPr/>
          <a:lstStyle/>
          <a:p>
            <a:fld id="{D8B99B29-34B1-4237-8016-AD1CBDD56E83}" type="datetime1">
              <a:rPr lang="de-DE" smtClean="0"/>
              <a:t>17.02.2026</a:t>
            </a:fld>
            <a:endParaRPr lang="de-DE"/>
          </a:p>
        </p:txBody>
      </p:sp>
      <p:sp>
        <p:nvSpPr>
          <p:cNvPr id="11" name="Fußzeilenplatzhalter 10">
            <a:extLst>
              <a:ext uri="{FF2B5EF4-FFF2-40B4-BE49-F238E27FC236}">
                <a16:creationId xmlns:a16="http://schemas.microsoft.com/office/drawing/2014/main" id="{7CEAFDC7-5DEF-258D-CA5C-BB65DDF54097}"/>
              </a:ext>
            </a:extLst>
          </p:cNvPr>
          <p:cNvSpPr>
            <a:spLocks noGrp="1"/>
          </p:cNvSpPr>
          <p:nvPr>
            <p:ph type="ftr" sz="quarter" idx="16"/>
          </p:nvPr>
        </p:nvSpPr>
        <p:spPr/>
        <p:txBody>
          <a:bodyPr/>
          <a:lstStyle/>
          <a:p>
            <a:r>
              <a:rPr lang="de-DE"/>
              <a:t>Fußzeile</a:t>
            </a:r>
          </a:p>
        </p:txBody>
      </p:sp>
      <p:sp>
        <p:nvSpPr>
          <p:cNvPr id="13" name="Foliennummernplatzhalter 12">
            <a:extLst>
              <a:ext uri="{FF2B5EF4-FFF2-40B4-BE49-F238E27FC236}">
                <a16:creationId xmlns:a16="http://schemas.microsoft.com/office/drawing/2014/main" id="{D8C8F5F5-AF92-C12F-D605-DF9B87124A06}"/>
              </a:ext>
            </a:extLst>
          </p:cNvPr>
          <p:cNvSpPr>
            <a:spLocks noGrp="1"/>
          </p:cNvSpPr>
          <p:nvPr>
            <p:ph type="sldNum" sz="quarter" idx="17"/>
          </p:nvPr>
        </p:nvSpPr>
        <p:spPr/>
        <p:txBody>
          <a:bodyPr/>
          <a:lstStyle/>
          <a:p>
            <a:fld id="{B1A20FC8-41B9-4055-A397-5AB32DE79FCA}" type="slidenum">
              <a:rPr lang="de-DE" smtClean="0"/>
              <a:pPr/>
              <a:t>‹#›</a:t>
            </a:fld>
            <a:endParaRPr lang="de-DE"/>
          </a:p>
        </p:txBody>
      </p:sp>
      <p:pic>
        <p:nvPicPr>
          <p:cNvPr id="3" name="Grafik 2">
            <a:extLst>
              <a:ext uri="{FF2B5EF4-FFF2-40B4-BE49-F238E27FC236}">
                <a16:creationId xmlns:a16="http://schemas.microsoft.com/office/drawing/2014/main" id="{BE295657-978E-AE5D-177C-0F5EEDE5B4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Tree>
    <p:extLst>
      <p:ext uri="{BB962C8B-B14F-4D97-AF65-F5344CB8AC3E}">
        <p14:creationId xmlns:p14="http://schemas.microsoft.com/office/powerpoint/2010/main" val="367658002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Topics">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4E3504-8807-AAC3-3BB5-592E1C1D6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0" name="Textplatzhalter 9">
            <a:extLst>
              <a:ext uri="{FF2B5EF4-FFF2-40B4-BE49-F238E27FC236}">
                <a16:creationId xmlns:a16="http://schemas.microsoft.com/office/drawing/2014/main" id="{0F18EFDA-BA95-A077-1585-972EF2B7CBF3}"/>
              </a:ext>
            </a:extLst>
          </p:cNvPr>
          <p:cNvSpPr>
            <a:spLocks noGrp="1"/>
          </p:cNvSpPr>
          <p:nvPr>
            <p:ph type="body" sz="quarter" idx="13" hasCustomPrompt="1"/>
          </p:nvPr>
        </p:nvSpPr>
        <p:spPr>
          <a:xfrm>
            <a:off x="450000" y="1417673"/>
            <a:ext cx="5540400" cy="655637"/>
          </a:xfrm>
          <a:solidFill>
            <a:schemeClr val="accent2"/>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1" name="Textplatzhalter 9">
            <a:extLst>
              <a:ext uri="{FF2B5EF4-FFF2-40B4-BE49-F238E27FC236}">
                <a16:creationId xmlns:a16="http://schemas.microsoft.com/office/drawing/2014/main" id="{15215D7C-484C-D6CE-53FC-D6717F8390A9}"/>
              </a:ext>
            </a:extLst>
          </p:cNvPr>
          <p:cNvSpPr>
            <a:spLocks noGrp="1"/>
          </p:cNvSpPr>
          <p:nvPr>
            <p:ph type="body" sz="quarter" idx="14" hasCustomPrompt="1"/>
          </p:nvPr>
        </p:nvSpPr>
        <p:spPr>
          <a:xfrm>
            <a:off x="6201838" y="1417673"/>
            <a:ext cx="5541456" cy="655637"/>
          </a:xfrm>
          <a:solidFill>
            <a:schemeClr val="accent1"/>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4" name="Textplatzhalter 13">
            <a:extLst>
              <a:ext uri="{FF2B5EF4-FFF2-40B4-BE49-F238E27FC236}">
                <a16:creationId xmlns:a16="http://schemas.microsoft.com/office/drawing/2014/main" id="{329BCF30-E90C-6A24-1621-4B7BB05CD735}"/>
              </a:ext>
            </a:extLst>
          </p:cNvPr>
          <p:cNvSpPr>
            <a:spLocks noGrp="1"/>
          </p:cNvSpPr>
          <p:nvPr>
            <p:ph type="body" sz="quarter" idx="16" hasCustomPrompt="1"/>
          </p:nvPr>
        </p:nvSpPr>
        <p:spPr>
          <a:xfrm>
            <a:off x="450000" y="2073310"/>
            <a:ext cx="5540400"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15" name="Textplatzhalter 13">
            <a:extLst>
              <a:ext uri="{FF2B5EF4-FFF2-40B4-BE49-F238E27FC236}">
                <a16:creationId xmlns:a16="http://schemas.microsoft.com/office/drawing/2014/main" id="{6AC3EE7C-AB72-A877-55A3-92C1B359764F}"/>
              </a:ext>
            </a:extLst>
          </p:cNvPr>
          <p:cNvSpPr>
            <a:spLocks noGrp="1"/>
          </p:cNvSpPr>
          <p:nvPr>
            <p:ph type="body" sz="quarter" idx="17" hasCustomPrompt="1"/>
          </p:nvPr>
        </p:nvSpPr>
        <p:spPr>
          <a:xfrm>
            <a:off x="6201838" y="2073310"/>
            <a:ext cx="5541456"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7" name="Titel 6">
            <a:extLst>
              <a:ext uri="{FF2B5EF4-FFF2-40B4-BE49-F238E27FC236}">
                <a16:creationId xmlns:a16="http://schemas.microsoft.com/office/drawing/2014/main" id="{9A8C5685-151E-4082-F039-7D2944B19AC9}"/>
              </a:ext>
            </a:extLst>
          </p:cNvPr>
          <p:cNvSpPr>
            <a:spLocks noGrp="1"/>
          </p:cNvSpPr>
          <p:nvPr>
            <p:ph type="title" hasCustomPrompt="1"/>
          </p:nvPr>
        </p:nvSpPr>
        <p:spPr/>
        <p:txBody>
          <a:bodyPr>
            <a:noAutofit/>
          </a:bodyPr>
          <a:lstStyle/>
          <a:p>
            <a:r>
              <a:rPr lang="en-US"/>
              <a:t>Write your title</a:t>
            </a:r>
            <a:br>
              <a:rPr lang="en-US"/>
            </a:br>
            <a:r>
              <a:rPr lang="en-US"/>
              <a:t>maximum two lines</a:t>
            </a:r>
            <a:endParaRPr lang="de-DE"/>
          </a:p>
        </p:txBody>
      </p:sp>
      <p:sp>
        <p:nvSpPr>
          <p:cNvPr id="8" name="Datumsplatzhalter 7">
            <a:extLst>
              <a:ext uri="{FF2B5EF4-FFF2-40B4-BE49-F238E27FC236}">
                <a16:creationId xmlns:a16="http://schemas.microsoft.com/office/drawing/2014/main" id="{15714D0F-798A-6291-07B2-30399539AF3D}"/>
              </a:ext>
            </a:extLst>
          </p:cNvPr>
          <p:cNvSpPr>
            <a:spLocks noGrp="1"/>
          </p:cNvSpPr>
          <p:nvPr>
            <p:ph type="dt" sz="half" idx="20"/>
          </p:nvPr>
        </p:nvSpPr>
        <p:spPr/>
        <p:txBody>
          <a:bodyPr>
            <a:noAutofit/>
          </a:bodyPr>
          <a:lstStyle/>
          <a:p>
            <a:fld id="{D8B99B29-34B1-4237-8016-AD1CBDD56E83}" type="datetime1">
              <a:rPr lang="de-DE" smtClean="0"/>
              <a:t>17.02.2026</a:t>
            </a:fld>
            <a:endParaRPr lang="de-DE"/>
          </a:p>
        </p:txBody>
      </p:sp>
      <p:sp>
        <p:nvSpPr>
          <p:cNvPr id="9" name="Fußzeilenplatzhalter 8">
            <a:extLst>
              <a:ext uri="{FF2B5EF4-FFF2-40B4-BE49-F238E27FC236}">
                <a16:creationId xmlns:a16="http://schemas.microsoft.com/office/drawing/2014/main" id="{3D0C2CD2-64E3-606C-ED30-9F0103F61DE0}"/>
              </a:ext>
            </a:extLst>
          </p:cNvPr>
          <p:cNvSpPr>
            <a:spLocks noGrp="1"/>
          </p:cNvSpPr>
          <p:nvPr>
            <p:ph type="ftr" sz="quarter" idx="21"/>
          </p:nvPr>
        </p:nvSpPr>
        <p:spPr/>
        <p:txBody>
          <a:bodyPr>
            <a:noAutofit/>
          </a:bodyPr>
          <a:lstStyle/>
          <a:p>
            <a:r>
              <a:rPr lang="de-DE"/>
              <a:t>Fußzeile</a:t>
            </a:r>
          </a:p>
        </p:txBody>
      </p:sp>
      <p:sp>
        <p:nvSpPr>
          <p:cNvPr id="13" name="Foliennummernplatzhalter 12">
            <a:extLst>
              <a:ext uri="{FF2B5EF4-FFF2-40B4-BE49-F238E27FC236}">
                <a16:creationId xmlns:a16="http://schemas.microsoft.com/office/drawing/2014/main" id="{BE75B7BD-8771-2404-6B5D-F6A83D7E36AE}"/>
              </a:ext>
            </a:extLst>
          </p:cNvPr>
          <p:cNvSpPr>
            <a:spLocks noGrp="1"/>
          </p:cNvSpPr>
          <p:nvPr>
            <p:ph type="sldNum" sz="quarter" idx="22"/>
          </p:nvPr>
        </p:nvSpPr>
        <p:spPr/>
        <p:txBody>
          <a:bodyPr>
            <a:noAutofit/>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791031973"/>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Topics">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4E3504-8807-AAC3-3BB5-592E1C1D6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0" name="Textplatzhalter 9">
            <a:extLst>
              <a:ext uri="{FF2B5EF4-FFF2-40B4-BE49-F238E27FC236}">
                <a16:creationId xmlns:a16="http://schemas.microsoft.com/office/drawing/2014/main" id="{0F18EFDA-BA95-A077-1585-972EF2B7CBF3}"/>
              </a:ext>
            </a:extLst>
          </p:cNvPr>
          <p:cNvSpPr>
            <a:spLocks noGrp="1"/>
          </p:cNvSpPr>
          <p:nvPr>
            <p:ph type="body" sz="quarter" idx="13" hasCustomPrompt="1"/>
          </p:nvPr>
        </p:nvSpPr>
        <p:spPr>
          <a:xfrm>
            <a:off x="450000" y="1417673"/>
            <a:ext cx="3636000" cy="655637"/>
          </a:xfrm>
          <a:solidFill>
            <a:schemeClr val="accent2"/>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1" name="Textplatzhalter 9">
            <a:extLst>
              <a:ext uri="{FF2B5EF4-FFF2-40B4-BE49-F238E27FC236}">
                <a16:creationId xmlns:a16="http://schemas.microsoft.com/office/drawing/2014/main" id="{15215D7C-484C-D6CE-53FC-D6717F8390A9}"/>
              </a:ext>
            </a:extLst>
          </p:cNvPr>
          <p:cNvSpPr>
            <a:spLocks noGrp="1"/>
          </p:cNvSpPr>
          <p:nvPr>
            <p:ph type="body" sz="quarter" idx="14" hasCustomPrompt="1"/>
          </p:nvPr>
        </p:nvSpPr>
        <p:spPr>
          <a:xfrm>
            <a:off x="4278600" y="1417673"/>
            <a:ext cx="3636000" cy="655637"/>
          </a:xfrm>
          <a:solidFill>
            <a:schemeClr val="accent1"/>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2" name="Textplatzhalter 9">
            <a:extLst>
              <a:ext uri="{FF2B5EF4-FFF2-40B4-BE49-F238E27FC236}">
                <a16:creationId xmlns:a16="http://schemas.microsoft.com/office/drawing/2014/main" id="{07E632AE-3E08-7ED1-5048-2468F691DC69}"/>
              </a:ext>
            </a:extLst>
          </p:cNvPr>
          <p:cNvSpPr>
            <a:spLocks noGrp="1"/>
          </p:cNvSpPr>
          <p:nvPr>
            <p:ph type="body" sz="quarter" idx="15" hasCustomPrompt="1"/>
          </p:nvPr>
        </p:nvSpPr>
        <p:spPr>
          <a:xfrm>
            <a:off x="8107200" y="1417673"/>
            <a:ext cx="3636000" cy="655637"/>
          </a:xfrm>
          <a:solidFill>
            <a:schemeClr val="accent3"/>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4" name="Textplatzhalter 13">
            <a:extLst>
              <a:ext uri="{FF2B5EF4-FFF2-40B4-BE49-F238E27FC236}">
                <a16:creationId xmlns:a16="http://schemas.microsoft.com/office/drawing/2014/main" id="{329BCF30-E90C-6A24-1621-4B7BB05CD735}"/>
              </a:ext>
            </a:extLst>
          </p:cNvPr>
          <p:cNvSpPr>
            <a:spLocks noGrp="1"/>
          </p:cNvSpPr>
          <p:nvPr>
            <p:ph type="body" sz="quarter" idx="16" hasCustomPrompt="1"/>
          </p:nvPr>
        </p:nvSpPr>
        <p:spPr>
          <a:xfrm>
            <a:off x="450000" y="2073310"/>
            <a:ext cx="3636000"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15" name="Textplatzhalter 13">
            <a:extLst>
              <a:ext uri="{FF2B5EF4-FFF2-40B4-BE49-F238E27FC236}">
                <a16:creationId xmlns:a16="http://schemas.microsoft.com/office/drawing/2014/main" id="{6AC3EE7C-AB72-A877-55A3-92C1B359764F}"/>
              </a:ext>
            </a:extLst>
          </p:cNvPr>
          <p:cNvSpPr>
            <a:spLocks noGrp="1"/>
          </p:cNvSpPr>
          <p:nvPr>
            <p:ph type="body" sz="quarter" idx="17" hasCustomPrompt="1"/>
          </p:nvPr>
        </p:nvSpPr>
        <p:spPr>
          <a:xfrm>
            <a:off x="4278600" y="2073310"/>
            <a:ext cx="3636000"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16" name="Textplatzhalter 13">
            <a:extLst>
              <a:ext uri="{FF2B5EF4-FFF2-40B4-BE49-F238E27FC236}">
                <a16:creationId xmlns:a16="http://schemas.microsoft.com/office/drawing/2014/main" id="{DE627DA0-3C16-2C03-EDF7-EFA79FD345F3}"/>
              </a:ext>
            </a:extLst>
          </p:cNvPr>
          <p:cNvSpPr>
            <a:spLocks noGrp="1"/>
          </p:cNvSpPr>
          <p:nvPr>
            <p:ph type="body" sz="quarter" idx="18" hasCustomPrompt="1"/>
          </p:nvPr>
        </p:nvSpPr>
        <p:spPr>
          <a:xfrm>
            <a:off x="8107200" y="2073310"/>
            <a:ext cx="3636000"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7" name="Titel 6">
            <a:extLst>
              <a:ext uri="{FF2B5EF4-FFF2-40B4-BE49-F238E27FC236}">
                <a16:creationId xmlns:a16="http://schemas.microsoft.com/office/drawing/2014/main" id="{9A8C5685-151E-4082-F039-7D2944B19AC9}"/>
              </a:ext>
            </a:extLst>
          </p:cNvPr>
          <p:cNvSpPr>
            <a:spLocks noGrp="1"/>
          </p:cNvSpPr>
          <p:nvPr>
            <p:ph type="title" hasCustomPrompt="1"/>
          </p:nvPr>
        </p:nvSpPr>
        <p:spPr/>
        <p:txBody>
          <a:bodyPr>
            <a:noAutofit/>
          </a:bodyPr>
          <a:lstStyle/>
          <a:p>
            <a:r>
              <a:rPr lang="en-US"/>
              <a:t>Write your title</a:t>
            </a:r>
            <a:br>
              <a:rPr lang="en-US"/>
            </a:br>
            <a:r>
              <a:rPr lang="en-US"/>
              <a:t>maximum two lines</a:t>
            </a:r>
            <a:endParaRPr lang="de-DE"/>
          </a:p>
        </p:txBody>
      </p:sp>
      <p:sp>
        <p:nvSpPr>
          <p:cNvPr id="8" name="Datumsplatzhalter 7">
            <a:extLst>
              <a:ext uri="{FF2B5EF4-FFF2-40B4-BE49-F238E27FC236}">
                <a16:creationId xmlns:a16="http://schemas.microsoft.com/office/drawing/2014/main" id="{15714D0F-798A-6291-07B2-30399539AF3D}"/>
              </a:ext>
            </a:extLst>
          </p:cNvPr>
          <p:cNvSpPr>
            <a:spLocks noGrp="1"/>
          </p:cNvSpPr>
          <p:nvPr>
            <p:ph type="dt" sz="half" idx="20"/>
          </p:nvPr>
        </p:nvSpPr>
        <p:spPr/>
        <p:txBody>
          <a:bodyPr>
            <a:noAutofit/>
          </a:bodyPr>
          <a:lstStyle/>
          <a:p>
            <a:fld id="{D8B99B29-34B1-4237-8016-AD1CBDD56E83}" type="datetime1">
              <a:rPr lang="de-DE" smtClean="0"/>
              <a:t>17.02.2026</a:t>
            </a:fld>
            <a:endParaRPr lang="de-DE"/>
          </a:p>
        </p:txBody>
      </p:sp>
      <p:sp>
        <p:nvSpPr>
          <p:cNvPr id="9" name="Fußzeilenplatzhalter 8">
            <a:extLst>
              <a:ext uri="{FF2B5EF4-FFF2-40B4-BE49-F238E27FC236}">
                <a16:creationId xmlns:a16="http://schemas.microsoft.com/office/drawing/2014/main" id="{3D0C2CD2-64E3-606C-ED30-9F0103F61DE0}"/>
              </a:ext>
            </a:extLst>
          </p:cNvPr>
          <p:cNvSpPr>
            <a:spLocks noGrp="1"/>
          </p:cNvSpPr>
          <p:nvPr>
            <p:ph type="ftr" sz="quarter" idx="21"/>
          </p:nvPr>
        </p:nvSpPr>
        <p:spPr/>
        <p:txBody>
          <a:bodyPr>
            <a:noAutofit/>
          </a:bodyPr>
          <a:lstStyle/>
          <a:p>
            <a:r>
              <a:rPr lang="de-DE"/>
              <a:t>Fußzeile</a:t>
            </a:r>
          </a:p>
        </p:txBody>
      </p:sp>
      <p:sp>
        <p:nvSpPr>
          <p:cNvPr id="13" name="Foliennummernplatzhalter 12">
            <a:extLst>
              <a:ext uri="{FF2B5EF4-FFF2-40B4-BE49-F238E27FC236}">
                <a16:creationId xmlns:a16="http://schemas.microsoft.com/office/drawing/2014/main" id="{BE75B7BD-8771-2404-6B5D-F6A83D7E36AE}"/>
              </a:ext>
            </a:extLst>
          </p:cNvPr>
          <p:cNvSpPr>
            <a:spLocks noGrp="1"/>
          </p:cNvSpPr>
          <p:nvPr>
            <p:ph type="sldNum" sz="quarter" idx="22"/>
          </p:nvPr>
        </p:nvSpPr>
        <p:spPr/>
        <p:txBody>
          <a:bodyPr>
            <a:noAutofit/>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1604998370"/>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left – Picture righ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5" name="Titel 4">
            <a:extLst>
              <a:ext uri="{FF2B5EF4-FFF2-40B4-BE49-F238E27FC236}">
                <a16:creationId xmlns:a16="http://schemas.microsoft.com/office/drawing/2014/main" id="{DCE9D6EF-6C80-03D9-0473-937D871B70EF}"/>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6" name="Datumsplatzhalter 5">
            <a:extLst>
              <a:ext uri="{FF2B5EF4-FFF2-40B4-BE49-F238E27FC236}">
                <a16:creationId xmlns:a16="http://schemas.microsoft.com/office/drawing/2014/main" id="{E44E0064-2AF0-3967-30CC-BEE818012960}"/>
              </a:ext>
            </a:extLst>
          </p:cNvPr>
          <p:cNvSpPr>
            <a:spLocks noGrp="1"/>
          </p:cNvSpPr>
          <p:nvPr>
            <p:ph type="dt" sz="half" idx="15"/>
          </p:nvPr>
        </p:nvSpPr>
        <p:spPr/>
        <p:txBody>
          <a:bodyPr/>
          <a:lstStyle/>
          <a:p>
            <a:fld id="{D8B99B29-34B1-4237-8016-AD1CBDD56E83}" type="datetime1">
              <a:rPr lang="de-DE" smtClean="0"/>
              <a:t>17.02.2026</a:t>
            </a:fld>
            <a:endParaRPr lang="de-DE"/>
          </a:p>
        </p:txBody>
      </p:sp>
      <p:sp>
        <p:nvSpPr>
          <p:cNvPr id="7" name="Fußzeilenplatzhalter 6">
            <a:extLst>
              <a:ext uri="{FF2B5EF4-FFF2-40B4-BE49-F238E27FC236}">
                <a16:creationId xmlns:a16="http://schemas.microsoft.com/office/drawing/2014/main" id="{15A3E650-B837-BA97-3ADA-6340F2C2FAF9}"/>
              </a:ext>
            </a:extLst>
          </p:cNvPr>
          <p:cNvSpPr>
            <a:spLocks noGrp="1"/>
          </p:cNvSpPr>
          <p:nvPr>
            <p:ph type="ftr" sz="quarter" idx="16"/>
          </p:nvPr>
        </p:nvSpPr>
        <p:spPr/>
        <p:txBody>
          <a:bodyPr/>
          <a:lstStyle/>
          <a:p>
            <a:r>
              <a:rPr lang="de-DE"/>
              <a:t>Fußzeile</a:t>
            </a:r>
          </a:p>
        </p:txBody>
      </p:sp>
      <p:sp>
        <p:nvSpPr>
          <p:cNvPr id="9" name="Foliennummernplatzhalter 8">
            <a:extLst>
              <a:ext uri="{FF2B5EF4-FFF2-40B4-BE49-F238E27FC236}">
                <a16:creationId xmlns:a16="http://schemas.microsoft.com/office/drawing/2014/main" id="{A14946B4-ED6F-1CE8-EE4F-9770E7CB5F8D}"/>
              </a:ext>
            </a:extLst>
          </p:cNvPr>
          <p:cNvSpPr>
            <a:spLocks noGrp="1"/>
          </p:cNvSpPr>
          <p:nvPr>
            <p:ph type="sldNum" sz="quarter" idx="17"/>
          </p:nvPr>
        </p:nvSpPr>
        <p:spPr/>
        <p:txBody>
          <a:bodyPr/>
          <a:lstStyle/>
          <a:p>
            <a:fld id="{B1A20FC8-41B9-4055-A397-5AB32DE79FCA}" type="slidenum">
              <a:rPr lang="de-DE" smtClean="0"/>
              <a:pPr/>
              <a:t>‹#›</a:t>
            </a:fld>
            <a:endParaRPr lang="de-DE"/>
          </a:p>
        </p:txBody>
      </p:sp>
      <p:sp>
        <p:nvSpPr>
          <p:cNvPr id="11" name="Bildplatzhalter 6">
            <a:extLst>
              <a:ext uri="{FF2B5EF4-FFF2-40B4-BE49-F238E27FC236}">
                <a16:creationId xmlns:a16="http://schemas.microsoft.com/office/drawing/2014/main" id="{7440B98B-9D84-6844-A68E-0E6251B624F0}"/>
              </a:ext>
            </a:extLst>
          </p:cNvPr>
          <p:cNvSpPr>
            <a:spLocks noGrp="1"/>
          </p:cNvSpPr>
          <p:nvPr>
            <p:ph type="pic" sz="quarter" idx="20" hasCustomPrompt="1"/>
          </p:nvPr>
        </p:nvSpPr>
        <p:spPr>
          <a:xfrm>
            <a:off x="6195762" y="1417673"/>
            <a:ext cx="5547532" cy="4958283"/>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3" name="Textplatzhalter 2">
            <a:extLst>
              <a:ext uri="{FF2B5EF4-FFF2-40B4-BE49-F238E27FC236}">
                <a16:creationId xmlns:a16="http://schemas.microsoft.com/office/drawing/2014/main" id="{211CDFDF-2BC4-3E33-0A10-E56D5495FD9B}"/>
              </a:ext>
            </a:extLst>
          </p:cNvPr>
          <p:cNvSpPr>
            <a:spLocks noGrp="1"/>
          </p:cNvSpPr>
          <p:nvPr>
            <p:ph type="body" sz="quarter" idx="21"/>
          </p:nvPr>
        </p:nvSpPr>
        <p:spPr>
          <a:xfrm>
            <a:off x="449263" y="1304926"/>
            <a:ext cx="5565775" cy="51117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0160539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w)">
    <p:bg>
      <p:bgPr>
        <a:solidFill>
          <a:schemeClr val="accent4">
            <a:lumMod val="10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9351DFA-A04B-0DD6-73F2-070D231E66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040627" y="444870"/>
            <a:ext cx="1701095" cy="958167"/>
          </a:xfrm>
          <a:prstGeom prst="rect">
            <a:avLst/>
          </a:prstGeom>
        </p:spPr>
      </p:pic>
      <p:sp>
        <p:nvSpPr>
          <p:cNvPr id="2" name="Titel 1">
            <a:extLst>
              <a:ext uri="{FF2B5EF4-FFF2-40B4-BE49-F238E27FC236}">
                <a16:creationId xmlns:a16="http://schemas.microsoft.com/office/drawing/2014/main" id="{491E7557-FFC8-901D-6795-F4D3C0313350}"/>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presentation</a:t>
            </a:r>
            <a:endParaRPr lang="de-DE"/>
          </a:p>
        </p:txBody>
      </p:sp>
      <p:pic>
        <p:nvPicPr>
          <p:cNvPr id="14" name="Grafik 13">
            <a:extLst>
              <a:ext uri="{FF2B5EF4-FFF2-40B4-BE49-F238E27FC236}">
                <a16:creationId xmlns:a16="http://schemas.microsoft.com/office/drawing/2014/main" id="{B42D6A7C-82FB-4F02-5BF7-B3823B00A3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472" y="5609579"/>
            <a:ext cx="2229230" cy="828000"/>
          </a:xfrm>
          <a:prstGeom prst="rect">
            <a:avLst/>
          </a:prstGeom>
        </p:spPr>
      </p:pic>
      <p:sp>
        <p:nvSpPr>
          <p:cNvPr id="21" name="Untertitel 2">
            <a:extLst>
              <a:ext uri="{FF2B5EF4-FFF2-40B4-BE49-F238E27FC236}">
                <a16:creationId xmlns:a16="http://schemas.microsoft.com/office/drawing/2014/main" id="{5C27F83D-4502-F633-8DDB-783242CE7644}"/>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br>
              <a:rPr lang="de-DE"/>
            </a:br>
            <a:r>
              <a:rPr lang="de-DE"/>
              <a:t>maximum </a:t>
            </a:r>
            <a:r>
              <a:rPr lang="de-DE" err="1"/>
              <a:t>two</a:t>
            </a:r>
            <a:r>
              <a:rPr lang="de-DE"/>
              <a:t> </a:t>
            </a:r>
            <a:r>
              <a:rPr lang="de-DE" err="1"/>
              <a:t>lines</a:t>
            </a:r>
            <a:endParaRPr lang="de-DE"/>
          </a:p>
        </p:txBody>
      </p:sp>
      <p:pic>
        <p:nvPicPr>
          <p:cNvPr id="10" name="Grafik 9">
            <a:extLst>
              <a:ext uri="{FF2B5EF4-FFF2-40B4-BE49-F238E27FC236}">
                <a16:creationId xmlns:a16="http://schemas.microsoft.com/office/drawing/2014/main" id="{071FC248-B606-0116-FD28-120EE893329D}"/>
              </a:ext>
            </a:extLst>
          </p:cNvPr>
          <p:cNvPicPr>
            <a:picLocks noChangeAspect="1"/>
          </p:cNvPicPr>
          <p:nvPr userDrawn="1"/>
        </p:nvPicPr>
        <p:blipFill rotWithShape="1">
          <a:blip r:embed="rId6">
            <a:alphaModFix/>
            <a:extLst>
              <a:ext uri="{28A0092B-C50C-407E-A947-70E740481C1C}">
                <a14:useLocalDpi xmlns:a14="http://schemas.microsoft.com/office/drawing/2010/main" val="0"/>
              </a:ext>
            </a:extLst>
          </a:blip>
          <a:srcRect r="12216" b="7184"/>
          <a:stretch/>
        </p:blipFill>
        <p:spPr>
          <a:xfrm>
            <a:off x="5593831" y="3624399"/>
            <a:ext cx="6598169" cy="3233602"/>
          </a:xfrm>
          <a:prstGeom prst="rect">
            <a:avLst/>
          </a:prstGeom>
        </p:spPr>
      </p:pic>
      <p:sp>
        <p:nvSpPr>
          <p:cNvPr id="11" name="Textplatzhalter 10">
            <a:extLst>
              <a:ext uri="{FF2B5EF4-FFF2-40B4-BE49-F238E27FC236}">
                <a16:creationId xmlns:a16="http://schemas.microsoft.com/office/drawing/2014/main" id="{0C9478B1-E154-5BC8-73DF-A2365B0D7F6C}"/>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err="1"/>
              <a:t>Author</a:t>
            </a:r>
            <a:r>
              <a:rPr lang="de-DE"/>
              <a:t>, etc.</a:t>
            </a:r>
          </a:p>
        </p:txBody>
      </p:sp>
    </p:spTree>
    <p:extLst>
      <p:ext uri="{BB962C8B-B14F-4D97-AF65-F5344CB8AC3E}">
        <p14:creationId xmlns:p14="http://schemas.microsoft.com/office/powerpoint/2010/main" val="923124746"/>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left – 2 Pictures righ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5" name="Titel 4">
            <a:extLst>
              <a:ext uri="{FF2B5EF4-FFF2-40B4-BE49-F238E27FC236}">
                <a16:creationId xmlns:a16="http://schemas.microsoft.com/office/drawing/2014/main" id="{DCE9D6EF-6C80-03D9-0473-937D871B70EF}"/>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6" name="Datumsplatzhalter 5">
            <a:extLst>
              <a:ext uri="{FF2B5EF4-FFF2-40B4-BE49-F238E27FC236}">
                <a16:creationId xmlns:a16="http://schemas.microsoft.com/office/drawing/2014/main" id="{E44E0064-2AF0-3967-30CC-BEE818012960}"/>
              </a:ext>
            </a:extLst>
          </p:cNvPr>
          <p:cNvSpPr>
            <a:spLocks noGrp="1"/>
          </p:cNvSpPr>
          <p:nvPr>
            <p:ph type="dt" sz="half" idx="15"/>
          </p:nvPr>
        </p:nvSpPr>
        <p:spPr/>
        <p:txBody>
          <a:bodyPr/>
          <a:lstStyle/>
          <a:p>
            <a:fld id="{D8B99B29-34B1-4237-8016-AD1CBDD56E83}" type="datetime1">
              <a:rPr lang="de-DE" smtClean="0"/>
              <a:t>17.02.2026</a:t>
            </a:fld>
            <a:endParaRPr lang="de-DE"/>
          </a:p>
        </p:txBody>
      </p:sp>
      <p:sp>
        <p:nvSpPr>
          <p:cNvPr id="7" name="Fußzeilenplatzhalter 6">
            <a:extLst>
              <a:ext uri="{FF2B5EF4-FFF2-40B4-BE49-F238E27FC236}">
                <a16:creationId xmlns:a16="http://schemas.microsoft.com/office/drawing/2014/main" id="{15A3E650-B837-BA97-3ADA-6340F2C2FAF9}"/>
              </a:ext>
            </a:extLst>
          </p:cNvPr>
          <p:cNvSpPr>
            <a:spLocks noGrp="1"/>
          </p:cNvSpPr>
          <p:nvPr>
            <p:ph type="ftr" sz="quarter" idx="16"/>
          </p:nvPr>
        </p:nvSpPr>
        <p:spPr/>
        <p:txBody>
          <a:bodyPr/>
          <a:lstStyle/>
          <a:p>
            <a:r>
              <a:rPr lang="de-DE"/>
              <a:t>Fußzeile</a:t>
            </a:r>
          </a:p>
        </p:txBody>
      </p:sp>
      <p:sp>
        <p:nvSpPr>
          <p:cNvPr id="9" name="Foliennummernplatzhalter 8">
            <a:extLst>
              <a:ext uri="{FF2B5EF4-FFF2-40B4-BE49-F238E27FC236}">
                <a16:creationId xmlns:a16="http://schemas.microsoft.com/office/drawing/2014/main" id="{A14946B4-ED6F-1CE8-EE4F-9770E7CB5F8D}"/>
              </a:ext>
            </a:extLst>
          </p:cNvPr>
          <p:cNvSpPr>
            <a:spLocks noGrp="1"/>
          </p:cNvSpPr>
          <p:nvPr>
            <p:ph type="sldNum" sz="quarter" idx="17"/>
          </p:nvPr>
        </p:nvSpPr>
        <p:spPr/>
        <p:txBody>
          <a:bodyPr/>
          <a:lstStyle/>
          <a:p>
            <a:fld id="{B1A20FC8-41B9-4055-A397-5AB32DE79FCA}" type="slidenum">
              <a:rPr lang="de-DE" smtClean="0"/>
              <a:pPr/>
              <a:t>‹#›</a:t>
            </a:fld>
            <a:endParaRPr lang="de-DE"/>
          </a:p>
        </p:txBody>
      </p:sp>
      <p:sp>
        <p:nvSpPr>
          <p:cNvPr id="10" name="Bildplatzhalter 15">
            <a:extLst>
              <a:ext uri="{FF2B5EF4-FFF2-40B4-BE49-F238E27FC236}">
                <a16:creationId xmlns:a16="http://schemas.microsoft.com/office/drawing/2014/main" id="{9B570071-0D75-AD93-D3FB-43748CDEC4EC}"/>
              </a:ext>
            </a:extLst>
          </p:cNvPr>
          <p:cNvSpPr>
            <a:spLocks noGrp="1"/>
          </p:cNvSpPr>
          <p:nvPr>
            <p:ph type="pic" sz="quarter" idx="18" hasCustomPrompt="1"/>
          </p:nvPr>
        </p:nvSpPr>
        <p:spPr>
          <a:xfrm>
            <a:off x="6195759" y="3939519"/>
            <a:ext cx="5547535" cy="2436437"/>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2" name="Bildplatzhalter 15">
            <a:extLst>
              <a:ext uri="{FF2B5EF4-FFF2-40B4-BE49-F238E27FC236}">
                <a16:creationId xmlns:a16="http://schemas.microsoft.com/office/drawing/2014/main" id="{851F92F6-15B8-A64A-AB7A-16AFDD4E89A9}"/>
              </a:ext>
            </a:extLst>
          </p:cNvPr>
          <p:cNvSpPr>
            <a:spLocks noGrp="1"/>
          </p:cNvSpPr>
          <p:nvPr>
            <p:ph type="pic" sz="quarter" idx="14" hasCustomPrompt="1"/>
          </p:nvPr>
        </p:nvSpPr>
        <p:spPr>
          <a:xfrm>
            <a:off x="6195759" y="1417673"/>
            <a:ext cx="5547535" cy="2466906"/>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2" name="Textplatzhalter 2">
            <a:extLst>
              <a:ext uri="{FF2B5EF4-FFF2-40B4-BE49-F238E27FC236}">
                <a16:creationId xmlns:a16="http://schemas.microsoft.com/office/drawing/2014/main" id="{C1AF4478-264B-1E0D-BECF-25779258F9B4}"/>
              </a:ext>
            </a:extLst>
          </p:cNvPr>
          <p:cNvSpPr>
            <a:spLocks noGrp="1"/>
          </p:cNvSpPr>
          <p:nvPr>
            <p:ph type="body" sz="quarter" idx="21"/>
          </p:nvPr>
        </p:nvSpPr>
        <p:spPr>
          <a:xfrm>
            <a:off x="449263" y="1304926"/>
            <a:ext cx="5565775" cy="51117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51648823"/>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left – 3 Pictures right">
    <p:spTree>
      <p:nvGrpSpPr>
        <p:cNvPr id="1" name=""/>
        <p:cNvGrpSpPr/>
        <p:nvPr/>
      </p:nvGrpSpPr>
      <p:grpSpPr>
        <a:xfrm>
          <a:off x="0" y="0"/>
          <a:ext cx="0" cy="0"/>
          <a:chOff x="0" y="0"/>
          <a:chExt cx="0" cy="0"/>
        </a:xfrm>
      </p:grpSpPr>
      <p:sp>
        <p:nvSpPr>
          <p:cNvPr id="12" name="Bildplatzhalter 15">
            <a:extLst>
              <a:ext uri="{FF2B5EF4-FFF2-40B4-BE49-F238E27FC236}">
                <a16:creationId xmlns:a16="http://schemas.microsoft.com/office/drawing/2014/main" id="{8B23702D-0454-3C1F-B910-5475DC6E556C}"/>
              </a:ext>
            </a:extLst>
          </p:cNvPr>
          <p:cNvSpPr>
            <a:spLocks noGrp="1"/>
          </p:cNvSpPr>
          <p:nvPr>
            <p:ph type="pic" sz="quarter" idx="14" hasCustomPrompt="1"/>
          </p:nvPr>
        </p:nvSpPr>
        <p:spPr>
          <a:xfrm>
            <a:off x="6195759" y="1417673"/>
            <a:ext cx="5547535" cy="2466906"/>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3" name="Bildplatzhalter 15">
            <a:extLst>
              <a:ext uri="{FF2B5EF4-FFF2-40B4-BE49-F238E27FC236}">
                <a16:creationId xmlns:a16="http://schemas.microsoft.com/office/drawing/2014/main" id="{ACF8EA28-3F1A-5C94-5A44-AE40EE9D4ADD}"/>
              </a:ext>
            </a:extLst>
          </p:cNvPr>
          <p:cNvSpPr>
            <a:spLocks noGrp="1"/>
          </p:cNvSpPr>
          <p:nvPr>
            <p:ph type="pic" sz="quarter" idx="18" hasCustomPrompt="1"/>
          </p:nvPr>
        </p:nvSpPr>
        <p:spPr>
          <a:xfrm>
            <a:off x="8999869" y="3939519"/>
            <a:ext cx="2743425" cy="2436437"/>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5" name="Bildplatzhalter 15">
            <a:extLst>
              <a:ext uri="{FF2B5EF4-FFF2-40B4-BE49-F238E27FC236}">
                <a16:creationId xmlns:a16="http://schemas.microsoft.com/office/drawing/2014/main" id="{26011F85-32A2-A1D9-7E53-E857F68C82A7}"/>
              </a:ext>
            </a:extLst>
          </p:cNvPr>
          <p:cNvSpPr>
            <a:spLocks noGrp="1"/>
          </p:cNvSpPr>
          <p:nvPr>
            <p:ph type="pic" sz="quarter" idx="19" hasCustomPrompt="1"/>
          </p:nvPr>
        </p:nvSpPr>
        <p:spPr>
          <a:xfrm>
            <a:off x="6195759" y="3939519"/>
            <a:ext cx="2743425" cy="2436437"/>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5" name="Titel 4">
            <a:extLst>
              <a:ext uri="{FF2B5EF4-FFF2-40B4-BE49-F238E27FC236}">
                <a16:creationId xmlns:a16="http://schemas.microsoft.com/office/drawing/2014/main" id="{DCE9D6EF-6C80-03D9-0473-937D871B70EF}"/>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6" name="Datumsplatzhalter 5">
            <a:extLst>
              <a:ext uri="{FF2B5EF4-FFF2-40B4-BE49-F238E27FC236}">
                <a16:creationId xmlns:a16="http://schemas.microsoft.com/office/drawing/2014/main" id="{E44E0064-2AF0-3967-30CC-BEE818012960}"/>
              </a:ext>
            </a:extLst>
          </p:cNvPr>
          <p:cNvSpPr>
            <a:spLocks noGrp="1"/>
          </p:cNvSpPr>
          <p:nvPr>
            <p:ph type="dt" sz="half" idx="15"/>
          </p:nvPr>
        </p:nvSpPr>
        <p:spPr/>
        <p:txBody>
          <a:bodyPr/>
          <a:lstStyle/>
          <a:p>
            <a:fld id="{D8B99B29-34B1-4237-8016-AD1CBDD56E83}" type="datetime1">
              <a:rPr lang="de-DE" smtClean="0"/>
              <a:t>17.02.2026</a:t>
            </a:fld>
            <a:endParaRPr lang="de-DE"/>
          </a:p>
        </p:txBody>
      </p:sp>
      <p:sp>
        <p:nvSpPr>
          <p:cNvPr id="7" name="Fußzeilenplatzhalter 6">
            <a:extLst>
              <a:ext uri="{FF2B5EF4-FFF2-40B4-BE49-F238E27FC236}">
                <a16:creationId xmlns:a16="http://schemas.microsoft.com/office/drawing/2014/main" id="{15A3E650-B837-BA97-3ADA-6340F2C2FAF9}"/>
              </a:ext>
            </a:extLst>
          </p:cNvPr>
          <p:cNvSpPr>
            <a:spLocks noGrp="1"/>
          </p:cNvSpPr>
          <p:nvPr>
            <p:ph type="ftr" sz="quarter" idx="16"/>
          </p:nvPr>
        </p:nvSpPr>
        <p:spPr/>
        <p:txBody>
          <a:bodyPr/>
          <a:lstStyle/>
          <a:p>
            <a:r>
              <a:rPr lang="de-DE"/>
              <a:t>Fußzeile</a:t>
            </a:r>
          </a:p>
        </p:txBody>
      </p:sp>
      <p:sp>
        <p:nvSpPr>
          <p:cNvPr id="9" name="Foliennummernplatzhalter 8">
            <a:extLst>
              <a:ext uri="{FF2B5EF4-FFF2-40B4-BE49-F238E27FC236}">
                <a16:creationId xmlns:a16="http://schemas.microsoft.com/office/drawing/2014/main" id="{A14946B4-ED6F-1CE8-EE4F-9770E7CB5F8D}"/>
              </a:ext>
            </a:extLst>
          </p:cNvPr>
          <p:cNvSpPr>
            <a:spLocks noGrp="1"/>
          </p:cNvSpPr>
          <p:nvPr>
            <p:ph type="sldNum" sz="quarter" idx="17"/>
          </p:nvPr>
        </p:nvSpPr>
        <p:spPr/>
        <p:txBody>
          <a:bodyPr/>
          <a:lstStyle/>
          <a:p>
            <a:fld id="{B1A20FC8-41B9-4055-A397-5AB32DE79FCA}" type="slidenum">
              <a:rPr lang="de-DE" smtClean="0"/>
              <a:pPr/>
              <a:t>‹#›</a:t>
            </a:fld>
            <a:endParaRPr lang="de-DE"/>
          </a:p>
        </p:txBody>
      </p:sp>
      <p:sp>
        <p:nvSpPr>
          <p:cNvPr id="3" name="Textplatzhalter 2">
            <a:extLst>
              <a:ext uri="{FF2B5EF4-FFF2-40B4-BE49-F238E27FC236}">
                <a16:creationId xmlns:a16="http://schemas.microsoft.com/office/drawing/2014/main" id="{8504914A-2F5D-1A8E-0665-4CA35728ACBF}"/>
              </a:ext>
            </a:extLst>
          </p:cNvPr>
          <p:cNvSpPr>
            <a:spLocks noGrp="1"/>
          </p:cNvSpPr>
          <p:nvPr>
            <p:ph type="body" sz="quarter" idx="21"/>
          </p:nvPr>
        </p:nvSpPr>
        <p:spPr>
          <a:xfrm>
            <a:off x="449263" y="1304926"/>
            <a:ext cx="5565775" cy="51117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7315230"/>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right – Picture or Icon left">
    <p:bg>
      <p:bgPr>
        <a:solidFill>
          <a:schemeClr val="bg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5D7266C-7CEA-3DEF-9C92-9B87D4C63AAA}"/>
              </a:ext>
            </a:extLst>
          </p:cNvPr>
          <p:cNvSpPr/>
          <p:nvPr/>
        </p:nvSpPr>
        <p:spPr>
          <a:xfrm>
            <a:off x="6005015" y="0"/>
            <a:ext cx="6186985"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7" name="Titel 16">
            <a:extLst>
              <a:ext uri="{FF2B5EF4-FFF2-40B4-BE49-F238E27FC236}">
                <a16:creationId xmlns:a16="http://schemas.microsoft.com/office/drawing/2014/main" id="{58357A2F-0216-FC15-138F-0FEDC1CE8C5A}"/>
              </a:ext>
            </a:extLst>
          </p:cNvPr>
          <p:cNvSpPr>
            <a:spLocks noGrp="1"/>
          </p:cNvSpPr>
          <p:nvPr>
            <p:ph type="title" hasCustomPrompt="1"/>
          </p:nvPr>
        </p:nvSpPr>
        <p:spPr>
          <a:xfrm>
            <a:off x="6624000" y="1329728"/>
            <a:ext cx="4860668" cy="974655"/>
          </a:xfrm>
        </p:spPr>
        <p:txBody>
          <a:bodyPr>
            <a:noAutofit/>
          </a:bodyPr>
          <a:lstStyle>
            <a:lvl1pPr>
              <a:defRPr>
                <a:solidFill>
                  <a:schemeClr val="bg2"/>
                </a:solidFill>
              </a:defRPr>
            </a:lvl1pPr>
          </a:lstStyle>
          <a:p>
            <a:r>
              <a:rPr lang="en-US"/>
              <a:t>Write your title</a:t>
            </a:r>
            <a:br>
              <a:rPr lang="en-US"/>
            </a:br>
            <a:r>
              <a:rPr lang="en-US"/>
              <a:t>maximum two lines</a:t>
            </a:r>
            <a:endParaRPr lang="de-DE"/>
          </a:p>
        </p:txBody>
      </p:sp>
      <p:sp>
        <p:nvSpPr>
          <p:cNvPr id="14" name="Bildplatzhalter 15">
            <a:extLst>
              <a:ext uri="{FF2B5EF4-FFF2-40B4-BE49-F238E27FC236}">
                <a16:creationId xmlns:a16="http://schemas.microsoft.com/office/drawing/2014/main" id="{8B8AA2F7-97B9-C342-982B-B6BBE16F3F56}"/>
              </a:ext>
            </a:extLst>
          </p:cNvPr>
          <p:cNvSpPr>
            <a:spLocks noGrp="1"/>
          </p:cNvSpPr>
          <p:nvPr>
            <p:ph type="pic" sz="quarter" idx="14" hasCustomPrompt="1"/>
          </p:nvPr>
        </p:nvSpPr>
        <p:spPr>
          <a:xfrm>
            <a:off x="-1" y="0"/>
            <a:ext cx="6005016" cy="6858000"/>
          </a:xfrm>
          <a:noFill/>
        </p:spPr>
        <p:txBody>
          <a:bodyPr anchor="ctr">
            <a:noAutofit/>
          </a:bodyPr>
          <a:lstStyle>
            <a:lvl1pPr algn="ctr">
              <a:defRPr b="1"/>
            </a:lvl1pPr>
          </a:lstStyle>
          <a:p>
            <a:r>
              <a:rPr lang="de-DE"/>
              <a:t>Insert </a:t>
            </a:r>
            <a:r>
              <a:rPr lang="de-DE" err="1"/>
              <a:t>photo</a:t>
            </a:r>
            <a:r>
              <a:rPr lang="de-DE"/>
              <a:t> </a:t>
            </a:r>
            <a:r>
              <a:rPr lang="de-DE" err="1"/>
              <a:t>here</a:t>
            </a:r>
            <a:endParaRPr lang="de-DE"/>
          </a:p>
        </p:txBody>
      </p:sp>
      <p:sp>
        <p:nvSpPr>
          <p:cNvPr id="4" name="Foliennummernplatzhalter 3">
            <a:extLst>
              <a:ext uri="{FF2B5EF4-FFF2-40B4-BE49-F238E27FC236}">
                <a16:creationId xmlns:a16="http://schemas.microsoft.com/office/drawing/2014/main" id="{D2025388-2370-0077-E91D-33D0B7BDAD06}"/>
              </a:ext>
            </a:extLst>
          </p:cNvPr>
          <p:cNvSpPr>
            <a:spLocks noGrp="1"/>
          </p:cNvSpPr>
          <p:nvPr>
            <p:ph type="sldNum" sz="quarter" idx="21"/>
          </p:nvPr>
        </p:nvSpPr>
        <p:spPr/>
        <p:txBody>
          <a:bodyPr/>
          <a:lstStyle>
            <a:lvl1pPr>
              <a:defRPr>
                <a:solidFill>
                  <a:schemeClr val="bg2"/>
                </a:solidFill>
              </a:defRPr>
            </a:lvl1pPr>
          </a:lstStyle>
          <a:p>
            <a:fld id="{B1A20FC8-41B9-4055-A397-5AB32DE79FCA}" type="slidenum">
              <a:rPr lang="de-DE" smtClean="0"/>
              <a:pPr/>
              <a:t>‹#›</a:t>
            </a:fld>
            <a:endParaRPr lang="de-DE"/>
          </a:p>
        </p:txBody>
      </p:sp>
      <p:sp>
        <p:nvSpPr>
          <p:cNvPr id="7" name="Textplatzhalter 4">
            <a:extLst>
              <a:ext uri="{FF2B5EF4-FFF2-40B4-BE49-F238E27FC236}">
                <a16:creationId xmlns:a16="http://schemas.microsoft.com/office/drawing/2014/main" id="{43ED6E83-857B-3E74-088B-75EDB4245027}"/>
              </a:ext>
            </a:extLst>
          </p:cNvPr>
          <p:cNvSpPr>
            <a:spLocks noGrp="1"/>
          </p:cNvSpPr>
          <p:nvPr>
            <p:ph type="body" sz="quarter" idx="22"/>
          </p:nvPr>
        </p:nvSpPr>
        <p:spPr>
          <a:xfrm>
            <a:off x="6624638" y="2320925"/>
            <a:ext cx="4859337" cy="40957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01471480"/>
      </p:ext>
    </p:extLst>
  </p:cSld>
  <p:clrMapOvr>
    <a:overrideClrMapping bg1="dk1" tx1="lt1" bg2="dk2" tx2="lt2" accent1="accent1" accent2="accent2" accent3="accent3" accent4="accent4" accent5="accent5" accent6="accent6" hlink="hlink" folHlink="folHlink"/>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right – Small Picture or Icon left">
    <p:bg>
      <p:bgPr>
        <a:solidFill>
          <a:schemeClr val="bg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5D7266C-7CEA-3DEF-9C92-9B87D4C63AAA}"/>
              </a:ext>
            </a:extLst>
          </p:cNvPr>
          <p:cNvSpPr/>
          <p:nvPr/>
        </p:nvSpPr>
        <p:spPr>
          <a:xfrm>
            <a:off x="3588463" y="0"/>
            <a:ext cx="8603538"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7" name="Titel 16">
            <a:extLst>
              <a:ext uri="{FF2B5EF4-FFF2-40B4-BE49-F238E27FC236}">
                <a16:creationId xmlns:a16="http://schemas.microsoft.com/office/drawing/2014/main" id="{58357A2F-0216-FC15-138F-0FEDC1CE8C5A}"/>
              </a:ext>
            </a:extLst>
          </p:cNvPr>
          <p:cNvSpPr>
            <a:spLocks noGrp="1"/>
          </p:cNvSpPr>
          <p:nvPr>
            <p:ph type="title" hasCustomPrompt="1"/>
          </p:nvPr>
        </p:nvSpPr>
        <p:spPr>
          <a:xfrm>
            <a:off x="4176000" y="1329728"/>
            <a:ext cx="7308668" cy="974655"/>
          </a:xfrm>
        </p:spPr>
        <p:txBody>
          <a:bodyPr>
            <a:noAutofit/>
          </a:bodyPr>
          <a:lstStyle>
            <a:lvl1pPr>
              <a:defRPr>
                <a:solidFill>
                  <a:schemeClr val="bg2"/>
                </a:solidFill>
              </a:defRPr>
            </a:lvl1pPr>
          </a:lstStyle>
          <a:p>
            <a:r>
              <a:rPr lang="en-US"/>
              <a:t>Write your title</a:t>
            </a:r>
            <a:br>
              <a:rPr lang="en-US"/>
            </a:br>
            <a:r>
              <a:rPr lang="en-US"/>
              <a:t>maximum two lines</a:t>
            </a:r>
            <a:endParaRPr lang="de-DE"/>
          </a:p>
        </p:txBody>
      </p:sp>
      <p:sp>
        <p:nvSpPr>
          <p:cNvPr id="14" name="Bildplatzhalter 15">
            <a:extLst>
              <a:ext uri="{FF2B5EF4-FFF2-40B4-BE49-F238E27FC236}">
                <a16:creationId xmlns:a16="http://schemas.microsoft.com/office/drawing/2014/main" id="{33FBE5EF-1E39-C64C-8775-B753603FD65B}"/>
              </a:ext>
            </a:extLst>
          </p:cNvPr>
          <p:cNvSpPr>
            <a:spLocks noGrp="1"/>
          </p:cNvSpPr>
          <p:nvPr>
            <p:ph type="pic" sz="quarter" idx="14" hasCustomPrompt="1"/>
          </p:nvPr>
        </p:nvSpPr>
        <p:spPr>
          <a:xfrm>
            <a:off x="-1" y="0"/>
            <a:ext cx="3588464" cy="6858000"/>
          </a:xfrm>
          <a:noFill/>
        </p:spPr>
        <p:txBody>
          <a:bodyPr anchor="ctr">
            <a:noAutofit/>
          </a:bodyPr>
          <a:lstStyle>
            <a:lvl1pPr algn="ctr">
              <a:defRPr b="1"/>
            </a:lvl1pPr>
          </a:lstStyle>
          <a:p>
            <a:r>
              <a:rPr lang="de-DE"/>
              <a:t>Insert </a:t>
            </a:r>
            <a:r>
              <a:rPr lang="de-DE" err="1"/>
              <a:t>photo</a:t>
            </a:r>
            <a:r>
              <a:rPr lang="de-DE"/>
              <a:t> </a:t>
            </a:r>
            <a:r>
              <a:rPr lang="de-DE" err="1"/>
              <a:t>here</a:t>
            </a:r>
            <a:endParaRPr lang="de-DE"/>
          </a:p>
        </p:txBody>
      </p:sp>
      <p:sp>
        <p:nvSpPr>
          <p:cNvPr id="4" name="Foliennummernplatzhalter 3">
            <a:extLst>
              <a:ext uri="{FF2B5EF4-FFF2-40B4-BE49-F238E27FC236}">
                <a16:creationId xmlns:a16="http://schemas.microsoft.com/office/drawing/2014/main" id="{0F931195-E9F3-7474-0361-E0BB863C799D}"/>
              </a:ext>
            </a:extLst>
          </p:cNvPr>
          <p:cNvSpPr>
            <a:spLocks noGrp="1"/>
          </p:cNvSpPr>
          <p:nvPr>
            <p:ph type="sldNum" sz="quarter" idx="21"/>
          </p:nvPr>
        </p:nvSpPr>
        <p:spPr/>
        <p:txBody>
          <a:bodyPr/>
          <a:lstStyle>
            <a:lvl1pPr>
              <a:defRPr>
                <a:solidFill>
                  <a:schemeClr val="bg2"/>
                </a:solidFill>
              </a:defRPr>
            </a:lvl1pPr>
          </a:lstStyle>
          <a:p>
            <a:fld id="{B1A20FC8-41B9-4055-A397-5AB32DE79FCA}" type="slidenum">
              <a:rPr lang="de-DE" smtClean="0"/>
              <a:pPr/>
              <a:t>‹#›</a:t>
            </a:fld>
            <a:endParaRPr lang="de-DE"/>
          </a:p>
        </p:txBody>
      </p:sp>
      <p:sp>
        <p:nvSpPr>
          <p:cNvPr id="9" name="Inhaltsplatzhalter 6">
            <a:extLst>
              <a:ext uri="{FF2B5EF4-FFF2-40B4-BE49-F238E27FC236}">
                <a16:creationId xmlns:a16="http://schemas.microsoft.com/office/drawing/2014/main" id="{C9E22296-5FFB-EB61-726D-7439D9503126}"/>
              </a:ext>
            </a:extLst>
          </p:cNvPr>
          <p:cNvSpPr>
            <a:spLocks noGrp="1"/>
          </p:cNvSpPr>
          <p:nvPr>
            <p:ph sz="quarter" idx="22"/>
          </p:nvPr>
        </p:nvSpPr>
        <p:spPr>
          <a:xfrm>
            <a:off x="4176713" y="2305050"/>
            <a:ext cx="7307262" cy="41116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937847324"/>
      </p:ext>
    </p:extLst>
  </p:cSld>
  <p:clrMapOvr>
    <a:overrideClrMapping bg1="dk1" tx1="lt1" bg2="dk2" tx2="lt2" accent1="accent1" accent2="accent2" accent3="accent3" accent4="accent4" accent5="accent5" accent6="accent6" hlink="hlink" folHlink="folHlink"/>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with 1 column Bulle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A6C326-397C-1F04-C194-7915D3B6DFEE}"/>
              </a:ext>
            </a:extLst>
          </p:cNvPr>
          <p:cNvSpPr>
            <a:spLocks noGrp="1"/>
          </p:cNvSpPr>
          <p:nvPr>
            <p:ph type="title" hasCustomPrompt="1"/>
          </p:nvPr>
        </p:nvSpPr>
        <p:spPr/>
        <p:txBody>
          <a:bodyPr/>
          <a:lstStyle/>
          <a:p>
            <a:r>
              <a:rPr lang="en-US"/>
              <a:t>Write your title</a:t>
            </a:r>
            <a:br>
              <a:rPr lang="en-US"/>
            </a:br>
            <a:r>
              <a:rPr lang="en-US"/>
              <a:t>maximum two lines</a:t>
            </a:r>
            <a:endParaRPr lang="de-DE"/>
          </a:p>
        </p:txBody>
      </p:sp>
      <p:sp>
        <p:nvSpPr>
          <p:cNvPr id="3" name="Datumsplatzhalter 2">
            <a:extLst>
              <a:ext uri="{FF2B5EF4-FFF2-40B4-BE49-F238E27FC236}">
                <a16:creationId xmlns:a16="http://schemas.microsoft.com/office/drawing/2014/main" id="{2F115985-2C76-9DDA-E246-33CBDD373C31}"/>
              </a:ext>
            </a:extLst>
          </p:cNvPr>
          <p:cNvSpPr>
            <a:spLocks noGrp="1"/>
          </p:cNvSpPr>
          <p:nvPr>
            <p:ph type="dt" sz="half" idx="10"/>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6D6ADC8C-9025-C7C8-2291-2351AC28A699}"/>
              </a:ext>
            </a:extLst>
          </p:cNvPr>
          <p:cNvSpPr>
            <a:spLocks noGrp="1"/>
          </p:cNvSpPr>
          <p:nvPr>
            <p:ph type="ftr" sz="quarter" idx="11"/>
          </p:nvPr>
        </p:nvSpPr>
        <p:spPr/>
        <p:txBody>
          <a:bodyPr/>
          <a:lstStyle/>
          <a:p>
            <a:r>
              <a:rPr lang="de-DE"/>
              <a:t>Fußzeile</a:t>
            </a:r>
          </a:p>
        </p:txBody>
      </p:sp>
      <p:sp>
        <p:nvSpPr>
          <p:cNvPr id="5" name="Foliennummernplatzhalter 4">
            <a:extLst>
              <a:ext uri="{FF2B5EF4-FFF2-40B4-BE49-F238E27FC236}">
                <a16:creationId xmlns:a16="http://schemas.microsoft.com/office/drawing/2014/main" id="{90CED249-FFFF-71FC-A17D-F6BE151C0BA3}"/>
              </a:ext>
            </a:extLst>
          </p:cNvPr>
          <p:cNvSpPr>
            <a:spLocks noGrp="1"/>
          </p:cNvSpPr>
          <p:nvPr>
            <p:ph type="sldNum" sz="quarter" idx="12"/>
          </p:nvPr>
        </p:nvSpPr>
        <p:spPr/>
        <p:txBody>
          <a:bodyPr/>
          <a:lstStyle/>
          <a:p>
            <a:fld id="{B1A20FC8-41B9-4055-A397-5AB32DE79FCA}" type="slidenum">
              <a:rPr lang="de-DE" smtClean="0"/>
              <a:pPr/>
              <a:t>‹#›</a:t>
            </a:fld>
            <a:endParaRPr lang="de-DE"/>
          </a:p>
        </p:txBody>
      </p:sp>
      <p:sp>
        <p:nvSpPr>
          <p:cNvPr id="7" name="Textplatzhalter 6">
            <a:extLst>
              <a:ext uri="{FF2B5EF4-FFF2-40B4-BE49-F238E27FC236}">
                <a16:creationId xmlns:a16="http://schemas.microsoft.com/office/drawing/2014/main" id="{1D6B884C-E9C5-EE46-0637-911144EE6CBC}"/>
              </a:ext>
            </a:extLst>
          </p:cNvPr>
          <p:cNvSpPr>
            <a:spLocks noGrp="1"/>
          </p:cNvSpPr>
          <p:nvPr>
            <p:ph type="body" sz="quarter" idx="13" hasCustomPrompt="1"/>
          </p:nvPr>
        </p:nvSpPr>
        <p:spPr>
          <a:xfrm>
            <a:off x="450000" y="1381760"/>
            <a:ext cx="11294959" cy="4857115"/>
          </a:xfrm>
        </p:spPr>
        <p:txBody>
          <a:bodyPr/>
          <a:lstStyle>
            <a:lvl1pPr marL="285750" indent="-285750">
              <a:buClr>
                <a:schemeClr val="accent1"/>
              </a:buClr>
              <a:buFont typeface="Systemschrift Normal"/>
              <a:buChar char="●"/>
              <a:defRPr/>
            </a:lvl1pPr>
          </a:lstStyle>
          <a:p>
            <a:pPr lvl="0"/>
            <a:r>
              <a:rPr lang="de-DE"/>
              <a:t>Erste Ebene</a:t>
            </a:r>
          </a:p>
          <a:p>
            <a:pPr lvl="2"/>
            <a:r>
              <a:rPr lang="de-DE"/>
              <a:t>Zweite Ebene</a:t>
            </a:r>
          </a:p>
          <a:p>
            <a:pPr lvl="3"/>
            <a:r>
              <a:rPr lang="de-DE"/>
              <a:t>Dritte Ebene</a:t>
            </a:r>
          </a:p>
          <a:p>
            <a:pPr lvl="4"/>
            <a:r>
              <a:rPr lang="de-DE"/>
              <a:t>Vierte Ebene</a:t>
            </a:r>
          </a:p>
          <a:p>
            <a:pPr lvl="5"/>
            <a:r>
              <a:rPr lang="de-DE"/>
              <a:t>Fünfte Ebene</a:t>
            </a:r>
          </a:p>
          <a:p>
            <a:pPr lvl="6"/>
            <a:r>
              <a:rPr lang="de-DE"/>
              <a:t>Sechste Ebene</a:t>
            </a:r>
          </a:p>
          <a:p>
            <a:pPr lvl="7"/>
            <a:r>
              <a:rPr lang="de-DE"/>
              <a:t>Siebte Ebene</a:t>
            </a:r>
          </a:p>
          <a:p>
            <a:pPr lvl="8"/>
            <a:r>
              <a:rPr lang="de-DE"/>
              <a:t>Achte Ebene</a:t>
            </a:r>
          </a:p>
        </p:txBody>
      </p:sp>
      <p:pic>
        <p:nvPicPr>
          <p:cNvPr id="10" name="Grafik 9">
            <a:extLst>
              <a:ext uri="{FF2B5EF4-FFF2-40B4-BE49-F238E27FC236}">
                <a16:creationId xmlns:a16="http://schemas.microsoft.com/office/drawing/2014/main" id="{BF26F890-14AF-AB19-9487-2B40FD2965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Tree>
    <p:extLst>
      <p:ext uri="{BB962C8B-B14F-4D97-AF65-F5344CB8AC3E}">
        <p14:creationId xmlns:p14="http://schemas.microsoft.com/office/powerpoint/2010/main" val="1863283309"/>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2 columns">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
        <p:nvSpPr>
          <p:cNvPr id="5" name="Textplatzhalter 4">
            <a:extLst>
              <a:ext uri="{FF2B5EF4-FFF2-40B4-BE49-F238E27FC236}">
                <a16:creationId xmlns:a16="http://schemas.microsoft.com/office/drawing/2014/main" id="{A9446632-B749-CDD4-5F8E-9930B5518AE1}"/>
              </a:ext>
            </a:extLst>
          </p:cNvPr>
          <p:cNvSpPr>
            <a:spLocks noGrp="1"/>
          </p:cNvSpPr>
          <p:nvPr>
            <p:ph type="body" sz="quarter" idx="19"/>
          </p:nvPr>
        </p:nvSpPr>
        <p:spPr>
          <a:xfrm>
            <a:off x="444493" y="1381759"/>
            <a:ext cx="5472000" cy="486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4">
            <a:extLst>
              <a:ext uri="{FF2B5EF4-FFF2-40B4-BE49-F238E27FC236}">
                <a16:creationId xmlns:a16="http://schemas.microsoft.com/office/drawing/2014/main" id="{98F1E8A1-ABA4-5207-2BDC-EE6AD8873183}"/>
              </a:ext>
            </a:extLst>
          </p:cNvPr>
          <p:cNvSpPr>
            <a:spLocks noGrp="1"/>
          </p:cNvSpPr>
          <p:nvPr>
            <p:ph type="body" sz="quarter" idx="20"/>
          </p:nvPr>
        </p:nvSpPr>
        <p:spPr>
          <a:xfrm>
            <a:off x="6277734" y="1381759"/>
            <a:ext cx="5472000" cy="486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83844940"/>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3 columns">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
        <p:nvSpPr>
          <p:cNvPr id="2" name="Textplatzhalter 4">
            <a:extLst>
              <a:ext uri="{FF2B5EF4-FFF2-40B4-BE49-F238E27FC236}">
                <a16:creationId xmlns:a16="http://schemas.microsoft.com/office/drawing/2014/main" id="{5A174B8F-E2C0-D297-B7BF-DD1AF31D5B7F}"/>
              </a:ext>
            </a:extLst>
          </p:cNvPr>
          <p:cNvSpPr>
            <a:spLocks noGrp="1"/>
          </p:cNvSpPr>
          <p:nvPr>
            <p:ph type="body" sz="quarter" idx="19"/>
          </p:nvPr>
        </p:nvSpPr>
        <p:spPr>
          <a:xfrm>
            <a:off x="444493" y="1381759"/>
            <a:ext cx="3528417" cy="486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Textplatzhalter 4">
            <a:extLst>
              <a:ext uri="{FF2B5EF4-FFF2-40B4-BE49-F238E27FC236}">
                <a16:creationId xmlns:a16="http://schemas.microsoft.com/office/drawing/2014/main" id="{495CDE05-273A-9630-DF3F-A8676139BB63}"/>
              </a:ext>
            </a:extLst>
          </p:cNvPr>
          <p:cNvSpPr>
            <a:spLocks noGrp="1"/>
          </p:cNvSpPr>
          <p:nvPr>
            <p:ph type="body" sz="quarter" idx="20"/>
          </p:nvPr>
        </p:nvSpPr>
        <p:spPr>
          <a:xfrm>
            <a:off x="4331792" y="1381759"/>
            <a:ext cx="3528417" cy="486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7B2EDDA-A6DA-6BCA-0CA6-13D077E6DD47}"/>
              </a:ext>
            </a:extLst>
          </p:cNvPr>
          <p:cNvSpPr>
            <a:spLocks noGrp="1"/>
          </p:cNvSpPr>
          <p:nvPr>
            <p:ph type="body" sz="quarter" idx="21"/>
          </p:nvPr>
        </p:nvSpPr>
        <p:spPr>
          <a:xfrm>
            <a:off x="8219090" y="1381759"/>
            <a:ext cx="3528417" cy="486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905464837"/>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lexible Content – with Tex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
        <p:nvSpPr>
          <p:cNvPr id="2" name="Inhaltsplatzhalter 4">
            <a:extLst>
              <a:ext uri="{FF2B5EF4-FFF2-40B4-BE49-F238E27FC236}">
                <a16:creationId xmlns:a16="http://schemas.microsoft.com/office/drawing/2014/main" id="{D1765B3C-560F-8965-FA17-93ED8D53C067}"/>
              </a:ext>
            </a:extLst>
          </p:cNvPr>
          <p:cNvSpPr>
            <a:spLocks noGrp="1"/>
          </p:cNvSpPr>
          <p:nvPr>
            <p:ph sz="quarter" idx="17"/>
          </p:nvPr>
        </p:nvSpPr>
        <p:spPr>
          <a:xfrm>
            <a:off x="450001" y="1381760"/>
            <a:ext cx="11264480" cy="50349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55051152"/>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lexible Content – full size">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D05F1FB1-D0FB-608F-0D4D-DFA3FBC45A23}"/>
              </a:ext>
            </a:extLst>
          </p:cNvPr>
          <p:cNvSpPr>
            <a:spLocks noGrp="1"/>
          </p:cNvSpPr>
          <p:nvPr>
            <p:ph sz="quarter" idx="18" hasCustomPrompt="1"/>
          </p:nvPr>
        </p:nvSpPr>
        <p:spPr>
          <a:xfrm>
            <a:off x="0" y="0"/>
            <a:ext cx="12192000" cy="6858000"/>
          </a:xfrm>
        </p:spPr>
        <p:txBody>
          <a:bodyPr anchor="ctr"/>
          <a:lstStyle>
            <a:lvl1pPr algn="ctr">
              <a:defRPr/>
            </a:lvl1pPr>
          </a:lstStyle>
          <a:p>
            <a:pPr lvl="0"/>
            <a:r>
              <a:rPr lang="de-DE"/>
              <a:t>Enter </a:t>
            </a:r>
            <a:r>
              <a:rPr lang="de-DE" err="1"/>
              <a:t>content</a:t>
            </a:r>
            <a:r>
              <a:rPr lang="de-DE"/>
              <a:t> </a:t>
            </a:r>
            <a:r>
              <a:rPr lang="de-DE" err="1"/>
              <a:t>here</a:t>
            </a:r>
            <a:endParaRPr lang="de-DE"/>
          </a:p>
        </p:txBody>
      </p:sp>
      <p:pic>
        <p:nvPicPr>
          <p:cNvPr id="12" name="Grafik 11">
            <a:extLst>
              <a:ext uri="{FF2B5EF4-FFF2-40B4-BE49-F238E27FC236}">
                <a16:creationId xmlns:a16="http://schemas.microsoft.com/office/drawing/2014/main" id="{0B8F18B0-71D4-F74A-AA2B-2B0F0EF1B3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4" name="Datumsplatzhalter 8">
            <a:extLst>
              <a:ext uri="{FF2B5EF4-FFF2-40B4-BE49-F238E27FC236}">
                <a16:creationId xmlns:a16="http://schemas.microsoft.com/office/drawing/2014/main" id="{CA3C687E-FB16-C540-82F3-8A3D6CC206F6}"/>
              </a:ext>
            </a:extLst>
          </p:cNvPr>
          <p:cNvSpPr>
            <a:spLocks noGrp="1"/>
          </p:cNvSpPr>
          <p:nvPr>
            <p:ph type="dt" sz="half" idx="14"/>
          </p:nvPr>
        </p:nvSpPr>
        <p:spPr>
          <a:xfrm>
            <a:off x="223090" y="6433316"/>
            <a:ext cx="981075" cy="365125"/>
          </a:xfrm>
        </p:spPr>
        <p:txBody>
          <a:bodyPr/>
          <a:lstStyle/>
          <a:p>
            <a:fld id="{CB1814AB-5E24-4378-9EAD-D91C001517F6}" type="datetime1">
              <a:rPr lang="de-DE" smtClean="0"/>
              <a:t>17.02.2026</a:t>
            </a:fld>
            <a:endParaRPr lang="de-DE"/>
          </a:p>
        </p:txBody>
      </p:sp>
      <p:sp>
        <p:nvSpPr>
          <p:cNvPr id="5" name="Fußzeilenplatzhalter 9">
            <a:extLst>
              <a:ext uri="{FF2B5EF4-FFF2-40B4-BE49-F238E27FC236}">
                <a16:creationId xmlns:a16="http://schemas.microsoft.com/office/drawing/2014/main" id="{F0E43A72-A227-8F40-8D53-E6AC1497B79E}"/>
              </a:ext>
            </a:extLst>
          </p:cNvPr>
          <p:cNvSpPr>
            <a:spLocks noGrp="1"/>
          </p:cNvSpPr>
          <p:nvPr>
            <p:ph type="ftr" sz="quarter" idx="15"/>
          </p:nvPr>
        </p:nvSpPr>
        <p:spPr>
          <a:xfrm>
            <a:off x="1537488" y="6433316"/>
            <a:ext cx="8806661" cy="365125"/>
          </a:xfrm>
        </p:spPr>
        <p:txBody>
          <a:bodyPr/>
          <a:lstStyle/>
          <a:p>
            <a:r>
              <a:rPr lang="de-DE"/>
              <a:t>Fußzeile</a:t>
            </a:r>
          </a:p>
        </p:txBody>
      </p:sp>
      <p:sp>
        <p:nvSpPr>
          <p:cNvPr id="7" name="Foliennummernplatzhalter 10">
            <a:extLst>
              <a:ext uri="{FF2B5EF4-FFF2-40B4-BE49-F238E27FC236}">
                <a16:creationId xmlns:a16="http://schemas.microsoft.com/office/drawing/2014/main" id="{5BE1E318-7AD2-E443-B490-C3C1A951A152}"/>
              </a:ext>
            </a:extLst>
          </p:cNvPr>
          <p:cNvSpPr>
            <a:spLocks noGrp="1"/>
          </p:cNvSpPr>
          <p:nvPr>
            <p:ph type="sldNum" sz="quarter" idx="16"/>
          </p:nvPr>
        </p:nvSpPr>
        <p:spPr>
          <a:xfrm>
            <a:off x="11531078" y="6416504"/>
            <a:ext cx="487680" cy="398749"/>
          </a:xfrm>
        </p:spPr>
        <p:txBody>
          <a:bodyPr/>
          <a:lstStyle/>
          <a:p>
            <a:fld id="{B1A20FC8-41B9-4055-A397-5AB32DE79FCA}" type="slidenum">
              <a:rPr lang="de-DE" smtClean="0"/>
              <a:pPr/>
              <a:t>‹#›</a:t>
            </a:fld>
            <a:endParaRPr lang="de-DE"/>
          </a:p>
        </p:txBody>
      </p:sp>
      <p:pic>
        <p:nvPicPr>
          <p:cNvPr id="2" name="Grafik 1">
            <a:extLst>
              <a:ext uri="{FF2B5EF4-FFF2-40B4-BE49-F238E27FC236}">
                <a16:creationId xmlns:a16="http://schemas.microsoft.com/office/drawing/2014/main" id="{063FD46C-A2C8-EEEC-F40C-2AFCA3B733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Tree>
    <p:extLst>
      <p:ext uri="{BB962C8B-B14F-4D97-AF65-F5344CB8AC3E}">
        <p14:creationId xmlns:p14="http://schemas.microsoft.com/office/powerpoint/2010/main" val="11826810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ics with Pictur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4E3504-8807-AAC3-3BB5-592E1C1D6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4" name="Textplatzhalter 13">
            <a:extLst>
              <a:ext uri="{FF2B5EF4-FFF2-40B4-BE49-F238E27FC236}">
                <a16:creationId xmlns:a16="http://schemas.microsoft.com/office/drawing/2014/main" id="{329BCF30-E90C-6A24-1621-4B7BB05CD735}"/>
              </a:ext>
            </a:extLst>
          </p:cNvPr>
          <p:cNvSpPr>
            <a:spLocks noGrp="1"/>
          </p:cNvSpPr>
          <p:nvPr>
            <p:ph type="body" sz="quarter" idx="16" hasCustomPrompt="1"/>
          </p:nvPr>
        </p:nvSpPr>
        <p:spPr>
          <a:xfrm>
            <a:off x="450000" y="3782087"/>
            <a:ext cx="3636000"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18" name="Bildplatzhalter 8">
            <a:extLst>
              <a:ext uri="{FF2B5EF4-FFF2-40B4-BE49-F238E27FC236}">
                <a16:creationId xmlns:a16="http://schemas.microsoft.com/office/drawing/2014/main" id="{E16F5B04-0956-E20A-11DA-D45DA715A9E1}"/>
              </a:ext>
            </a:extLst>
          </p:cNvPr>
          <p:cNvSpPr>
            <a:spLocks noGrp="1"/>
          </p:cNvSpPr>
          <p:nvPr>
            <p:ph type="pic" sz="quarter" idx="21" hasCustomPrompt="1"/>
          </p:nvPr>
        </p:nvSpPr>
        <p:spPr>
          <a:xfrm>
            <a:off x="450000" y="1417673"/>
            <a:ext cx="3636000" cy="2043795"/>
          </a:xfrm>
          <a:solidFill>
            <a:schemeClr val="accent4"/>
          </a:solidFill>
        </p:spPr>
        <p:txBody>
          <a:bodyPr anchor="ctr">
            <a:noAutofit/>
          </a:bodyPr>
          <a:lstStyle>
            <a:lvl1pPr algn="ctr">
              <a:defRPr sz="1400" b="1"/>
            </a:lvl1pPr>
          </a:lstStyle>
          <a:p>
            <a:r>
              <a:rPr lang="de-DE"/>
              <a:t>Insert </a:t>
            </a:r>
            <a:r>
              <a:rPr lang="de-DE" err="1"/>
              <a:t>photo</a:t>
            </a:r>
            <a:r>
              <a:rPr lang="de-DE"/>
              <a:t> </a:t>
            </a:r>
            <a:r>
              <a:rPr lang="de-DE" err="1"/>
              <a:t>here</a:t>
            </a:r>
            <a:endParaRPr lang="de-DE"/>
          </a:p>
        </p:txBody>
      </p:sp>
      <p:sp>
        <p:nvSpPr>
          <p:cNvPr id="7" name="Titel 6">
            <a:extLst>
              <a:ext uri="{FF2B5EF4-FFF2-40B4-BE49-F238E27FC236}">
                <a16:creationId xmlns:a16="http://schemas.microsoft.com/office/drawing/2014/main" id="{708BA782-40E9-9423-F326-5BBAE2DFBA17}"/>
              </a:ext>
            </a:extLst>
          </p:cNvPr>
          <p:cNvSpPr>
            <a:spLocks noGrp="1"/>
          </p:cNvSpPr>
          <p:nvPr>
            <p:ph type="title" hasCustomPrompt="1"/>
          </p:nvPr>
        </p:nvSpPr>
        <p:spPr/>
        <p:txBody>
          <a:bodyPr>
            <a:noAutofit/>
          </a:bodyPr>
          <a:lstStyle/>
          <a:p>
            <a:r>
              <a:rPr lang="de-DE"/>
              <a:t>Write </a:t>
            </a:r>
            <a:r>
              <a:rPr lang="de-DE" err="1"/>
              <a:t>your</a:t>
            </a:r>
            <a:r>
              <a:rPr lang="de-DE"/>
              <a:t> title</a:t>
            </a:r>
            <a:br>
              <a:rPr lang="de-DE"/>
            </a:br>
            <a:r>
              <a:rPr lang="de-DE"/>
              <a:t>maximum </a:t>
            </a:r>
            <a:r>
              <a:rPr lang="de-DE" err="1"/>
              <a:t>two</a:t>
            </a:r>
            <a:r>
              <a:rPr lang="de-DE"/>
              <a:t> </a:t>
            </a:r>
            <a:r>
              <a:rPr lang="de-DE" err="1"/>
              <a:t>lines</a:t>
            </a:r>
            <a:endParaRPr lang="de-DE"/>
          </a:p>
        </p:txBody>
      </p:sp>
      <p:sp>
        <p:nvSpPr>
          <p:cNvPr id="8" name="Datumsplatzhalter 7">
            <a:extLst>
              <a:ext uri="{FF2B5EF4-FFF2-40B4-BE49-F238E27FC236}">
                <a16:creationId xmlns:a16="http://schemas.microsoft.com/office/drawing/2014/main" id="{9A9719DD-61B9-EDDB-70E7-5CE1F2FDAC9D}"/>
              </a:ext>
            </a:extLst>
          </p:cNvPr>
          <p:cNvSpPr>
            <a:spLocks noGrp="1"/>
          </p:cNvSpPr>
          <p:nvPr>
            <p:ph type="dt" sz="half" idx="22"/>
          </p:nvPr>
        </p:nvSpPr>
        <p:spPr/>
        <p:txBody>
          <a:bodyPr>
            <a:noAutofit/>
          </a:bodyPr>
          <a:lstStyle/>
          <a:p>
            <a:fld id="{D8B99B29-34B1-4237-8016-AD1CBDD56E83}" type="datetime1">
              <a:rPr lang="de-DE" smtClean="0"/>
              <a:t>17.02.2026</a:t>
            </a:fld>
            <a:endParaRPr lang="de-DE"/>
          </a:p>
        </p:txBody>
      </p:sp>
      <p:sp>
        <p:nvSpPr>
          <p:cNvPr id="10" name="Fußzeilenplatzhalter 9">
            <a:extLst>
              <a:ext uri="{FF2B5EF4-FFF2-40B4-BE49-F238E27FC236}">
                <a16:creationId xmlns:a16="http://schemas.microsoft.com/office/drawing/2014/main" id="{AC03611D-A852-BB13-9D81-DCE76E0A4B50}"/>
              </a:ext>
            </a:extLst>
          </p:cNvPr>
          <p:cNvSpPr>
            <a:spLocks noGrp="1"/>
          </p:cNvSpPr>
          <p:nvPr>
            <p:ph type="ftr" sz="quarter" idx="23"/>
          </p:nvPr>
        </p:nvSpPr>
        <p:spPr/>
        <p:txBody>
          <a:bodyPr>
            <a:noAutofit/>
          </a:bodyPr>
          <a:lstStyle/>
          <a:p>
            <a:r>
              <a:rPr lang="de-DE"/>
              <a:t>Fußzeile</a:t>
            </a:r>
          </a:p>
        </p:txBody>
      </p:sp>
      <p:sp>
        <p:nvSpPr>
          <p:cNvPr id="11" name="Foliennummernplatzhalter 10">
            <a:extLst>
              <a:ext uri="{FF2B5EF4-FFF2-40B4-BE49-F238E27FC236}">
                <a16:creationId xmlns:a16="http://schemas.microsoft.com/office/drawing/2014/main" id="{43208D3D-C972-C772-154F-99ABED9D541D}"/>
              </a:ext>
            </a:extLst>
          </p:cNvPr>
          <p:cNvSpPr>
            <a:spLocks noGrp="1"/>
          </p:cNvSpPr>
          <p:nvPr>
            <p:ph type="sldNum" sz="quarter" idx="24"/>
          </p:nvPr>
        </p:nvSpPr>
        <p:spPr/>
        <p:txBody>
          <a:bodyPr>
            <a:noAutofit/>
          </a:bodyPr>
          <a:lstStyle/>
          <a:p>
            <a:fld id="{B1A20FC8-41B9-4055-A397-5AB32DE79FCA}" type="slidenum">
              <a:rPr lang="de-DE" smtClean="0"/>
              <a:pPr/>
              <a:t>‹#›</a:t>
            </a:fld>
            <a:endParaRPr lang="de-DE"/>
          </a:p>
        </p:txBody>
      </p:sp>
      <p:sp>
        <p:nvSpPr>
          <p:cNvPr id="19" name="Textplatzhalter 13">
            <a:extLst>
              <a:ext uri="{FF2B5EF4-FFF2-40B4-BE49-F238E27FC236}">
                <a16:creationId xmlns:a16="http://schemas.microsoft.com/office/drawing/2014/main" id="{EE954339-37DE-17E8-7A9C-F3BA54463AFC}"/>
              </a:ext>
            </a:extLst>
          </p:cNvPr>
          <p:cNvSpPr>
            <a:spLocks noGrp="1"/>
          </p:cNvSpPr>
          <p:nvPr>
            <p:ph type="body" sz="quarter" idx="25" hasCustomPrompt="1"/>
          </p:nvPr>
        </p:nvSpPr>
        <p:spPr>
          <a:xfrm>
            <a:off x="4274441" y="3782087"/>
            <a:ext cx="3636000"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20" name="Bildplatzhalter 8">
            <a:extLst>
              <a:ext uri="{FF2B5EF4-FFF2-40B4-BE49-F238E27FC236}">
                <a16:creationId xmlns:a16="http://schemas.microsoft.com/office/drawing/2014/main" id="{EDCEC2A7-CF70-D968-A5A0-9B27FE115A2D}"/>
              </a:ext>
            </a:extLst>
          </p:cNvPr>
          <p:cNvSpPr>
            <a:spLocks noGrp="1"/>
          </p:cNvSpPr>
          <p:nvPr>
            <p:ph type="pic" sz="quarter" idx="26" hasCustomPrompt="1"/>
          </p:nvPr>
        </p:nvSpPr>
        <p:spPr>
          <a:xfrm>
            <a:off x="4274441" y="1417673"/>
            <a:ext cx="3636000" cy="2043795"/>
          </a:xfrm>
          <a:solidFill>
            <a:schemeClr val="accent4"/>
          </a:solidFill>
        </p:spPr>
        <p:txBody>
          <a:bodyPr anchor="ctr">
            <a:noAutofit/>
          </a:bodyPr>
          <a:lstStyle>
            <a:lvl1pPr algn="ctr">
              <a:defRPr sz="1400" b="1"/>
            </a:lvl1pPr>
          </a:lstStyle>
          <a:p>
            <a:r>
              <a:rPr lang="de-DE"/>
              <a:t>Insert </a:t>
            </a:r>
            <a:r>
              <a:rPr lang="de-DE" err="1"/>
              <a:t>photo</a:t>
            </a:r>
            <a:r>
              <a:rPr lang="de-DE"/>
              <a:t> </a:t>
            </a:r>
            <a:r>
              <a:rPr lang="de-DE" err="1"/>
              <a:t>here</a:t>
            </a:r>
            <a:endParaRPr lang="de-DE"/>
          </a:p>
        </p:txBody>
      </p:sp>
      <p:sp>
        <p:nvSpPr>
          <p:cNvPr id="21" name="Textplatzhalter 13">
            <a:extLst>
              <a:ext uri="{FF2B5EF4-FFF2-40B4-BE49-F238E27FC236}">
                <a16:creationId xmlns:a16="http://schemas.microsoft.com/office/drawing/2014/main" id="{BF2D7A20-6FDA-A121-6478-7094CC624D79}"/>
              </a:ext>
            </a:extLst>
          </p:cNvPr>
          <p:cNvSpPr>
            <a:spLocks noGrp="1"/>
          </p:cNvSpPr>
          <p:nvPr>
            <p:ph type="body" sz="quarter" idx="27" hasCustomPrompt="1"/>
          </p:nvPr>
        </p:nvSpPr>
        <p:spPr>
          <a:xfrm>
            <a:off x="8107200" y="3782087"/>
            <a:ext cx="3636000"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22" name="Bildplatzhalter 8">
            <a:extLst>
              <a:ext uri="{FF2B5EF4-FFF2-40B4-BE49-F238E27FC236}">
                <a16:creationId xmlns:a16="http://schemas.microsoft.com/office/drawing/2014/main" id="{7B35F904-3176-B665-BAD2-8AA98D366D59}"/>
              </a:ext>
            </a:extLst>
          </p:cNvPr>
          <p:cNvSpPr>
            <a:spLocks noGrp="1"/>
          </p:cNvSpPr>
          <p:nvPr>
            <p:ph type="pic" sz="quarter" idx="28" hasCustomPrompt="1"/>
          </p:nvPr>
        </p:nvSpPr>
        <p:spPr>
          <a:xfrm>
            <a:off x="8107200" y="1417673"/>
            <a:ext cx="3636000" cy="2043795"/>
          </a:xfrm>
          <a:solidFill>
            <a:schemeClr val="accent4"/>
          </a:solidFill>
        </p:spPr>
        <p:txBody>
          <a:bodyPr anchor="ctr">
            <a:noAutofit/>
          </a:bodyPr>
          <a:lstStyle>
            <a:lvl1pPr algn="ctr">
              <a:defRPr sz="1400" b="1"/>
            </a:lvl1pPr>
          </a:lstStyle>
          <a:p>
            <a:r>
              <a:rPr lang="de-DE"/>
              <a:t>Insert </a:t>
            </a:r>
            <a:r>
              <a:rPr lang="de-DE" err="1"/>
              <a:t>photo</a:t>
            </a:r>
            <a:r>
              <a:rPr lang="de-DE"/>
              <a:t> </a:t>
            </a:r>
            <a:r>
              <a:rPr lang="de-DE" err="1"/>
              <a:t>here</a:t>
            </a:r>
            <a:endParaRPr lang="de-DE"/>
          </a:p>
        </p:txBody>
      </p:sp>
    </p:spTree>
    <p:extLst>
      <p:ext uri="{BB962C8B-B14F-4D97-AF65-F5344CB8AC3E}">
        <p14:creationId xmlns:p14="http://schemas.microsoft.com/office/powerpoint/2010/main" val="341992304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2">
    <p:bg>
      <p:bgPr>
        <a:solidFill>
          <a:schemeClr val="accent4">
            <a:lumMod val="10000"/>
          </a:schemeClr>
        </a:solidFill>
        <a:effectLst/>
      </p:bgPr>
    </p:b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20B7E3E5-8E41-3258-90EA-E8E2A91670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4472" y="5609579"/>
            <a:ext cx="2229230" cy="828000"/>
          </a:xfrm>
          <a:prstGeom prst="rect">
            <a:avLst/>
          </a:prstGeom>
        </p:spPr>
      </p:pic>
      <p:sp>
        <p:nvSpPr>
          <p:cNvPr id="13" name="Titel 1">
            <a:extLst>
              <a:ext uri="{FF2B5EF4-FFF2-40B4-BE49-F238E27FC236}">
                <a16:creationId xmlns:a16="http://schemas.microsoft.com/office/drawing/2014/main" id="{FCAF4288-F4B3-6259-AA00-F35D6C12B827}"/>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section</a:t>
            </a:r>
            <a:endParaRPr lang="de-DE"/>
          </a:p>
        </p:txBody>
      </p:sp>
      <p:sp>
        <p:nvSpPr>
          <p:cNvPr id="15" name="Untertitel 2">
            <a:extLst>
              <a:ext uri="{FF2B5EF4-FFF2-40B4-BE49-F238E27FC236}">
                <a16:creationId xmlns:a16="http://schemas.microsoft.com/office/drawing/2014/main" id="{36E18B63-2C34-5DE3-9464-5003839F6BED}"/>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r>
              <a:rPr lang="de-DE"/>
              <a:t> </a:t>
            </a:r>
            <a:br>
              <a:rPr lang="de-DE"/>
            </a:br>
            <a:r>
              <a:rPr lang="de-DE"/>
              <a:t>maximum </a:t>
            </a:r>
            <a:r>
              <a:rPr lang="de-DE" err="1"/>
              <a:t>two</a:t>
            </a:r>
            <a:r>
              <a:rPr lang="de-DE"/>
              <a:t> </a:t>
            </a:r>
            <a:r>
              <a:rPr lang="de-DE" err="1"/>
              <a:t>lines</a:t>
            </a:r>
            <a:endParaRPr lang="de-DE"/>
          </a:p>
        </p:txBody>
      </p:sp>
      <p:sp>
        <p:nvSpPr>
          <p:cNvPr id="2" name="Textplatzhalter 10">
            <a:extLst>
              <a:ext uri="{FF2B5EF4-FFF2-40B4-BE49-F238E27FC236}">
                <a16:creationId xmlns:a16="http://schemas.microsoft.com/office/drawing/2014/main" id="{C6D9BE1F-8161-888E-D2EB-09C09CBAEE70}"/>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a:t>Author, etc.</a:t>
            </a:r>
          </a:p>
        </p:txBody>
      </p:sp>
      <p:pic>
        <p:nvPicPr>
          <p:cNvPr id="3" name="Grafik 2">
            <a:extLst>
              <a:ext uri="{FF2B5EF4-FFF2-40B4-BE49-F238E27FC236}">
                <a16:creationId xmlns:a16="http://schemas.microsoft.com/office/drawing/2014/main" id="{EEDB1BFD-551B-044C-0B87-AD86AE33B44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0627" y="441554"/>
            <a:ext cx="1701095" cy="964800"/>
          </a:xfrm>
          <a:prstGeom prst="rect">
            <a:avLst/>
          </a:prstGeom>
        </p:spPr>
      </p:pic>
      <p:pic>
        <p:nvPicPr>
          <p:cNvPr id="9" name="Grafik 8">
            <a:extLst>
              <a:ext uri="{FF2B5EF4-FFF2-40B4-BE49-F238E27FC236}">
                <a16:creationId xmlns:a16="http://schemas.microsoft.com/office/drawing/2014/main" id="{9687A36C-106C-B1B6-5CE8-33A25E7A84D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6000" y="2096013"/>
            <a:ext cx="7416000" cy="4761987"/>
          </a:xfrm>
          <a:prstGeom prst="rect">
            <a:avLst/>
          </a:prstGeom>
        </p:spPr>
      </p:pic>
    </p:spTree>
    <p:extLst>
      <p:ext uri="{BB962C8B-B14F-4D97-AF65-F5344CB8AC3E}">
        <p14:creationId xmlns:p14="http://schemas.microsoft.com/office/powerpoint/2010/main" val="1398644563"/>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opics without Pictur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4E3504-8807-AAC3-3BB5-592E1C1D6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4" name="Textplatzhalter 13">
            <a:extLst>
              <a:ext uri="{FF2B5EF4-FFF2-40B4-BE49-F238E27FC236}">
                <a16:creationId xmlns:a16="http://schemas.microsoft.com/office/drawing/2014/main" id="{329BCF30-E90C-6A24-1621-4B7BB05CD735}"/>
              </a:ext>
            </a:extLst>
          </p:cNvPr>
          <p:cNvSpPr>
            <a:spLocks noGrp="1"/>
          </p:cNvSpPr>
          <p:nvPr>
            <p:ph type="body" sz="quarter" idx="16" hasCustomPrompt="1"/>
          </p:nvPr>
        </p:nvSpPr>
        <p:spPr>
          <a:xfrm>
            <a:off x="449235" y="1553506"/>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7" name="Titel 6">
            <a:extLst>
              <a:ext uri="{FF2B5EF4-FFF2-40B4-BE49-F238E27FC236}">
                <a16:creationId xmlns:a16="http://schemas.microsoft.com/office/drawing/2014/main" id="{708BA782-40E9-9423-F326-5BBAE2DFBA17}"/>
              </a:ext>
            </a:extLst>
          </p:cNvPr>
          <p:cNvSpPr>
            <a:spLocks noGrp="1"/>
          </p:cNvSpPr>
          <p:nvPr>
            <p:ph type="title" hasCustomPrompt="1"/>
          </p:nvPr>
        </p:nvSpPr>
        <p:spPr/>
        <p:txBody>
          <a:bodyPr/>
          <a:lstStyle/>
          <a:p>
            <a:r>
              <a:rPr lang="de-DE"/>
              <a:t>Write </a:t>
            </a:r>
            <a:r>
              <a:rPr lang="de-DE" err="1"/>
              <a:t>your</a:t>
            </a:r>
            <a:r>
              <a:rPr lang="de-DE"/>
              <a:t> title</a:t>
            </a:r>
            <a:br>
              <a:rPr lang="de-DE"/>
            </a:br>
            <a:r>
              <a:rPr lang="de-DE"/>
              <a:t>maximum </a:t>
            </a:r>
            <a:r>
              <a:rPr lang="de-DE" err="1"/>
              <a:t>two</a:t>
            </a:r>
            <a:r>
              <a:rPr lang="de-DE"/>
              <a:t> </a:t>
            </a:r>
            <a:r>
              <a:rPr lang="de-DE" err="1"/>
              <a:t>lines</a:t>
            </a:r>
            <a:endParaRPr lang="de-DE"/>
          </a:p>
        </p:txBody>
      </p:sp>
      <p:sp>
        <p:nvSpPr>
          <p:cNvPr id="8" name="Datumsplatzhalter 7">
            <a:extLst>
              <a:ext uri="{FF2B5EF4-FFF2-40B4-BE49-F238E27FC236}">
                <a16:creationId xmlns:a16="http://schemas.microsoft.com/office/drawing/2014/main" id="{9A9719DD-61B9-EDDB-70E7-5CE1F2FDAC9D}"/>
              </a:ext>
            </a:extLst>
          </p:cNvPr>
          <p:cNvSpPr>
            <a:spLocks noGrp="1"/>
          </p:cNvSpPr>
          <p:nvPr>
            <p:ph type="dt" sz="half" idx="22"/>
          </p:nvPr>
        </p:nvSpPr>
        <p:spPr/>
        <p:txBody>
          <a:bodyPr/>
          <a:lstStyle/>
          <a:p>
            <a:fld id="{D8B99B29-34B1-4237-8016-AD1CBDD56E83}" type="datetime1">
              <a:rPr lang="de-DE" smtClean="0"/>
              <a:t>17.02.2026</a:t>
            </a:fld>
            <a:endParaRPr lang="de-DE"/>
          </a:p>
        </p:txBody>
      </p:sp>
      <p:sp>
        <p:nvSpPr>
          <p:cNvPr id="10" name="Fußzeilenplatzhalter 9">
            <a:extLst>
              <a:ext uri="{FF2B5EF4-FFF2-40B4-BE49-F238E27FC236}">
                <a16:creationId xmlns:a16="http://schemas.microsoft.com/office/drawing/2014/main" id="{AC03611D-A852-BB13-9D81-DCE76E0A4B50}"/>
              </a:ext>
            </a:extLst>
          </p:cNvPr>
          <p:cNvSpPr>
            <a:spLocks noGrp="1"/>
          </p:cNvSpPr>
          <p:nvPr>
            <p:ph type="ftr" sz="quarter" idx="23"/>
          </p:nvPr>
        </p:nvSpPr>
        <p:spPr/>
        <p:txBody>
          <a:bodyPr/>
          <a:lstStyle/>
          <a:p>
            <a:r>
              <a:rPr lang="de-DE"/>
              <a:t>Fußzeile</a:t>
            </a:r>
          </a:p>
        </p:txBody>
      </p:sp>
      <p:sp>
        <p:nvSpPr>
          <p:cNvPr id="11" name="Foliennummernplatzhalter 10">
            <a:extLst>
              <a:ext uri="{FF2B5EF4-FFF2-40B4-BE49-F238E27FC236}">
                <a16:creationId xmlns:a16="http://schemas.microsoft.com/office/drawing/2014/main" id="{43208D3D-C972-C772-154F-99ABED9D541D}"/>
              </a:ext>
            </a:extLst>
          </p:cNvPr>
          <p:cNvSpPr>
            <a:spLocks noGrp="1"/>
          </p:cNvSpPr>
          <p:nvPr>
            <p:ph type="sldNum" sz="quarter" idx="24"/>
          </p:nvPr>
        </p:nvSpPr>
        <p:spPr/>
        <p:txBody>
          <a:bodyPr/>
          <a:lstStyle/>
          <a:p>
            <a:fld id="{B1A20FC8-41B9-4055-A397-5AB32DE79FCA}" type="slidenum">
              <a:rPr lang="de-DE" smtClean="0"/>
              <a:pPr/>
              <a:t>‹#›</a:t>
            </a:fld>
            <a:endParaRPr lang="de-DE"/>
          </a:p>
        </p:txBody>
      </p:sp>
      <p:sp>
        <p:nvSpPr>
          <p:cNvPr id="19" name="Textplatzhalter 13">
            <a:extLst>
              <a:ext uri="{FF2B5EF4-FFF2-40B4-BE49-F238E27FC236}">
                <a16:creationId xmlns:a16="http://schemas.microsoft.com/office/drawing/2014/main" id="{EE954339-37DE-17E8-7A9C-F3BA54463AFC}"/>
              </a:ext>
            </a:extLst>
          </p:cNvPr>
          <p:cNvSpPr>
            <a:spLocks noGrp="1"/>
          </p:cNvSpPr>
          <p:nvPr>
            <p:ph type="body" sz="quarter" idx="25" hasCustomPrompt="1"/>
          </p:nvPr>
        </p:nvSpPr>
        <p:spPr>
          <a:xfrm>
            <a:off x="4274441" y="1553506"/>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21" name="Textplatzhalter 13">
            <a:extLst>
              <a:ext uri="{FF2B5EF4-FFF2-40B4-BE49-F238E27FC236}">
                <a16:creationId xmlns:a16="http://schemas.microsoft.com/office/drawing/2014/main" id="{BF2D7A20-6FDA-A121-6478-7094CC624D79}"/>
              </a:ext>
            </a:extLst>
          </p:cNvPr>
          <p:cNvSpPr>
            <a:spLocks noGrp="1"/>
          </p:cNvSpPr>
          <p:nvPr>
            <p:ph type="body" sz="quarter" idx="27" hasCustomPrompt="1"/>
          </p:nvPr>
        </p:nvSpPr>
        <p:spPr>
          <a:xfrm>
            <a:off x="8107200" y="1553506"/>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5" name="Textplatzhalter 13">
            <a:extLst>
              <a:ext uri="{FF2B5EF4-FFF2-40B4-BE49-F238E27FC236}">
                <a16:creationId xmlns:a16="http://schemas.microsoft.com/office/drawing/2014/main" id="{5B66BCD2-DCF9-8FD8-02AA-2B099891D93D}"/>
              </a:ext>
            </a:extLst>
          </p:cNvPr>
          <p:cNvSpPr>
            <a:spLocks noGrp="1"/>
          </p:cNvSpPr>
          <p:nvPr>
            <p:ph type="body" sz="quarter" idx="28" hasCustomPrompt="1"/>
          </p:nvPr>
        </p:nvSpPr>
        <p:spPr>
          <a:xfrm>
            <a:off x="449235" y="3782087"/>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9" name="Textplatzhalter 13">
            <a:extLst>
              <a:ext uri="{FF2B5EF4-FFF2-40B4-BE49-F238E27FC236}">
                <a16:creationId xmlns:a16="http://schemas.microsoft.com/office/drawing/2014/main" id="{81BC0331-F5A2-006D-3A4B-0177E94C7F5A}"/>
              </a:ext>
            </a:extLst>
          </p:cNvPr>
          <p:cNvSpPr>
            <a:spLocks noGrp="1"/>
          </p:cNvSpPr>
          <p:nvPr>
            <p:ph type="body" sz="quarter" idx="29" hasCustomPrompt="1"/>
          </p:nvPr>
        </p:nvSpPr>
        <p:spPr>
          <a:xfrm>
            <a:off x="4274441" y="3782087"/>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12" name="Textplatzhalter 13">
            <a:extLst>
              <a:ext uri="{FF2B5EF4-FFF2-40B4-BE49-F238E27FC236}">
                <a16:creationId xmlns:a16="http://schemas.microsoft.com/office/drawing/2014/main" id="{063258B8-3509-61AB-9328-05835D906747}"/>
              </a:ext>
            </a:extLst>
          </p:cNvPr>
          <p:cNvSpPr>
            <a:spLocks noGrp="1"/>
          </p:cNvSpPr>
          <p:nvPr>
            <p:ph type="body" sz="quarter" idx="30" hasCustomPrompt="1"/>
          </p:nvPr>
        </p:nvSpPr>
        <p:spPr>
          <a:xfrm>
            <a:off x="8107200" y="3782087"/>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Tree>
    <p:extLst>
      <p:ext uri="{BB962C8B-B14F-4D97-AF65-F5344CB8AC3E}">
        <p14:creationId xmlns:p14="http://schemas.microsoft.com/office/powerpoint/2010/main" val="1966430001"/>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1 column ordered lis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
        <p:nvSpPr>
          <p:cNvPr id="5" name="Textplatzhalter 4">
            <a:extLst>
              <a:ext uri="{FF2B5EF4-FFF2-40B4-BE49-F238E27FC236}">
                <a16:creationId xmlns:a16="http://schemas.microsoft.com/office/drawing/2014/main" id="{A9446632-B749-CDD4-5F8E-9930B5518AE1}"/>
              </a:ext>
            </a:extLst>
          </p:cNvPr>
          <p:cNvSpPr>
            <a:spLocks noGrp="1"/>
          </p:cNvSpPr>
          <p:nvPr>
            <p:ph type="body" sz="quarter" idx="19" hasCustomPrompt="1"/>
          </p:nvPr>
        </p:nvSpPr>
        <p:spPr>
          <a:xfrm>
            <a:off x="444492" y="1381759"/>
            <a:ext cx="11305241" cy="4860000"/>
          </a:xfrm>
        </p:spPr>
        <p:txBody>
          <a:bodyPr/>
          <a:lstStyle/>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2710739868"/>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elfolie (w)">
    <p:bg>
      <p:bgPr>
        <a:solidFill>
          <a:schemeClr val="accent4">
            <a:lumMod val="10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9351DFA-A04B-0DD6-73F2-070D231E66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040627" y="444870"/>
            <a:ext cx="1701095" cy="958167"/>
          </a:xfrm>
          <a:prstGeom prst="rect">
            <a:avLst/>
          </a:prstGeom>
        </p:spPr>
      </p:pic>
      <p:sp>
        <p:nvSpPr>
          <p:cNvPr id="2" name="Titel 1">
            <a:extLst>
              <a:ext uri="{FF2B5EF4-FFF2-40B4-BE49-F238E27FC236}">
                <a16:creationId xmlns:a16="http://schemas.microsoft.com/office/drawing/2014/main" id="{491E7557-FFC8-901D-6795-F4D3C0313350}"/>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presentation</a:t>
            </a:r>
            <a:endParaRPr lang="de-DE"/>
          </a:p>
        </p:txBody>
      </p:sp>
      <p:pic>
        <p:nvPicPr>
          <p:cNvPr id="14" name="Grafik 13">
            <a:extLst>
              <a:ext uri="{FF2B5EF4-FFF2-40B4-BE49-F238E27FC236}">
                <a16:creationId xmlns:a16="http://schemas.microsoft.com/office/drawing/2014/main" id="{B42D6A7C-82FB-4F02-5BF7-B3823B00A3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472" y="5609579"/>
            <a:ext cx="2229230" cy="828000"/>
          </a:xfrm>
          <a:prstGeom prst="rect">
            <a:avLst/>
          </a:prstGeom>
        </p:spPr>
      </p:pic>
      <p:sp>
        <p:nvSpPr>
          <p:cNvPr id="21" name="Untertitel 2">
            <a:extLst>
              <a:ext uri="{FF2B5EF4-FFF2-40B4-BE49-F238E27FC236}">
                <a16:creationId xmlns:a16="http://schemas.microsoft.com/office/drawing/2014/main" id="{5C27F83D-4502-F633-8DDB-783242CE7644}"/>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br>
              <a:rPr lang="de-DE"/>
            </a:br>
            <a:r>
              <a:rPr lang="de-DE"/>
              <a:t>maximum </a:t>
            </a:r>
            <a:r>
              <a:rPr lang="de-DE" err="1"/>
              <a:t>two</a:t>
            </a:r>
            <a:r>
              <a:rPr lang="de-DE"/>
              <a:t> </a:t>
            </a:r>
            <a:r>
              <a:rPr lang="de-DE" err="1"/>
              <a:t>lines</a:t>
            </a:r>
            <a:endParaRPr lang="de-DE"/>
          </a:p>
        </p:txBody>
      </p:sp>
      <p:pic>
        <p:nvPicPr>
          <p:cNvPr id="10" name="Grafik 9">
            <a:extLst>
              <a:ext uri="{FF2B5EF4-FFF2-40B4-BE49-F238E27FC236}">
                <a16:creationId xmlns:a16="http://schemas.microsoft.com/office/drawing/2014/main" id="{071FC248-B606-0116-FD28-120EE893329D}"/>
              </a:ext>
            </a:extLst>
          </p:cNvPr>
          <p:cNvPicPr>
            <a:picLocks noChangeAspect="1"/>
          </p:cNvPicPr>
          <p:nvPr userDrawn="1"/>
        </p:nvPicPr>
        <p:blipFill rotWithShape="1">
          <a:blip r:embed="rId6">
            <a:alphaModFix/>
            <a:extLst>
              <a:ext uri="{28A0092B-C50C-407E-A947-70E740481C1C}">
                <a14:useLocalDpi xmlns:a14="http://schemas.microsoft.com/office/drawing/2010/main" val="0"/>
              </a:ext>
            </a:extLst>
          </a:blip>
          <a:srcRect r="12216" b="7184"/>
          <a:stretch/>
        </p:blipFill>
        <p:spPr>
          <a:xfrm>
            <a:off x="5593831" y="3624399"/>
            <a:ext cx="6598169" cy="3233602"/>
          </a:xfrm>
          <a:prstGeom prst="rect">
            <a:avLst/>
          </a:prstGeom>
        </p:spPr>
      </p:pic>
      <p:sp>
        <p:nvSpPr>
          <p:cNvPr id="11" name="Textplatzhalter 10">
            <a:extLst>
              <a:ext uri="{FF2B5EF4-FFF2-40B4-BE49-F238E27FC236}">
                <a16:creationId xmlns:a16="http://schemas.microsoft.com/office/drawing/2014/main" id="{0C9478B1-E154-5BC8-73DF-A2365B0D7F6C}"/>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err="1"/>
              <a:t>Author</a:t>
            </a:r>
            <a:r>
              <a:rPr lang="de-DE"/>
              <a:t>, etc.</a:t>
            </a:r>
          </a:p>
        </p:txBody>
      </p:sp>
    </p:spTree>
    <p:extLst>
      <p:ext uri="{BB962C8B-B14F-4D97-AF65-F5344CB8AC3E}">
        <p14:creationId xmlns:p14="http://schemas.microsoft.com/office/powerpoint/2010/main" val="279264058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lexible Content – with Text (w)">
    <p:bg>
      <p:bgPr>
        <a:solidFill>
          <a:schemeClr val="accent4">
            <a:lumMod val="10000"/>
          </a:schemeClr>
        </a:solidFill>
        <a:effectLst/>
      </p:bgPr>
    </p:bg>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D05F1FB1-D0FB-608F-0D4D-DFA3FBC45A23}"/>
              </a:ext>
            </a:extLst>
          </p:cNvPr>
          <p:cNvSpPr>
            <a:spLocks noGrp="1"/>
          </p:cNvSpPr>
          <p:nvPr>
            <p:ph sz="quarter" idx="18" hasCustomPrompt="1"/>
          </p:nvPr>
        </p:nvSpPr>
        <p:spPr>
          <a:xfrm>
            <a:off x="450000" y="1355724"/>
            <a:ext cx="11293294" cy="5020231"/>
          </a:xfrm>
        </p:spPr>
        <p:txBody>
          <a:body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211784" y="260100"/>
            <a:ext cx="720000" cy="720000"/>
          </a:xfrm>
          <a:prstGeom prst="rect">
            <a:avLst/>
          </a:prstGeom>
        </p:spPr>
      </p:pic>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DCFFE0C5-6E1C-4858-B4A4-B9AC0AA8B9FB}" type="datetime1">
              <a:rPr lang="de-DE" smtClean="0"/>
              <a:t>17.02.2026</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32399278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Slide 2 (w)">
    <p:bg>
      <p:bgPr>
        <a:solidFill>
          <a:schemeClr val="accent4">
            <a:lumMod val="10000"/>
          </a:schemeClr>
        </a:solidFill>
        <a:effectLst/>
      </p:bgPr>
    </p:b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20B7E3E5-8E41-3258-90EA-E8E2A91670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4472" y="5609579"/>
            <a:ext cx="2229230" cy="828000"/>
          </a:xfrm>
          <a:prstGeom prst="rect">
            <a:avLst/>
          </a:prstGeom>
        </p:spPr>
      </p:pic>
      <p:sp>
        <p:nvSpPr>
          <p:cNvPr id="13" name="Titel 1">
            <a:extLst>
              <a:ext uri="{FF2B5EF4-FFF2-40B4-BE49-F238E27FC236}">
                <a16:creationId xmlns:a16="http://schemas.microsoft.com/office/drawing/2014/main" id="{FCAF4288-F4B3-6259-AA00-F35D6C12B827}"/>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section</a:t>
            </a:r>
            <a:endParaRPr lang="de-DE"/>
          </a:p>
        </p:txBody>
      </p:sp>
      <p:sp>
        <p:nvSpPr>
          <p:cNvPr id="15" name="Untertitel 2">
            <a:extLst>
              <a:ext uri="{FF2B5EF4-FFF2-40B4-BE49-F238E27FC236}">
                <a16:creationId xmlns:a16="http://schemas.microsoft.com/office/drawing/2014/main" id="{36E18B63-2C34-5DE3-9464-5003839F6BED}"/>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r>
              <a:rPr lang="de-DE"/>
              <a:t> </a:t>
            </a:r>
            <a:br>
              <a:rPr lang="de-DE"/>
            </a:br>
            <a:r>
              <a:rPr lang="de-DE"/>
              <a:t>maximum </a:t>
            </a:r>
            <a:r>
              <a:rPr lang="de-DE" err="1"/>
              <a:t>two</a:t>
            </a:r>
            <a:r>
              <a:rPr lang="de-DE"/>
              <a:t> </a:t>
            </a:r>
            <a:r>
              <a:rPr lang="de-DE" err="1"/>
              <a:t>lines</a:t>
            </a:r>
            <a:endParaRPr lang="de-DE"/>
          </a:p>
        </p:txBody>
      </p:sp>
      <p:sp>
        <p:nvSpPr>
          <p:cNvPr id="2" name="Textplatzhalter 10">
            <a:extLst>
              <a:ext uri="{FF2B5EF4-FFF2-40B4-BE49-F238E27FC236}">
                <a16:creationId xmlns:a16="http://schemas.microsoft.com/office/drawing/2014/main" id="{C6D9BE1F-8161-888E-D2EB-09C09CBAEE70}"/>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a:t>Author, etc.</a:t>
            </a:r>
          </a:p>
        </p:txBody>
      </p:sp>
      <p:pic>
        <p:nvPicPr>
          <p:cNvPr id="3" name="Grafik 2">
            <a:extLst>
              <a:ext uri="{FF2B5EF4-FFF2-40B4-BE49-F238E27FC236}">
                <a16:creationId xmlns:a16="http://schemas.microsoft.com/office/drawing/2014/main" id="{EEDB1BFD-551B-044C-0B87-AD86AE33B44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040627" y="444870"/>
            <a:ext cx="1701095" cy="958167"/>
          </a:xfrm>
          <a:prstGeom prst="rect">
            <a:avLst/>
          </a:prstGeom>
        </p:spPr>
      </p:pic>
      <p:pic>
        <p:nvPicPr>
          <p:cNvPr id="9" name="Grafik 8">
            <a:extLst>
              <a:ext uri="{FF2B5EF4-FFF2-40B4-BE49-F238E27FC236}">
                <a16:creationId xmlns:a16="http://schemas.microsoft.com/office/drawing/2014/main" id="{9687A36C-106C-B1B6-5CE8-33A25E7A84D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6000" y="2096013"/>
            <a:ext cx="7416000" cy="4761987"/>
          </a:xfrm>
          <a:prstGeom prst="rect">
            <a:avLst/>
          </a:prstGeom>
        </p:spPr>
      </p:pic>
    </p:spTree>
    <p:extLst>
      <p:ext uri="{BB962C8B-B14F-4D97-AF65-F5344CB8AC3E}">
        <p14:creationId xmlns:p14="http://schemas.microsoft.com/office/powerpoint/2010/main" val="3761825471"/>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lexible Content – full size (w)">
    <p:bg>
      <p:bgPr>
        <a:solidFill>
          <a:schemeClr val="accent4">
            <a:lumMod val="10000"/>
          </a:schemeClr>
        </a:solidFill>
        <a:effectLst/>
      </p:bgPr>
    </p:bg>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D05F1FB1-D0FB-608F-0D4D-DFA3FBC45A23}"/>
              </a:ext>
            </a:extLst>
          </p:cNvPr>
          <p:cNvSpPr>
            <a:spLocks noGrp="1"/>
          </p:cNvSpPr>
          <p:nvPr>
            <p:ph sz="quarter" idx="18" hasCustomPrompt="1"/>
          </p:nvPr>
        </p:nvSpPr>
        <p:spPr>
          <a:xfrm>
            <a:off x="0" y="0"/>
            <a:ext cx="12192000" cy="6858000"/>
          </a:xfrm>
        </p:spPr>
        <p:txBody>
          <a:bodyPr anchor="ctr"/>
          <a:lstStyle>
            <a:lvl1pPr algn="ctr">
              <a:defRPr/>
            </a:lvl1pPr>
          </a:lstStyle>
          <a:p>
            <a:pPr lvl="0"/>
            <a:r>
              <a:rPr lang="de-DE"/>
              <a:t>Enter </a:t>
            </a:r>
            <a:r>
              <a:rPr lang="de-DE" err="1"/>
              <a:t>content</a:t>
            </a:r>
            <a:r>
              <a:rPr lang="de-DE"/>
              <a:t> </a:t>
            </a:r>
            <a:r>
              <a:rPr lang="de-DE" err="1"/>
              <a:t>here</a:t>
            </a:r>
            <a:endParaRPr lang="de-DE"/>
          </a:p>
        </p:txBody>
      </p:sp>
      <p:pic>
        <p:nvPicPr>
          <p:cNvPr id="12" name="Grafik 11">
            <a:extLst>
              <a:ext uri="{FF2B5EF4-FFF2-40B4-BE49-F238E27FC236}">
                <a16:creationId xmlns:a16="http://schemas.microsoft.com/office/drawing/2014/main" id="{0B8F18B0-71D4-F74A-AA2B-2B0F0EF1B3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211784" y="260100"/>
            <a:ext cx="720000" cy="720000"/>
          </a:xfrm>
          <a:prstGeom prst="rect">
            <a:avLst/>
          </a:prstGeom>
        </p:spPr>
      </p:pic>
      <p:sp>
        <p:nvSpPr>
          <p:cNvPr id="4" name="Datumsplatzhalter 8">
            <a:extLst>
              <a:ext uri="{FF2B5EF4-FFF2-40B4-BE49-F238E27FC236}">
                <a16:creationId xmlns:a16="http://schemas.microsoft.com/office/drawing/2014/main" id="{CA3C687E-FB16-C540-82F3-8A3D6CC206F6}"/>
              </a:ext>
            </a:extLst>
          </p:cNvPr>
          <p:cNvSpPr>
            <a:spLocks noGrp="1"/>
          </p:cNvSpPr>
          <p:nvPr>
            <p:ph type="dt" sz="half" idx="14"/>
          </p:nvPr>
        </p:nvSpPr>
        <p:spPr>
          <a:xfrm>
            <a:off x="223090" y="6433316"/>
            <a:ext cx="981075" cy="365125"/>
          </a:xfrm>
        </p:spPr>
        <p:txBody>
          <a:bodyPr/>
          <a:lstStyle/>
          <a:p>
            <a:fld id="{BB52C1DC-4F9A-47B2-9BAE-4FFC9926A06B}" type="datetime1">
              <a:rPr lang="de-DE" smtClean="0"/>
              <a:t>17.02.2026</a:t>
            </a:fld>
            <a:endParaRPr lang="de-DE"/>
          </a:p>
        </p:txBody>
      </p:sp>
      <p:sp>
        <p:nvSpPr>
          <p:cNvPr id="5" name="Fußzeilenplatzhalter 9">
            <a:extLst>
              <a:ext uri="{FF2B5EF4-FFF2-40B4-BE49-F238E27FC236}">
                <a16:creationId xmlns:a16="http://schemas.microsoft.com/office/drawing/2014/main" id="{F0E43A72-A227-8F40-8D53-E6AC1497B79E}"/>
              </a:ext>
            </a:extLst>
          </p:cNvPr>
          <p:cNvSpPr>
            <a:spLocks noGrp="1"/>
          </p:cNvSpPr>
          <p:nvPr>
            <p:ph type="ftr" sz="quarter" idx="15"/>
          </p:nvPr>
        </p:nvSpPr>
        <p:spPr>
          <a:xfrm>
            <a:off x="1537488" y="6433316"/>
            <a:ext cx="8806661" cy="365125"/>
          </a:xfrm>
        </p:spPr>
        <p:txBody>
          <a:bodyPr/>
          <a:lstStyle/>
          <a:p>
            <a:r>
              <a:rPr lang="de-DE"/>
              <a:t>Fußzeile</a:t>
            </a:r>
          </a:p>
        </p:txBody>
      </p:sp>
      <p:sp>
        <p:nvSpPr>
          <p:cNvPr id="7" name="Foliennummernplatzhalter 10">
            <a:extLst>
              <a:ext uri="{FF2B5EF4-FFF2-40B4-BE49-F238E27FC236}">
                <a16:creationId xmlns:a16="http://schemas.microsoft.com/office/drawing/2014/main" id="{5BE1E318-7AD2-E443-B490-C3C1A951A152}"/>
              </a:ext>
            </a:extLst>
          </p:cNvPr>
          <p:cNvSpPr>
            <a:spLocks noGrp="1"/>
          </p:cNvSpPr>
          <p:nvPr>
            <p:ph type="sldNum" sz="quarter" idx="16"/>
          </p:nvPr>
        </p:nvSpPr>
        <p:spPr>
          <a:xfrm>
            <a:off x="11531078" y="6416504"/>
            <a:ext cx="487680" cy="398749"/>
          </a:xfrm>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1608803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2 (w)">
    <p:bg>
      <p:bgPr>
        <a:solidFill>
          <a:schemeClr val="accent4">
            <a:lumMod val="10000"/>
          </a:schemeClr>
        </a:solidFill>
        <a:effectLst/>
      </p:bgPr>
    </p:b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20B7E3E5-8E41-3258-90EA-E8E2A91670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4472" y="5609579"/>
            <a:ext cx="2229230" cy="828000"/>
          </a:xfrm>
          <a:prstGeom prst="rect">
            <a:avLst/>
          </a:prstGeom>
        </p:spPr>
      </p:pic>
      <p:sp>
        <p:nvSpPr>
          <p:cNvPr id="13" name="Titel 1">
            <a:extLst>
              <a:ext uri="{FF2B5EF4-FFF2-40B4-BE49-F238E27FC236}">
                <a16:creationId xmlns:a16="http://schemas.microsoft.com/office/drawing/2014/main" id="{FCAF4288-F4B3-6259-AA00-F35D6C12B827}"/>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section</a:t>
            </a:r>
            <a:endParaRPr lang="de-DE"/>
          </a:p>
        </p:txBody>
      </p:sp>
      <p:sp>
        <p:nvSpPr>
          <p:cNvPr id="15" name="Untertitel 2">
            <a:extLst>
              <a:ext uri="{FF2B5EF4-FFF2-40B4-BE49-F238E27FC236}">
                <a16:creationId xmlns:a16="http://schemas.microsoft.com/office/drawing/2014/main" id="{36E18B63-2C34-5DE3-9464-5003839F6BED}"/>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r>
              <a:rPr lang="de-DE"/>
              <a:t> </a:t>
            </a:r>
            <a:br>
              <a:rPr lang="de-DE"/>
            </a:br>
            <a:r>
              <a:rPr lang="de-DE"/>
              <a:t>maximum </a:t>
            </a:r>
            <a:r>
              <a:rPr lang="de-DE" err="1"/>
              <a:t>two</a:t>
            </a:r>
            <a:r>
              <a:rPr lang="de-DE"/>
              <a:t> </a:t>
            </a:r>
            <a:r>
              <a:rPr lang="de-DE" err="1"/>
              <a:t>lines</a:t>
            </a:r>
            <a:endParaRPr lang="de-DE"/>
          </a:p>
        </p:txBody>
      </p:sp>
      <p:sp>
        <p:nvSpPr>
          <p:cNvPr id="2" name="Textplatzhalter 10">
            <a:extLst>
              <a:ext uri="{FF2B5EF4-FFF2-40B4-BE49-F238E27FC236}">
                <a16:creationId xmlns:a16="http://schemas.microsoft.com/office/drawing/2014/main" id="{C6D9BE1F-8161-888E-D2EB-09C09CBAEE70}"/>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a:t>Author, etc.</a:t>
            </a:r>
          </a:p>
        </p:txBody>
      </p:sp>
      <p:pic>
        <p:nvPicPr>
          <p:cNvPr id="3" name="Grafik 2">
            <a:extLst>
              <a:ext uri="{FF2B5EF4-FFF2-40B4-BE49-F238E27FC236}">
                <a16:creationId xmlns:a16="http://schemas.microsoft.com/office/drawing/2014/main" id="{EEDB1BFD-551B-044C-0B87-AD86AE33B44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040627" y="444870"/>
            <a:ext cx="1701095" cy="958167"/>
          </a:xfrm>
          <a:prstGeom prst="rect">
            <a:avLst/>
          </a:prstGeom>
        </p:spPr>
      </p:pic>
      <p:pic>
        <p:nvPicPr>
          <p:cNvPr id="9" name="Grafik 8">
            <a:extLst>
              <a:ext uri="{FF2B5EF4-FFF2-40B4-BE49-F238E27FC236}">
                <a16:creationId xmlns:a16="http://schemas.microsoft.com/office/drawing/2014/main" id="{9687A36C-106C-B1B6-5CE8-33A25E7A84D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6000" y="2096013"/>
            <a:ext cx="7416000" cy="4761987"/>
          </a:xfrm>
          <a:prstGeom prst="rect">
            <a:avLst/>
          </a:prstGeom>
        </p:spPr>
      </p:pic>
    </p:spTree>
    <p:extLst>
      <p:ext uri="{BB962C8B-B14F-4D97-AF65-F5344CB8AC3E}">
        <p14:creationId xmlns:p14="http://schemas.microsoft.com/office/powerpoint/2010/main" val="3639110993"/>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lexible Content – with Text">
    <p:bg>
      <p:bgPr>
        <a:solidFill>
          <a:schemeClr val="accent4">
            <a:lumMod val="10000"/>
          </a:schemeClr>
        </a:solidFill>
        <a:effectLst/>
      </p:bgPr>
    </p:bg>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D05F1FB1-D0FB-608F-0D4D-DFA3FBC45A23}"/>
              </a:ext>
            </a:extLst>
          </p:cNvPr>
          <p:cNvSpPr>
            <a:spLocks noGrp="1"/>
          </p:cNvSpPr>
          <p:nvPr>
            <p:ph sz="quarter" idx="18" hasCustomPrompt="1"/>
          </p:nvPr>
        </p:nvSpPr>
        <p:spPr>
          <a:xfrm>
            <a:off x="450000" y="1355724"/>
            <a:ext cx="11293294" cy="5020231"/>
          </a:xfrm>
        </p:spPr>
        <p:txBody>
          <a:body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A9344319-50A0-4422-8EF1-B295B6665102}" type="datetime1">
              <a:rPr lang="de-DE" smtClean="0"/>
              <a:t>17.02.2026</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128818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lexible Content – with Text (w)">
    <p:bg>
      <p:bgPr>
        <a:solidFill>
          <a:schemeClr val="accent4">
            <a:lumMod val="10000"/>
          </a:schemeClr>
        </a:solidFill>
        <a:effectLst/>
      </p:bgPr>
    </p:bg>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D05F1FB1-D0FB-608F-0D4D-DFA3FBC45A23}"/>
              </a:ext>
            </a:extLst>
          </p:cNvPr>
          <p:cNvSpPr>
            <a:spLocks noGrp="1"/>
          </p:cNvSpPr>
          <p:nvPr>
            <p:ph sz="quarter" idx="18" hasCustomPrompt="1"/>
          </p:nvPr>
        </p:nvSpPr>
        <p:spPr>
          <a:xfrm>
            <a:off x="450000" y="1355724"/>
            <a:ext cx="11293294" cy="5020231"/>
          </a:xfrm>
        </p:spPr>
        <p:txBody>
          <a:body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211784" y="260100"/>
            <a:ext cx="720000" cy="720000"/>
          </a:xfrm>
          <a:prstGeom prst="rect">
            <a:avLst/>
          </a:prstGeom>
        </p:spPr>
      </p:pic>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DCFFE0C5-6E1C-4858-B4A4-B9AC0AA8B9FB}" type="datetime1">
              <a:rPr lang="de-DE" smtClean="0"/>
              <a:t>17.02.2026</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2778256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lexible Content – full size">
    <p:bg>
      <p:bgPr>
        <a:solidFill>
          <a:schemeClr val="accent4">
            <a:lumMod val="10000"/>
          </a:schemeClr>
        </a:solidFill>
        <a:effectLst/>
      </p:bgPr>
    </p:bg>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D05F1FB1-D0FB-608F-0D4D-DFA3FBC45A23}"/>
              </a:ext>
            </a:extLst>
          </p:cNvPr>
          <p:cNvSpPr>
            <a:spLocks noGrp="1"/>
          </p:cNvSpPr>
          <p:nvPr>
            <p:ph sz="quarter" idx="18" hasCustomPrompt="1"/>
          </p:nvPr>
        </p:nvSpPr>
        <p:spPr>
          <a:xfrm>
            <a:off x="0" y="0"/>
            <a:ext cx="12192000" cy="6858000"/>
          </a:xfrm>
        </p:spPr>
        <p:txBody>
          <a:bodyPr anchor="ctr"/>
          <a:lstStyle>
            <a:lvl1pPr algn="ctr">
              <a:defRPr/>
            </a:lvl1pPr>
          </a:lstStyle>
          <a:p>
            <a:pPr lvl="0"/>
            <a:r>
              <a:rPr lang="de-DE"/>
              <a:t>Enter </a:t>
            </a:r>
            <a:r>
              <a:rPr lang="de-DE" err="1"/>
              <a:t>content</a:t>
            </a:r>
            <a:r>
              <a:rPr lang="de-DE"/>
              <a:t> </a:t>
            </a:r>
            <a:r>
              <a:rPr lang="de-DE" err="1"/>
              <a:t>here</a:t>
            </a:r>
            <a:endParaRPr lang="de-DE"/>
          </a:p>
        </p:txBody>
      </p:sp>
      <p:pic>
        <p:nvPicPr>
          <p:cNvPr id="12" name="Grafik 11">
            <a:extLst>
              <a:ext uri="{FF2B5EF4-FFF2-40B4-BE49-F238E27FC236}">
                <a16:creationId xmlns:a16="http://schemas.microsoft.com/office/drawing/2014/main" id="{0B8F18B0-71D4-F74A-AA2B-2B0F0EF1B3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4" name="Datumsplatzhalter 8">
            <a:extLst>
              <a:ext uri="{FF2B5EF4-FFF2-40B4-BE49-F238E27FC236}">
                <a16:creationId xmlns:a16="http://schemas.microsoft.com/office/drawing/2014/main" id="{CA3C687E-FB16-C540-82F3-8A3D6CC206F6}"/>
              </a:ext>
            </a:extLst>
          </p:cNvPr>
          <p:cNvSpPr>
            <a:spLocks noGrp="1"/>
          </p:cNvSpPr>
          <p:nvPr>
            <p:ph type="dt" sz="half" idx="14"/>
          </p:nvPr>
        </p:nvSpPr>
        <p:spPr>
          <a:xfrm>
            <a:off x="223090" y="6433316"/>
            <a:ext cx="981075" cy="365125"/>
          </a:xfrm>
        </p:spPr>
        <p:txBody>
          <a:bodyPr/>
          <a:lstStyle/>
          <a:p>
            <a:fld id="{CB1814AB-5E24-4378-9EAD-D91C001517F6}" type="datetime1">
              <a:rPr lang="de-DE" smtClean="0"/>
              <a:t>17.02.2026</a:t>
            </a:fld>
            <a:endParaRPr lang="de-DE"/>
          </a:p>
        </p:txBody>
      </p:sp>
      <p:sp>
        <p:nvSpPr>
          <p:cNvPr id="5" name="Fußzeilenplatzhalter 9">
            <a:extLst>
              <a:ext uri="{FF2B5EF4-FFF2-40B4-BE49-F238E27FC236}">
                <a16:creationId xmlns:a16="http://schemas.microsoft.com/office/drawing/2014/main" id="{F0E43A72-A227-8F40-8D53-E6AC1497B79E}"/>
              </a:ext>
            </a:extLst>
          </p:cNvPr>
          <p:cNvSpPr>
            <a:spLocks noGrp="1"/>
          </p:cNvSpPr>
          <p:nvPr>
            <p:ph type="ftr" sz="quarter" idx="15"/>
          </p:nvPr>
        </p:nvSpPr>
        <p:spPr>
          <a:xfrm>
            <a:off x="1537488" y="6433316"/>
            <a:ext cx="8806661" cy="365125"/>
          </a:xfrm>
        </p:spPr>
        <p:txBody>
          <a:bodyPr/>
          <a:lstStyle/>
          <a:p>
            <a:r>
              <a:rPr lang="de-DE"/>
              <a:t>Fußzeile</a:t>
            </a:r>
          </a:p>
        </p:txBody>
      </p:sp>
      <p:sp>
        <p:nvSpPr>
          <p:cNvPr id="7" name="Foliennummernplatzhalter 10">
            <a:extLst>
              <a:ext uri="{FF2B5EF4-FFF2-40B4-BE49-F238E27FC236}">
                <a16:creationId xmlns:a16="http://schemas.microsoft.com/office/drawing/2014/main" id="{5BE1E318-7AD2-E443-B490-C3C1A951A152}"/>
              </a:ext>
            </a:extLst>
          </p:cNvPr>
          <p:cNvSpPr>
            <a:spLocks noGrp="1"/>
          </p:cNvSpPr>
          <p:nvPr>
            <p:ph type="sldNum" sz="quarter" idx="16"/>
          </p:nvPr>
        </p:nvSpPr>
        <p:spPr>
          <a:xfrm>
            <a:off x="11531078" y="6416504"/>
            <a:ext cx="487680" cy="398749"/>
          </a:xfrm>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4083311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lexible Content – full size (w)">
    <p:bg>
      <p:bgPr>
        <a:solidFill>
          <a:schemeClr val="accent4">
            <a:lumMod val="10000"/>
          </a:schemeClr>
        </a:solidFill>
        <a:effectLst/>
      </p:bgPr>
    </p:bg>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D05F1FB1-D0FB-608F-0D4D-DFA3FBC45A23}"/>
              </a:ext>
            </a:extLst>
          </p:cNvPr>
          <p:cNvSpPr>
            <a:spLocks noGrp="1"/>
          </p:cNvSpPr>
          <p:nvPr>
            <p:ph sz="quarter" idx="18" hasCustomPrompt="1"/>
          </p:nvPr>
        </p:nvSpPr>
        <p:spPr>
          <a:xfrm>
            <a:off x="0" y="0"/>
            <a:ext cx="12192000" cy="6858000"/>
          </a:xfrm>
        </p:spPr>
        <p:txBody>
          <a:bodyPr anchor="ctr"/>
          <a:lstStyle>
            <a:lvl1pPr algn="ctr">
              <a:defRPr/>
            </a:lvl1pPr>
          </a:lstStyle>
          <a:p>
            <a:pPr lvl="0"/>
            <a:r>
              <a:rPr lang="de-DE"/>
              <a:t>Enter </a:t>
            </a:r>
            <a:r>
              <a:rPr lang="de-DE" err="1"/>
              <a:t>content</a:t>
            </a:r>
            <a:r>
              <a:rPr lang="de-DE"/>
              <a:t> </a:t>
            </a:r>
            <a:r>
              <a:rPr lang="de-DE" err="1"/>
              <a:t>here</a:t>
            </a:r>
            <a:endParaRPr lang="de-DE"/>
          </a:p>
        </p:txBody>
      </p:sp>
      <p:pic>
        <p:nvPicPr>
          <p:cNvPr id="12" name="Grafik 11">
            <a:extLst>
              <a:ext uri="{FF2B5EF4-FFF2-40B4-BE49-F238E27FC236}">
                <a16:creationId xmlns:a16="http://schemas.microsoft.com/office/drawing/2014/main" id="{0B8F18B0-71D4-F74A-AA2B-2B0F0EF1B3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211784" y="260100"/>
            <a:ext cx="720000" cy="720000"/>
          </a:xfrm>
          <a:prstGeom prst="rect">
            <a:avLst/>
          </a:prstGeom>
        </p:spPr>
      </p:pic>
      <p:sp>
        <p:nvSpPr>
          <p:cNvPr id="4" name="Datumsplatzhalter 8">
            <a:extLst>
              <a:ext uri="{FF2B5EF4-FFF2-40B4-BE49-F238E27FC236}">
                <a16:creationId xmlns:a16="http://schemas.microsoft.com/office/drawing/2014/main" id="{CA3C687E-FB16-C540-82F3-8A3D6CC206F6}"/>
              </a:ext>
            </a:extLst>
          </p:cNvPr>
          <p:cNvSpPr>
            <a:spLocks noGrp="1"/>
          </p:cNvSpPr>
          <p:nvPr>
            <p:ph type="dt" sz="half" idx="14"/>
          </p:nvPr>
        </p:nvSpPr>
        <p:spPr>
          <a:xfrm>
            <a:off x="223090" y="6433316"/>
            <a:ext cx="981075" cy="365125"/>
          </a:xfrm>
        </p:spPr>
        <p:txBody>
          <a:bodyPr/>
          <a:lstStyle/>
          <a:p>
            <a:fld id="{BB52C1DC-4F9A-47B2-9BAE-4FFC9926A06B}" type="datetime1">
              <a:rPr lang="de-DE" smtClean="0"/>
              <a:t>17.02.2026</a:t>
            </a:fld>
            <a:endParaRPr lang="de-DE"/>
          </a:p>
        </p:txBody>
      </p:sp>
      <p:sp>
        <p:nvSpPr>
          <p:cNvPr id="5" name="Fußzeilenplatzhalter 9">
            <a:extLst>
              <a:ext uri="{FF2B5EF4-FFF2-40B4-BE49-F238E27FC236}">
                <a16:creationId xmlns:a16="http://schemas.microsoft.com/office/drawing/2014/main" id="{F0E43A72-A227-8F40-8D53-E6AC1497B79E}"/>
              </a:ext>
            </a:extLst>
          </p:cNvPr>
          <p:cNvSpPr>
            <a:spLocks noGrp="1"/>
          </p:cNvSpPr>
          <p:nvPr>
            <p:ph type="ftr" sz="quarter" idx="15"/>
          </p:nvPr>
        </p:nvSpPr>
        <p:spPr>
          <a:xfrm>
            <a:off x="1537488" y="6433316"/>
            <a:ext cx="8806661" cy="365125"/>
          </a:xfrm>
        </p:spPr>
        <p:txBody>
          <a:bodyPr/>
          <a:lstStyle/>
          <a:p>
            <a:r>
              <a:rPr lang="de-DE"/>
              <a:t>Fußzeile</a:t>
            </a:r>
          </a:p>
        </p:txBody>
      </p:sp>
      <p:sp>
        <p:nvSpPr>
          <p:cNvPr id="7" name="Foliennummernplatzhalter 10">
            <a:extLst>
              <a:ext uri="{FF2B5EF4-FFF2-40B4-BE49-F238E27FC236}">
                <a16:creationId xmlns:a16="http://schemas.microsoft.com/office/drawing/2014/main" id="{5BE1E318-7AD2-E443-B490-C3C1A951A152}"/>
              </a:ext>
            </a:extLst>
          </p:cNvPr>
          <p:cNvSpPr>
            <a:spLocks noGrp="1"/>
          </p:cNvSpPr>
          <p:nvPr>
            <p:ph type="sldNum" sz="quarter" idx="16"/>
          </p:nvPr>
        </p:nvSpPr>
        <p:spPr>
          <a:xfrm>
            <a:off x="11531078" y="6416504"/>
            <a:ext cx="487680" cy="398749"/>
          </a:xfrm>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169204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folie">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E7557-FFC8-901D-6795-F4D3C0313350}"/>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presentation</a:t>
            </a:r>
            <a:endParaRPr lang="de-DE"/>
          </a:p>
        </p:txBody>
      </p:sp>
      <p:pic>
        <p:nvPicPr>
          <p:cNvPr id="12" name="Grafik 11">
            <a:extLst>
              <a:ext uri="{FF2B5EF4-FFF2-40B4-BE49-F238E27FC236}">
                <a16:creationId xmlns:a16="http://schemas.microsoft.com/office/drawing/2014/main" id="{9BFB9975-C99E-A336-7637-E27BE6035C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40627" y="441554"/>
            <a:ext cx="1702800" cy="965767"/>
          </a:xfrm>
          <a:prstGeom prst="rect">
            <a:avLst/>
          </a:prstGeom>
        </p:spPr>
      </p:pic>
      <p:pic>
        <p:nvPicPr>
          <p:cNvPr id="14" name="Grafik 13">
            <a:extLst>
              <a:ext uri="{FF2B5EF4-FFF2-40B4-BE49-F238E27FC236}">
                <a16:creationId xmlns:a16="http://schemas.microsoft.com/office/drawing/2014/main" id="{B42D6A7C-82FB-4F02-5BF7-B3823B00A3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472" y="5609579"/>
            <a:ext cx="2229230" cy="828000"/>
          </a:xfrm>
          <a:prstGeom prst="rect">
            <a:avLst/>
          </a:prstGeom>
        </p:spPr>
      </p:pic>
      <p:sp>
        <p:nvSpPr>
          <p:cNvPr id="21" name="Untertitel 2">
            <a:extLst>
              <a:ext uri="{FF2B5EF4-FFF2-40B4-BE49-F238E27FC236}">
                <a16:creationId xmlns:a16="http://schemas.microsoft.com/office/drawing/2014/main" id="{5C27F83D-4502-F633-8DDB-783242CE7644}"/>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br>
              <a:rPr lang="de-DE"/>
            </a:br>
            <a:r>
              <a:rPr lang="de-DE"/>
              <a:t>maximum </a:t>
            </a:r>
            <a:r>
              <a:rPr lang="de-DE" err="1"/>
              <a:t>two</a:t>
            </a:r>
            <a:r>
              <a:rPr lang="de-DE"/>
              <a:t> </a:t>
            </a:r>
            <a:r>
              <a:rPr lang="de-DE" err="1"/>
              <a:t>lines</a:t>
            </a:r>
            <a:endParaRPr lang="de-DE"/>
          </a:p>
        </p:txBody>
      </p:sp>
      <p:pic>
        <p:nvPicPr>
          <p:cNvPr id="10" name="Grafik 9">
            <a:extLst>
              <a:ext uri="{FF2B5EF4-FFF2-40B4-BE49-F238E27FC236}">
                <a16:creationId xmlns:a16="http://schemas.microsoft.com/office/drawing/2014/main" id="{071FC248-B606-0116-FD28-120EE893329D}"/>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r="12216" b="7184"/>
          <a:stretch/>
        </p:blipFill>
        <p:spPr>
          <a:xfrm>
            <a:off x="5593831" y="3624399"/>
            <a:ext cx="6598169" cy="3233602"/>
          </a:xfrm>
          <a:prstGeom prst="rect">
            <a:avLst/>
          </a:prstGeom>
        </p:spPr>
      </p:pic>
      <p:sp>
        <p:nvSpPr>
          <p:cNvPr id="11" name="Textplatzhalter 10">
            <a:extLst>
              <a:ext uri="{FF2B5EF4-FFF2-40B4-BE49-F238E27FC236}">
                <a16:creationId xmlns:a16="http://schemas.microsoft.com/office/drawing/2014/main" id="{0C9478B1-E154-5BC8-73DF-A2365B0D7F6C}"/>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err="1"/>
              <a:t>Author</a:t>
            </a:r>
            <a:r>
              <a:rPr lang="de-DE"/>
              <a:t>, etc.</a:t>
            </a:r>
          </a:p>
        </p:txBody>
      </p:sp>
      <p:pic>
        <p:nvPicPr>
          <p:cNvPr id="3" name="Grafik 2">
            <a:extLst>
              <a:ext uri="{FF2B5EF4-FFF2-40B4-BE49-F238E27FC236}">
                <a16:creationId xmlns:a16="http://schemas.microsoft.com/office/drawing/2014/main" id="{BD4000F9-E5AC-35A5-CCA1-FCB6F0B6D42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40627" y="441554"/>
            <a:ext cx="1701095" cy="964800"/>
          </a:xfrm>
          <a:prstGeom prst="rect">
            <a:avLst/>
          </a:prstGeom>
        </p:spPr>
      </p:pic>
      <p:pic>
        <p:nvPicPr>
          <p:cNvPr id="4" name="Grafik 3">
            <a:extLst>
              <a:ext uri="{FF2B5EF4-FFF2-40B4-BE49-F238E27FC236}">
                <a16:creationId xmlns:a16="http://schemas.microsoft.com/office/drawing/2014/main" id="{53E670A2-4708-0174-6AF2-583D326ABEB2}"/>
              </a:ext>
            </a:extLst>
          </p:cNvPr>
          <p:cNvPicPr>
            <a:picLocks noChangeAspect="1"/>
          </p:cNvPicPr>
          <p:nvPr userDrawn="1"/>
        </p:nvPicPr>
        <p:blipFill rotWithShape="1">
          <a:blip r:embed="rId6">
            <a:alphaModFix/>
            <a:extLst>
              <a:ext uri="{28A0092B-C50C-407E-A947-70E740481C1C}">
                <a14:useLocalDpi xmlns:a14="http://schemas.microsoft.com/office/drawing/2010/main" val="0"/>
              </a:ext>
            </a:extLst>
          </a:blip>
          <a:srcRect r="12216" b="7184"/>
          <a:stretch/>
        </p:blipFill>
        <p:spPr>
          <a:xfrm>
            <a:off x="5593831" y="3624399"/>
            <a:ext cx="6598169" cy="3233602"/>
          </a:xfrm>
          <a:prstGeom prst="rect">
            <a:avLst/>
          </a:prstGeom>
        </p:spPr>
      </p:pic>
    </p:spTree>
    <p:extLst>
      <p:ext uri="{BB962C8B-B14F-4D97-AF65-F5344CB8AC3E}">
        <p14:creationId xmlns:p14="http://schemas.microsoft.com/office/powerpoint/2010/main" val="14953268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9EDCC78-D03F-C391-D862-D639177CD0AA}"/>
              </a:ext>
            </a:extLst>
          </p:cNvPr>
          <p:cNvSpPr>
            <a:spLocks noGrp="1"/>
          </p:cNvSpPr>
          <p:nvPr>
            <p:ph type="title"/>
          </p:nvPr>
        </p:nvSpPr>
        <p:spPr>
          <a:xfrm>
            <a:off x="450000" y="330270"/>
            <a:ext cx="9912011" cy="974655"/>
          </a:xfrm>
          <a:prstGeom prst="rect">
            <a:avLst/>
          </a:prstGeom>
        </p:spPr>
        <p:txBody>
          <a:bodyPr vert="horz" lIns="0" tIns="0" rIns="0" bIns="0" rtlCol="0" anchor="t">
            <a:noAutofit/>
          </a:bodyPr>
          <a:lstStyle/>
          <a:p>
            <a:r>
              <a:rPr lang="de-DE"/>
              <a:t>Write </a:t>
            </a:r>
            <a:r>
              <a:rPr lang="de-DE" err="1"/>
              <a:t>your</a:t>
            </a:r>
            <a:r>
              <a:rPr lang="de-DE"/>
              <a:t> title</a:t>
            </a:r>
            <a:br>
              <a:rPr lang="de-DE"/>
            </a:br>
            <a:r>
              <a:rPr lang="de-DE"/>
              <a:t>maximum </a:t>
            </a:r>
            <a:r>
              <a:rPr lang="de-DE" err="1"/>
              <a:t>two</a:t>
            </a:r>
            <a:r>
              <a:rPr lang="de-DE"/>
              <a:t> </a:t>
            </a:r>
            <a:r>
              <a:rPr lang="de-DE" err="1"/>
              <a:t>lines</a:t>
            </a:r>
            <a:endParaRPr lang="de-DE"/>
          </a:p>
        </p:txBody>
      </p:sp>
      <p:sp>
        <p:nvSpPr>
          <p:cNvPr id="3" name="Textplatzhalter 2">
            <a:extLst>
              <a:ext uri="{FF2B5EF4-FFF2-40B4-BE49-F238E27FC236}">
                <a16:creationId xmlns:a16="http://schemas.microsoft.com/office/drawing/2014/main" id="{28416D8F-D8D9-9F00-33C5-EC5C0D22F752}"/>
              </a:ext>
            </a:extLst>
          </p:cNvPr>
          <p:cNvSpPr>
            <a:spLocks noGrp="1"/>
          </p:cNvSpPr>
          <p:nvPr>
            <p:ph type="body" idx="1"/>
          </p:nvPr>
        </p:nvSpPr>
        <p:spPr>
          <a:xfrm>
            <a:off x="450000" y="1367537"/>
            <a:ext cx="11277714" cy="4717794"/>
          </a:xfrm>
          <a:prstGeom prst="rect">
            <a:avLst/>
          </a:prstGeom>
        </p:spPr>
        <p:txBody>
          <a:bodyPr vert="horz" lIns="0" tIns="0" rIns="0" bIns="0" rtlCol="0">
            <a:noAutofit/>
          </a:body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a:t>Eight Level</a:t>
            </a:r>
          </a:p>
          <a:p>
            <a:pPr lvl="8"/>
            <a:r>
              <a:rPr lang="de-DE" err="1"/>
              <a:t>Ninth</a:t>
            </a:r>
            <a:r>
              <a:rPr lang="de-DE"/>
              <a:t> Level</a:t>
            </a:r>
          </a:p>
        </p:txBody>
      </p:sp>
      <p:sp>
        <p:nvSpPr>
          <p:cNvPr id="4" name="Datumsplatzhalter 3">
            <a:extLst>
              <a:ext uri="{FF2B5EF4-FFF2-40B4-BE49-F238E27FC236}">
                <a16:creationId xmlns:a16="http://schemas.microsoft.com/office/drawing/2014/main" id="{4B2A6524-E74F-558D-9DB4-A9F6FA30B7F1}"/>
              </a:ext>
            </a:extLst>
          </p:cNvPr>
          <p:cNvSpPr>
            <a:spLocks noGrp="1"/>
          </p:cNvSpPr>
          <p:nvPr>
            <p:ph type="dt" sz="half" idx="2"/>
          </p:nvPr>
        </p:nvSpPr>
        <p:spPr>
          <a:xfrm>
            <a:off x="223090" y="6433316"/>
            <a:ext cx="981075" cy="365125"/>
          </a:xfrm>
          <a:prstGeom prst="rect">
            <a:avLst/>
          </a:prstGeom>
        </p:spPr>
        <p:txBody>
          <a:bodyPr vert="horz" lIns="0" tIns="0" rIns="0" bIns="0" rtlCol="0" anchor="ctr">
            <a:noAutofit/>
          </a:bodyPr>
          <a:lstStyle>
            <a:lvl1pPr algn="r">
              <a:defRPr sz="1000">
                <a:solidFill>
                  <a:schemeClr val="tx2"/>
                </a:solidFill>
              </a:defRPr>
            </a:lvl1pPr>
          </a:lstStyle>
          <a:p>
            <a:fld id="{D8B99B29-34B1-4237-8016-AD1CBDD56E83}" type="datetime1">
              <a:rPr lang="de-DE" smtClean="0"/>
              <a:t>17.02.2026</a:t>
            </a:fld>
            <a:endParaRPr lang="de-DE"/>
          </a:p>
        </p:txBody>
      </p:sp>
      <p:sp>
        <p:nvSpPr>
          <p:cNvPr id="5" name="Fußzeilenplatzhalter 4">
            <a:extLst>
              <a:ext uri="{FF2B5EF4-FFF2-40B4-BE49-F238E27FC236}">
                <a16:creationId xmlns:a16="http://schemas.microsoft.com/office/drawing/2014/main" id="{805C305C-0636-B74E-9FB1-58D090A68736}"/>
              </a:ext>
            </a:extLst>
          </p:cNvPr>
          <p:cNvSpPr>
            <a:spLocks noGrp="1"/>
          </p:cNvSpPr>
          <p:nvPr>
            <p:ph type="ftr" sz="quarter" idx="3"/>
          </p:nvPr>
        </p:nvSpPr>
        <p:spPr>
          <a:xfrm>
            <a:off x="1537488" y="6433316"/>
            <a:ext cx="8806661" cy="365125"/>
          </a:xfrm>
          <a:prstGeom prst="rect">
            <a:avLst/>
          </a:prstGeom>
        </p:spPr>
        <p:txBody>
          <a:bodyPr vert="horz" wrap="none" lIns="0" tIns="0" rIns="0" bIns="0" rtlCol="0" anchor="ctr">
            <a:noAutofit/>
          </a:bodyPr>
          <a:lstStyle>
            <a:lvl1pPr algn="l">
              <a:defRPr sz="1000">
                <a:solidFill>
                  <a:schemeClr val="tx2"/>
                </a:solidFill>
              </a:defRPr>
            </a:lvl1pPr>
          </a:lstStyle>
          <a:p>
            <a:r>
              <a:rPr lang="de-DE"/>
              <a:t>Fußzeile</a:t>
            </a:r>
          </a:p>
        </p:txBody>
      </p:sp>
      <p:sp>
        <p:nvSpPr>
          <p:cNvPr id="6" name="Foliennummernplatzhalter 5">
            <a:extLst>
              <a:ext uri="{FF2B5EF4-FFF2-40B4-BE49-F238E27FC236}">
                <a16:creationId xmlns:a16="http://schemas.microsoft.com/office/drawing/2014/main" id="{67851810-F326-E84C-332E-D851A1FE3A81}"/>
              </a:ext>
            </a:extLst>
          </p:cNvPr>
          <p:cNvSpPr>
            <a:spLocks noGrp="1"/>
          </p:cNvSpPr>
          <p:nvPr>
            <p:ph type="sldNum" sz="quarter" idx="4"/>
          </p:nvPr>
        </p:nvSpPr>
        <p:spPr>
          <a:xfrm>
            <a:off x="11531078" y="6416504"/>
            <a:ext cx="487680" cy="398749"/>
          </a:xfrm>
          <a:prstGeom prst="rect">
            <a:avLst/>
          </a:prstGeom>
        </p:spPr>
        <p:txBody>
          <a:bodyPr vert="horz" lIns="0" tIns="0" rIns="0" bIns="0" rtlCol="0" anchor="ctr">
            <a:noAutofit/>
          </a:bodyPr>
          <a:lstStyle>
            <a:lvl1pPr algn="r">
              <a:defRPr sz="1000">
                <a:solidFill>
                  <a:schemeClr val="tx2"/>
                </a:solidFill>
              </a:defRPr>
            </a:lvl1pPr>
          </a:lstStyle>
          <a:p>
            <a:fld id="{B1A20FC8-41B9-4055-A397-5AB32DE79FCA}" type="slidenum">
              <a:rPr lang="de-DE" smtClean="0"/>
              <a:pPr/>
              <a:t>‹#›</a:t>
            </a:fld>
            <a:endParaRPr lang="de-DE"/>
          </a:p>
        </p:txBody>
      </p:sp>
    </p:spTree>
    <p:extLst>
      <p:ext uri="{BB962C8B-B14F-4D97-AF65-F5344CB8AC3E}">
        <p14:creationId xmlns:p14="http://schemas.microsoft.com/office/powerpoint/2010/main" val="659073515"/>
      </p:ext>
    </p:extLst>
  </p:cSld>
  <p:clrMap bg1="dk1" tx1="lt1" bg2="dk2" tx2="lt2" accent1="accent1" accent2="accent2" accent3="accent3" accent4="accent4" accent5="accent5" accent6="accent6" hlink="hlink" folHlink="folHlink"/>
  <p:sldLayoutIdLst>
    <p:sldLayoutId id="2147483684" r:id="rId1"/>
    <p:sldLayoutId id="2147483735" r:id="rId2"/>
    <p:sldLayoutId id="2147483733" r:id="rId3"/>
    <p:sldLayoutId id="2147483736" r:id="rId4"/>
    <p:sldLayoutId id="2147483734" r:id="rId5"/>
    <p:sldLayoutId id="2147483737" r:id="rId6"/>
    <p:sldLayoutId id="2147483732" r:id="rId7"/>
    <p:sldLayoutId id="2147483738" r:id="rId8"/>
  </p:sldLayoutIdLst>
  <p:hf hdr="0"/>
  <p:txStyles>
    <p:titleStyle>
      <a:lvl1pPr algn="l" defTabSz="914400" rtl="0" eaLnBrk="1" latinLnBrk="0" hangingPunct="1">
        <a:lnSpc>
          <a:spcPts val="36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150000"/>
        </a:lnSpc>
        <a:spcBef>
          <a:spcPts val="0"/>
        </a:spcBef>
        <a:spcAft>
          <a:spcPts val="0"/>
        </a:spcAft>
        <a:buFont typeface="Arial" panose="020B0604020202020204" pitchFamily="34" charset="0"/>
        <a:buNone/>
        <a:defRPr sz="1800" kern="1200">
          <a:solidFill>
            <a:schemeClr val="tx1"/>
          </a:solidFill>
          <a:latin typeface="+mn-lt"/>
          <a:ea typeface="+mn-ea"/>
          <a:cs typeface="+mn-cs"/>
        </a:defRPr>
      </a:lvl1pPr>
      <a:lvl2pPr marL="432000" indent="-432000" algn="l" defTabSz="914400" rtl="0" eaLnBrk="1" latinLnBrk="0" hangingPunct="1">
        <a:lnSpc>
          <a:spcPct val="150000"/>
        </a:lnSpc>
        <a:spcBef>
          <a:spcPts val="0"/>
        </a:spcBef>
        <a:spcAft>
          <a:spcPts val="0"/>
        </a:spcAft>
        <a:buClr>
          <a:schemeClr val="tx1"/>
        </a:buClr>
        <a:buSzPct val="100000"/>
        <a:buFont typeface="Verdana" panose="020B0604030504040204" pitchFamily="34" charset="0"/>
        <a:buChar char="●"/>
        <a:defRPr sz="1800" kern="1200">
          <a:solidFill>
            <a:schemeClr val="tx1"/>
          </a:solidFill>
          <a:latin typeface="+mn-lt"/>
          <a:ea typeface="+mn-ea"/>
          <a:cs typeface="+mn-cs"/>
        </a:defRPr>
      </a:lvl2pPr>
      <a:lvl3pPr marL="864000" indent="-432000" algn="l" defTabSz="914400" rtl="0" eaLnBrk="1" latinLnBrk="0" hangingPunct="1">
        <a:lnSpc>
          <a:spcPct val="150000"/>
        </a:lnSpc>
        <a:spcBef>
          <a:spcPts val="0"/>
        </a:spcBef>
        <a:spcAft>
          <a:spcPts val="0"/>
        </a:spcAft>
        <a:buClr>
          <a:schemeClr val="tx1"/>
        </a:buClr>
        <a:buSzPct val="100000"/>
        <a:buFont typeface="Courier New" panose="02070309020205020404" pitchFamily="49" charset="0"/>
        <a:buChar char="o"/>
        <a:defRPr sz="1800" kern="1200">
          <a:solidFill>
            <a:schemeClr val="tx1"/>
          </a:solidFill>
          <a:latin typeface="+mn-lt"/>
          <a:ea typeface="+mn-ea"/>
          <a:cs typeface="+mn-cs"/>
        </a:defRPr>
      </a:lvl3pPr>
      <a:lvl4pPr marL="1296000" indent="-432000" algn="l" defTabSz="914400" rtl="0" eaLnBrk="1" latinLnBrk="0" hangingPunct="1">
        <a:lnSpc>
          <a:spcPct val="150000"/>
        </a:lnSpc>
        <a:spcBef>
          <a:spcPts val="0"/>
        </a:spcBef>
        <a:spcAft>
          <a:spcPts val="0"/>
        </a:spcAft>
        <a:buClr>
          <a:schemeClr val="tx1"/>
        </a:buClr>
        <a:buFont typeface="Verdana" panose="020B0604030504040204" pitchFamily="34" charset="0"/>
        <a:buChar char="−"/>
        <a:defRPr sz="1800" kern="1200">
          <a:solidFill>
            <a:schemeClr val="tx1"/>
          </a:solidFill>
          <a:latin typeface="+mn-lt"/>
          <a:ea typeface="+mn-ea"/>
          <a:cs typeface="+mn-cs"/>
        </a:defRPr>
      </a:lvl4pPr>
      <a:lvl5pPr marL="432000" indent="-432000" algn="l" defTabSz="914400" rtl="0" eaLnBrk="1" latinLnBrk="0" hangingPunct="1">
        <a:lnSpc>
          <a:spcPct val="150000"/>
        </a:lnSpc>
        <a:spcBef>
          <a:spcPts val="0"/>
        </a:spcBef>
        <a:spcAft>
          <a:spcPts val="0"/>
        </a:spcAft>
        <a:buClr>
          <a:schemeClr val="tx2"/>
        </a:buClr>
        <a:buFont typeface="+mj-lt"/>
        <a:buAutoNum type="arabicPeriod"/>
        <a:defRPr sz="1800" kern="1200">
          <a:solidFill>
            <a:schemeClr val="tx1"/>
          </a:solidFill>
          <a:latin typeface="+mn-lt"/>
          <a:ea typeface="+mn-ea"/>
          <a:cs typeface="+mn-cs"/>
        </a:defRPr>
      </a:lvl5pPr>
      <a:lvl6pPr marL="864000" indent="-432000" algn="l" defTabSz="914400" rtl="0" eaLnBrk="1" latinLnBrk="0" hangingPunct="1">
        <a:lnSpc>
          <a:spcPct val="150000"/>
        </a:lnSpc>
        <a:spcBef>
          <a:spcPts val="0"/>
        </a:spcBef>
        <a:spcAft>
          <a:spcPts val="0"/>
        </a:spcAft>
        <a:buClr>
          <a:schemeClr val="tx2"/>
        </a:buClr>
        <a:buFont typeface="+mj-lt"/>
        <a:buAutoNum type="alphaLcParenR"/>
        <a:defRPr sz="1800" kern="1200">
          <a:solidFill>
            <a:schemeClr val="tx1"/>
          </a:solidFill>
          <a:latin typeface="+mn-lt"/>
          <a:ea typeface="+mn-ea"/>
          <a:cs typeface="+mn-cs"/>
        </a:defRPr>
      </a:lvl6pPr>
      <a:lvl7pPr marL="1296000" indent="-432000" algn="l" defTabSz="914400" rtl="0" eaLnBrk="1" latinLnBrk="0" hangingPunct="1">
        <a:lnSpc>
          <a:spcPct val="150000"/>
        </a:lnSpc>
        <a:spcBef>
          <a:spcPts val="0"/>
        </a:spcBef>
        <a:spcAft>
          <a:spcPts val="0"/>
        </a:spcAft>
        <a:buClr>
          <a:schemeClr val="tx2"/>
        </a:buClr>
        <a:buFont typeface="Verdana" panose="020B0604030504040204" pitchFamily="34" charset="0"/>
        <a:buChar char="−"/>
        <a:defRPr sz="1800" kern="1200">
          <a:solidFill>
            <a:schemeClr val="tx1"/>
          </a:solidFill>
          <a:latin typeface="+mn-lt"/>
          <a:ea typeface="+mn-ea"/>
          <a:cs typeface="+mn-cs"/>
        </a:defRPr>
      </a:lvl7pPr>
      <a:lvl8pPr marL="1296000" indent="-432000" algn="l" defTabSz="914400" rtl="0" eaLnBrk="1" latinLnBrk="0" hangingPunct="1">
        <a:lnSpc>
          <a:spcPct val="150000"/>
        </a:lnSpc>
        <a:spcBef>
          <a:spcPts val="0"/>
        </a:spcBef>
        <a:spcAft>
          <a:spcPts val="0"/>
        </a:spcAft>
        <a:buClr>
          <a:schemeClr val="tx2"/>
        </a:buClr>
        <a:buFont typeface="Verdana" panose="020B0604030504040204" pitchFamily="34" charset="0"/>
        <a:buChar char="−"/>
        <a:defRPr sz="1800" kern="1200">
          <a:solidFill>
            <a:schemeClr val="tx1"/>
          </a:solidFill>
          <a:latin typeface="+mn-lt"/>
          <a:ea typeface="+mn-ea"/>
          <a:cs typeface="+mn-cs"/>
        </a:defRPr>
      </a:lvl8pPr>
      <a:lvl9pPr marL="1296000" indent="-432000" algn="l" defTabSz="914400" rtl="0" eaLnBrk="1" latinLnBrk="0" hangingPunct="1">
        <a:lnSpc>
          <a:spcPct val="150000"/>
        </a:lnSpc>
        <a:spcBef>
          <a:spcPts val="0"/>
        </a:spcBef>
        <a:spcAft>
          <a:spcPts val="0"/>
        </a:spcAft>
        <a:buClr>
          <a:schemeClr val="tx2"/>
        </a:buClr>
        <a:buFont typeface="Verdana" panose="020B060403050404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9EDCC78-D03F-C391-D862-D639177CD0AA}"/>
              </a:ext>
            </a:extLst>
          </p:cNvPr>
          <p:cNvSpPr>
            <a:spLocks noGrp="1"/>
          </p:cNvSpPr>
          <p:nvPr>
            <p:ph type="title"/>
          </p:nvPr>
        </p:nvSpPr>
        <p:spPr>
          <a:xfrm>
            <a:off x="450000" y="330270"/>
            <a:ext cx="9912011" cy="974655"/>
          </a:xfrm>
          <a:prstGeom prst="rect">
            <a:avLst/>
          </a:prstGeom>
        </p:spPr>
        <p:txBody>
          <a:bodyPr vert="horz" lIns="0" tIns="0" rIns="0" bIns="0" rtlCol="0" anchor="t">
            <a:noAutofit/>
          </a:bodyPr>
          <a:lstStyle/>
          <a:p>
            <a:r>
              <a:rPr lang="de-DE"/>
              <a:t>Write </a:t>
            </a:r>
            <a:r>
              <a:rPr lang="de-DE" err="1"/>
              <a:t>your</a:t>
            </a:r>
            <a:r>
              <a:rPr lang="de-DE"/>
              <a:t> title</a:t>
            </a:r>
            <a:br>
              <a:rPr lang="de-DE"/>
            </a:br>
            <a:r>
              <a:rPr lang="de-DE"/>
              <a:t>maximum </a:t>
            </a:r>
            <a:r>
              <a:rPr lang="de-DE" err="1"/>
              <a:t>two</a:t>
            </a:r>
            <a:r>
              <a:rPr lang="de-DE"/>
              <a:t> </a:t>
            </a:r>
            <a:r>
              <a:rPr lang="de-DE" err="1"/>
              <a:t>lines</a:t>
            </a:r>
            <a:endParaRPr lang="de-DE"/>
          </a:p>
        </p:txBody>
      </p:sp>
      <p:sp>
        <p:nvSpPr>
          <p:cNvPr id="3" name="Textplatzhalter 2">
            <a:extLst>
              <a:ext uri="{FF2B5EF4-FFF2-40B4-BE49-F238E27FC236}">
                <a16:creationId xmlns:a16="http://schemas.microsoft.com/office/drawing/2014/main" id="{28416D8F-D8D9-9F00-33C5-EC5C0D22F752}"/>
              </a:ext>
            </a:extLst>
          </p:cNvPr>
          <p:cNvSpPr>
            <a:spLocks noGrp="1"/>
          </p:cNvSpPr>
          <p:nvPr>
            <p:ph type="body" idx="1"/>
          </p:nvPr>
        </p:nvSpPr>
        <p:spPr>
          <a:xfrm>
            <a:off x="450000" y="1473199"/>
            <a:ext cx="11277714" cy="4612131"/>
          </a:xfrm>
          <a:prstGeom prst="rect">
            <a:avLst/>
          </a:prstGeom>
        </p:spPr>
        <p:txBody>
          <a:bodyPr vert="horz" lIns="0" tIns="0" rIns="0" bIns="0" rtlCol="0">
            <a:noAutofit/>
          </a:bodyPr>
          <a:lstStyle/>
          <a:p>
            <a:pPr lvl="0"/>
            <a:r>
              <a:rPr lang="de-DE"/>
              <a:t>Level </a:t>
            </a:r>
            <a:r>
              <a:rPr lang="de-DE" err="1"/>
              <a:t>One</a:t>
            </a:r>
            <a:endParaRPr lang="de-DE"/>
          </a:p>
          <a:p>
            <a:pPr lvl="1"/>
            <a:r>
              <a:rPr lang="de-DE"/>
              <a:t>Level </a:t>
            </a:r>
            <a:r>
              <a:rPr lang="de-DE" err="1"/>
              <a:t>Two</a:t>
            </a:r>
            <a:endParaRPr lang="de-DE"/>
          </a:p>
          <a:p>
            <a:pPr lvl="2"/>
            <a:r>
              <a:rPr lang="de-DE"/>
              <a:t>Level </a:t>
            </a:r>
            <a:r>
              <a:rPr lang="de-DE" err="1"/>
              <a:t>Three</a:t>
            </a:r>
            <a:endParaRPr lang="de-DE"/>
          </a:p>
          <a:p>
            <a:pPr lvl="3"/>
            <a:r>
              <a:rPr lang="de-DE"/>
              <a:t>Level </a:t>
            </a:r>
            <a:r>
              <a:rPr lang="de-DE" err="1"/>
              <a:t>Four</a:t>
            </a:r>
            <a:endParaRPr lang="de-DE"/>
          </a:p>
          <a:p>
            <a:pPr lvl="4"/>
            <a:r>
              <a:rPr lang="de-DE"/>
              <a:t>Level Five</a:t>
            </a:r>
          </a:p>
          <a:p>
            <a:pPr lvl="5"/>
            <a:r>
              <a:rPr lang="de-DE"/>
              <a:t>Level Six</a:t>
            </a:r>
          </a:p>
          <a:p>
            <a:pPr lvl="6"/>
            <a:r>
              <a:rPr lang="de-DE"/>
              <a:t>Level Seven</a:t>
            </a:r>
          </a:p>
          <a:p>
            <a:pPr lvl="7"/>
            <a:r>
              <a:rPr lang="de-DE"/>
              <a:t>Level Eight</a:t>
            </a:r>
          </a:p>
          <a:p>
            <a:pPr lvl="8"/>
            <a:r>
              <a:rPr lang="de-DE"/>
              <a:t>Level Nine</a:t>
            </a:r>
          </a:p>
        </p:txBody>
      </p:sp>
      <p:sp>
        <p:nvSpPr>
          <p:cNvPr id="4" name="Datumsplatzhalter 3">
            <a:extLst>
              <a:ext uri="{FF2B5EF4-FFF2-40B4-BE49-F238E27FC236}">
                <a16:creationId xmlns:a16="http://schemas.microsoft.com/office/drawing/2014/main" id="{4B2A6524-E74F-558D-9DB4-A9F6FA30B7F1}"/>
              </a:ext>
            </a:extLst>
          </p:cNvPr>
          <p:cNvSpPr>
            <a:spLocks noGrp="1"/>
          </p:cNvSpPr>
          <p:nvPr>
            <p:ph type="dt" sz="half" idx="2"/>
          </p:nvPr>
        </p:nvSpPr>
        <p:spPr>
          <a:xfrm>
            <a:off x="223090" y="6433316"/>
            <a:ext cx="981075" cy="365125"/>
          </a:xfrm>
          <a:prstGeom prst="rect">
            <a:avLst/>
          </a:prstGeom>
        </p:spPr>
        <p:txBody>
          <a:bodyPr vert="horz" lIns="0" tIns="0" rIns="0" bIns="0" rtlCol="0" anchor="ctr">
            <a:noAutofit/>
          </a:bodyPr>
          <a:lstStyle>
            <a:lvl1pPr algn="r">
              <a:defRPr sz="1000">
                <a:solidFill>
                  <a:schemeClr val="tx2"/>
                </a:solidFill>
              </a:defRPr>
            </a:lvl1pPr>
          </a:lstStyle>
          <a:p>
            <a:fld id="{D8B99B29-34B1-4237-8016-AD1CBDD56E83}" type="datetime1">
              <a:rPr lang="de-DE" smtClean="0"/>
              <a:t>17.02.2026</a:t>
            </a:fld>
            <a:endParaRPr lang="de-DE"/>
          </a:p>
        </p:txBody>
      </p:sp>
      <p:sp>
        <p:nvSpPr>
          <p:cNvPr id="5" name="Fußzeilenplatzhalter 4">
            <a:extLst>
              <a:ext uri="{FF2B5EF4-FFF2-40B4-BE49-F238E27FC236}">
                <a16:creationId xmlns:a16="http://schemas.microsoft.com/office/drawing/2014/main" id="{805C305C-0636-B74E-9FB1-58D090A68736}"/>
              </a:ext>
            </a:extLst>
          </p:cNvPr>
          <p:cNvSpPr>
            <a:spLocks noGrp="1"/>
          </p:cNvSpPr>
          <p:nvPr>
            <p:ph type="ftr" sz="quarter" idx="3"/>
          </p:nvPr>
        </p:nvSpPr>
        <p:spPr>
          <a:xfrm>
            <a:off x="1537488" y="6433316"/>
            <a:ext cx="8806661" cy="365125"/>
          </a:xfrm>
          <a:prstGeom prst="rect">
            <a:avLst/>
          </a:prstGeom>
        </p:spPr>
        <p:txBody>
          <a:bodyPr vert="horz" wrap="none" lIns="0" tIns="0" rIns="0" bIns="0" rtlCol="0" anchor="ctr">
            <a:noAutofit/>
          </a:bodyPr>
          <a:lstStyle>
            <a:lvl1pPr algn="l">
              <a:defRPr sz="1000">
                <a:solidFill>
                  <a:schemeClr val="tx2"/>
                </a:solidFill>
              </a:defRPr>
            </a:lvl1pPr>
          </a:lstStyle>
          <a:p>
            <a:r>
              <a:rPr lang="de-DE"/>
              <a:t>Fußzeile</a:t>
            </a:r>
          </a:p>
        </p:txBody>
      </p:sp>
      <p:sp>
        <p:nvSpPr>
          <p:cNvPr id="6" name="Foliennummernplatzhalter 5">
            <a:extLst>
              <a:ext uri="{FF2B5EF4-FFF2-40B4-BE49-F238E27FC236}">
                <a16:creationId xmlns:a16="http://schemas.microsoft.com/office/drawing/2014/main" id="{67851810-F326-E84C-332E-D851A1FE3A81}"/>
              </a:ext>
            </a:extLst>
          </p:cNvPr>
          <p:cNvSpPr>
            <a:spLocks noGrp="1"/>
          </p:cNvSpPr>
          <p:nvPr>
            <p:ph type="sldNum" sz="quarter" idx="4"/>
          </p:nvPr>
        </p:nvSpPr>
        <p:spPr>
          <a:xfrm>
            <a:off x="11531078" y="6416504"/>
            <a:ext cx="487680" cy="398749"/>
          </a:xfrm>
          <a:prstGeom prst="rect">
            <a:avLst/>
          </a:prstGeom>
        </p:spPr>
        <p:txBody>
          <a:bodyPr vert="horz" lIns="0" tIns="0" rIns="0" bIns="0" rtlCol="0" anchor="ctr">
            <a:noAutofit/>
          </a:bodyPr>
          <a:lstStyle>
            <a:lvl1pPr algn="r">
              <a:defRPr sz="1000">
                <a:solidFill>
                  <a:schemeClr val="tx2"/>
                </a:solidFill>
              </a:defRPr>
            </a:lvl1pPr>
          </a:lstStyle>
          <a:p>
            <a:fld id="{B1A20FC8-41B9-4055-A397-5AB32DE79FCA}" type="slidenum">
              <a:rPr lang="de-DE" smtClean="0"/>
              <a:pPr/>
              <a:t>‹#›</a:t>
            </a:fld>
            <a:endParaRPr lang="de-DE"/>
          </a:p>
        </p:txBody>
      </p:sp>
    </p:spTree>
    <p:extLst>
      <p:ext uri="{BB962C8B-B14F-4D97-AF65-F5344CB8AC3E}">
        <p14:creationId xmlns:p14="http://schemas.microsoft.com/office/powerpoint/2010/main" val="138539387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Lst>
  <p:hf hdr="0"/>
  <p:txStyles>
    <p:titleStyle>
      <a:lvl1pPr algn="l" defTabSz="914400" rtl="0" eaLnBrk="1" latinLnBrk="0" hangingPunct="1">
        <a:lnSpc>
          <a:spcPts val="36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150000"/>
        </a:lnSpc>
        <a:spcBef>
          <a:spcPts val="0"/>
        </a:spcBef>
        <a:spcAft>
          <a:spcPts val="0"/>
        </a:spcAft>
        <a:buFont typeface="Arial" panose="020B0604020202020204" pitchFamily="34" charset="0"/>
        <a:buNone/>
        <a:defRPr sz="1800" kern="1200">
          <a:solidFill>
            <a:schemeClr val="tx1"/>
          </a:solidFill>
          <a:latin typeface="+mn-lt"/>
          <a:ea typeface="+mn-ea"/>
          <a:cs typeface="+mn-cs"/>
        </a:defRPr>
      </a:lvl1pPr>
      <a:lvl2pPr marL="288000" indent="-288000" algn="l" defTabSz="914400" rtl="0" eaLnBrk="1" latinLnBrk="0" hangingPunct="1">
        <a:lnSpc>
          <a:spcPct val="150000"/>
        </a:lnSpc>
        <a:spcBef>
          <a:spcPts val="0"/>
        </a:spcBef>
        <a:spcAft>
          <a:spcPts val="0"/>
        </a:spcAft>
        <a:buClr>
          <a:schemeClr val="accent1"/>
        </a:buClr>
        <a:buSzPct val="100000"/>
        <a:buFont typeface="Systemschrift Normal"/>
        <a:buChar char="●"/>
        <a:defRPr sz="1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76000" indent="-288000" algn="l" defTabSz="914400" rtl="0" eaLnBrk="1" latinLnBrk="0" hangingPunct="1">
        <a:lnSpc>
          <a:spcPct val="150000"/>
        </a:lnSpc>
        <a:spcBef>
          <a:spcPts val="0"/>
        </a:spcBef>
        <a:spcAft>
          <a:spcPts val="0"/>
        </a:spcAft>
        <a:buClr>
          <a:schemeClr val="accent1"/>
        </a:buClr>
        <a:buSzPct val="100000"/>
        <a:buFont typeface="Systemschrift Normal"/>
        <a:buChar char="○"/>
        <a:defRPr sz="1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864000" indent="-288000" algn="l" defTabSz="914400" rtl="0" eaLnBrk="1" latinLnBrk="0" hangingPunct="1">
        <a:lnSpc>
          <a:spcPct val="150000"/>
        </a:lnSpc>
        <a:spcBef>
          <a:spcPts val="0"/>
        </a:spcBef>
        <a:spcAft>
          <a:spcPts val="0"/>
        </a:spcAft>
        <a:buClr>
          <a:schemeClr val="accent1"/>
        </a:buClr>
        <a:buFont typeface="Systemschrift Normal"/>
        <a:buChar char="•"/>
        <a:defRPr sz="1800" kern="1200">
          <a:solidFill>
            <a:schemeClr val="tx1"/>
          </a:solidFill>
          <a:latin typeface="+mn-lt"/>
          <a:ea typeface="+mn-ea"/>
          <a:cs typeface="+mn-cs"/>
        </a:defRPr>
      </a:lvl4pPr>
      <a:lvl5pPr marL="1152000" indent="-288000" algn="l" defTabSz="914400" rtl="0" eaLnBrk="1" latinLnBrk="0" hangingPunct="1">
        <a:lnSpc>
          <a:spcPct val="150000"/>
        </a:lnSpc>
        <a:spcBef>
          <a:spcPts val="0"/>
        </a:spcBef>
        <a:spcAft>
          <a:spcPts val="0"/>
        </a:spcAft>
        <a:buClr>
          <a:schemeClr val="accent1"/>
        </a:buClr>
        <a:buSzPct val="110000"/>
        <a:buFont typeface="Systemschrift Normal"/>
        <a:buChar char="◦"/>
        <a:defRPr sz="1800" kern="1200">
          <a:solidFill>
            <a:schemeClr val="tx1"/>
          </a:solidFill>
          <a:latin typeface="+mn-lt"/>
          <a:ea typeface="+mn-ea"/>
          <a:cs typeface="+mn-cs"/>
        </a:defRPr>
      </a:lvl5pPr>
      <a:lvl6pPr marL="1440000" indent="-288000" algn="l" defTabSz="914400" rtl="0" eaLnBrk="1" latinLnBrk="0" hangingPunct="1">
        <a:lnSpc>
          <a:spcPct val="150000"/>
        </a:lnSpc>
        <a:spcBef>
          <a:spcPts val="0"/>
        </a:spcBef>
        <a:spcAft>
          <a:spcPts val="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728000" indent="-288000" algn="l" defTabSz="914400" rtl="0" eaLnBrk="1" latinLnBrk="0" hangingPunct="1">
        <a:lnSpc>
          <a:spcPct val="150000"/>
        </a:lnSpc>
        <a:spcBef>
          <a:spcPts val="0"/>
        </a:spcBef>
        <a:spcAft>
          <a:spcPts val="0"/>
        </a:spcAft>
        <a:buClr>
          <a:schemeClr val="accent1"/>
        </a:buClr>
        <a:buSzPct val="100000"/>
        <a:buFont typeface="Systemschrift Normal"/>
        <a:buChar char="⁃"/>
        <a:defRPr sz="1800" kern="1200">
          <a:solidFill>
            <a:schemeClr val="tx1"/>
          </a:solidFill>
          <a:latin typeface="+mn-lt"/>
          <a:ea typeface="+mn-ea"/>
          <a:cs typeface="+mn-cs"/>
        </a:defRPr>
      </a:lvl7pPr>
      <a:lvl8pPr marL="2016000" indent="-288000" algn="l" defTabSz="914400" rtl="0" eaLnBrk="1" latinLnBrk="0" hangingPunct="1">
        <a:lnSpc>
          <a:spcPct val="150000"/>
        </a:lnSpc>
        <a:spcBef>
          <a:spcPts val="0"/>
        </a:spcBef>
        <a:spcAft>
          <a:spcPts val="0"/>
        </a:spcAft>
        <a:buClr>
          <a:schemeClr val="accent1"/>
        </a:buClr>
        <a:buFont typeface="Systemschrift Normal"/>
        <a:buChar char="-"/>
        <a:defRPr sz="1800" kern="1200">
          <a:solidFill>
            <a:schemeClr val="tx1"/>
          </a:solidFill>
          <a:latin typeface="+mn-lt"/>
          <a:ea typeface="+mn-ea"/>
          <a:cs typeface="+mn-cs"/>
        </a:defRPr>
      </a:lvl8pPr>
      <a:lvl9pPr marL="2304000" indent="-288000" algn="l" defTabSz="914400" rtl="0" eaLnBrk="1" latinLnBrk="0" hangingPunct="1">
        <a:lnSpc>
          <a:spcPct val="150000"/>
        </a:lnSpc>
        <a:spcBef>
          <a:spcPts val="0"/>
        </a:spcBef>
        <a:spcAft>
          <a:spcPts val="0"/>
        </a:spcAft>
        <a:buClr>
          <a:schemeClr val="accent1"/>
        </a:buClr>
        <a:buFont typeface="Systemschrift Norm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s://www.twilio.com/en-us/blog/insights/what-is-starttls" TargetMode="External"/><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pi.shodan.io/shodan/host/count" TargetMode="Externa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5D83D2-F97F-09E5-378E-4719E9BFCF13}"/>
              </a:ext>
            </a:extLst>
          </p:cNvPr>
          <p:cNvSpPr>
            <a:spLocks noGrp="1"/>
          </p:cNvSpPr>
          <p:nvPr>
            <p:ph type="ctrTitle"/>
          </p:nvPr>
        </p:nvSpPr>
        <p:spPr/>
        <p:txBody>
          <a:bodyPr anchor="b">
            <a:normAutofit/>
          </a:bodyPr>
          <a:lstStyle/>
          <a:p>
            <a:r>
              <a:rPr lang="en-US"/>
              <a:t>Email Transport Security in Practice</a:t>
            </a:r>
          </a:p>
          <a:p>
            <a:endParaRPr lang="en-US"/>
          </a:p>
        </p:txBody>
      </p:sp>
      <p:sp>
        <p:nvSpPr>
          <p:cNvPr id="3" name="Untertitel 2">
            <a:extLst>
              <a:ext uri="{FF2B5EF4-FFF2-40B4-BE49-F238E27FC236}">
                <a16:creationId xmlns:a16="http://schemas.microsoft.com/office/drawing/2014/main" id="{1B5A372A-24D5-FC5B-E2CD-7A5E1F6D6C88}"/>
              </a:ext>
            </a:extLst>
          </p:cNvPr>
          <p:cNvSpPr>
            <a:spLocks noGrp="1"/>
          </p:cNvSpPr>
          <p:nvPr>
            <p:ph type="subTitle" idx="1"/>
          </p:nvPr>
        </p:nvSpPr>
        <p:spPr/>
        <p:txBody>
          <a:bodyPr vert="horz" lIns="0" tIns="0" rIns="0" bIns="0" rtlCol="0">
            <a:normAutofit/>
          </a:bodyPr>
          <a:lstStyle/>
          <a:p>
            <a:pPr>
              <a:spcAft>
                <a:spcPts val="600"/>
              </a:spcAft>
            </a:pPr>
            <a:r>
              <a:rPr lang="en-US"/>
              <a:t>Email Client </a:t>
            </a:r>
            <a:r>
              <a:rPr lang="en-US" err="1"/>
              <a:t>Selftest</a:t>
            </a:r>
            <a:r>
              <a:rPr lang="en-US"/>
              <a:t> Service</a:t>
            </a:r>
          </a:p>
        </p:txBody>
      </p:sp>
      <p:sp>
        <p:nvSpPr>
          <p:cNvPr id="4" name="Textplatzhalter 3">
            <a:extLst>
              <a:ext uri="{FF2B5EF4-FFF2-40B4-BE49-F238E27FC236}">
                <a16:creationId xmlns:a16="http://schemas.microsoft.com/office/drawing/2014/main" id="{0C5C93C2-E380-6E98-0B0F-FE95C8AFFE44}"/>
              </a:ext>
            </a:extLst>
          </p:cNvPr>
          <p:cNvSpPr>
            <a:spLocks noGrp="1"/>
          </p:cNvSpPr>
          <p:nvPr>
            <p:ph type="body" sz="quarter" idx="13"/>
          </p:nvPr>
        </p:nvSpPr>
        <p:spPr>
          <a:xfrm>
            <a:off x="450000" y="3276842"/>
            <a:ext cx="5619017" cy="1268171"/>
          </a:xfrm>
        </p:spPr>
        <p:txBody>
          <a:bodyPr vert="horz" lIns="0" tIns="0" rIns="0" bIns="0" rtlCol="0">
            <a:normAutofit/>
          </a:bodyPr>
          <a:lstStyle/>
          <a:p>
            <a:pPr>
              <a:spcAft>
                <a:spcPts val="600"/>
              </a:spcAft>
            </a:pPr>
            <a:r>
              <a:rPr lang="en-US" err="1"/>
              <a:t>Jhannes</a:t>
            </a:r>
            <a:r>
              <a:rPr lang="en-US"/>
              <a:t> Ernesto Reimann, Sofya </a:t>
            </a:r>
            <a:r>
              <a:rPr lang="en-US" err="1"/>
              <a:t>Generalova</a:t>
            </a:r>
          </a:p>
          <a:p>
            <a:pPr>
              <a:spcAft>
                <a:spcPts val="600"/>
              </a:spcAft>
            </a:pPr>
            <a:endParaRPr lang="en-US"/>
          </a:p>
        </p:txBody>
      </p:sp>
    </p:spTree>
    <p:extLst>
      <p:ext uri="{BB962C8B-B14F-4D97-AF65-F5344CB8AC3E}">
        <p14:creationId xmlns:p14="http://schemas.microsoft.com/office/powerpoint/2010/main" val="3821928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76C8B1-613D-0B66-EBE3-8282C7BAE14A}"/>
              </a:ext>
            </a:extLst>
          </p:cNvPr>
          <p:cNvSpPr>
            <a:spLocks noGrp="1"/>
          </p:cNvSpPr>
          <p:nvPr>
            <p:ph type="title"/>
          </p:nvPr>
        </p:nvSpPr>
        <p:spPr>
          <a:xfrm>
            <a:off x="443488" y="330270"/>
            <a:ext cx="6043395" cy="961630"/>
          </a:xfrm>
        </p:spPr>
        <p:txBody>
          <a:bodyPr/>
          <a:lstStyle/>
          <a:p>
            <a:r>
              <a:rPr lang="de-DE" err="1">
                <a:ea typeface="Verdana"/>
              </a:rPr>
              <a:t>Current</a:t>
            </a:r>
            <a:r>
              <a:rPr lang="de-DE">
                <a:ea typeface="Verdana"/>
              </a:rPr>
              <a:t> State </a:t>
            </a:r>
            <a:r>
              <a:rPr lang="de-DE" err="1">
                <a:ea typeface="Verdana"/>
              </a:rPr>
              <a:t>of</a:t>
            </a:r>
            <a:r>
              <a:rPr lang="de-DE">
                <a:ea typeface="Verdana"/>
              </a:rPr>
              <a:t> Email Security </a:t>
            </a:r>
            <a:r>
              <a:rPr lang="de-DE" err="1">
                <a:ea typeface="Verdana"/>
              </a:rPr>
              <a:t>Testing</a:t>
            </a:r>
            <a:endParaRPr lang="de-DE" err="1"/>
          </a:p>
        </p:txBody>
      </p:sp>
      <p:sp>
        <p:nvSpPr>
          <p:cNvPr id="3" name="Datumsplatzhalter 2">
            <a:extLst>
              <a:ext uri="{FF2B5EF4-FFF2-40B4-BE49-F238E27FC236}">
                <a16:creationId xmlns:a16="http://schemas.microsoft.com/office/drawing/2014/main" id="{044150AD-5717-F45C-5082-599E51AD52FF}"/>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599CAD58-3A20-0F52-9A28-F675C94185F4}"/>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ABD97665-68D2-DAF5-383A-545E2B5D7D77}"/>
              </a:ext>
            </a:extLst>
          </p:cNvPr>
          <p:cNvSpPr>
            <a:spLocks noGrp="1"/>
          </p:cNvSpPr>
          <p:nvPr>
            <p:ph type="sldNum" sz="quarter" idx="16"/>
          </p:nvPr>
        </p:nvSpPr>
        <p:spPr/>
        <p:txBody>
          <a:bodyPr/>
          <a:lstStyle/>
          <a:p>
            <a:fld id="{B1A20FC8-41B9-4055-A397-5AB32DE79FCA}" type="slidenum">
              <a:rPr lang="de-DE" smtClean="0"/>
              <a:pPr/>
              <a:t>10</a:t>
            </a:fld>
            <a:endParaRPr lang="de-DE"/>
          </a:p>
        </p:txBody>
      </p:sp>
      <p:sp>
        <p:nvSpPr>
          <p:cNvPr id="6" name="Textplatzhalter 5">
            <a:extLst>
              <a:ext uri="{FF2B5EF4-FFF2-40B4-BE49-F238E27FC236}">
                <a16:creationId xmlns:a16="http://schemas.microsoft.com/office/drawing/2014/main" id="{2DFD44A2-077A-DCE7-5A21-2E0101ED3EE6}"/>
              </a:ext>
            </a:extLst>
          </p:cNvPr>
          <p:cNvSpPr>
            <a:spLocks noGrp="1"/>
          </p:cNvSpPr>
          <p:nvPr>
            <p:ph type="body" sz="quarter" idx="19"/>
          </p:nvPr>
        </p:nvSpPr>
        <p:spPr/>
        <p:txBody>
          <a:bodyPr/>
          <a:lstStyle/>
          <a:p>
            <a:endParaRPr lang="de-DE"/>
          </a:p>
        </p:txBody>
      </p:sp>
      <p:grpSp>
        <p:nvGrpSpPr>
          <p:cNvPr id="15" name="Gruppieren 14">
            <a:extLst>
              <a:ext uri="{FF2B5EF4-FFF2-40B4-BE49-F238E27FC236}">
                <a16:creationId xmlns:a16="http://schemas.microsoft.com/office/drawing/2014/main" id="{7DC38ACE-CE5E-2060-AD5D-357569DE586B}"/>
              </a:ext>
            </a:extLst>
          </p:cNvPr>
          <p:cNvGrpSpPr/>
          <p:nvPr/>
        </p:nvGrpSpPr>
        <p:grpSpPr>
          <a:xfrm>
            <a:off x="547471" y="1250278"/>
            <a:ext cx="5377048" cy="2862322"/>
            <a:chOff x="125650" y="882885"/>
            <a:chExt cx="5377048" cy="2862322"/>
          </a:xfrm>
        </p:grpSpPr>
        <p:sp>
          <p:nvSpPr>
            <p:cNvPr id="8" name="Textfeld 7">
              <a:extLst>
                <a:ext uri="{FF2B5EF4-FFF2-40B4-BE49-F238E27FC236}">
                  <a16:creationId xmlns:a16="http://schemas.microsoft.com/office/drawing/2014/main" id="{AE9D1405-B30D-F98F-EE31-E92C9ED6C6B1}"/>
                </a:ext>
              </a:extLst>
            </p:cNvPr>
            <p:cNvSpPr txBox="1"/>
            <p:nvPr/>
          </p:nvSpPr>
          <p:spPr>
            <a:xfrm>
              <a:off x="125650" y="882885"/>
              <a:ext cx="5377048" cy="2862322"/>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solidFill>
                    <a:srgbClr val="FFFFFF"/>
                  </a:solidFill>
                  <a:ea typeface="Verdana"/>
                </a:rPr>
                <a:t>checktls.com</a:t>
              </a: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p:txBody>
        </p:sp>
        <p:pic>
          <p:nvPicPr>
            <p:cNvPr id="7" name="Grafik 6" descr="Ein Bild, das Text, Screenshot, Software, Computersymbol enthält.&#10;&#10;KI-generierte Inhalte können fehlerhaft sein.">
              <a:extLst>
                <a:ext uri="{FF2B5EF4-FFF2-40B4-BE49-F238E27FC236}">
                  <a16:creationId xmlns:a16="http://schemas.microsoft.com/office/drawing/2014/main" id="{5DDA6479-9B25-45F4-5F60-91421988CF84}"/>
                </a:ext>
              </a:extLst>
            </p:cNvPr>
            <p:cNvPicPr>
              <a:picLocks noChangeAspect="1"/>
            </p:cNvPicPr>
            <p:nvPr/>
          </p:nvPicPr>
          <p:blipFill>
            <a:blip r:embed="rId3"/>
            <a:stretch>
              <a:fillRect/>
            </a:stretch>
          </p:blipFill>
          <p:spPr>
            <a:xfrm>
              <a:off x="188872" y="1288924"/>
              <a:ext cx="5249334" cy="2391435"/>
            </a:xfrm>
            <a:prstGeom prst="rect">
              <a:avLst/>
            </a:prstGeom>
          </p:spPr>
        </p:pic>
      </p:grpSp>
      <p:grpSp>
        <p:nvGrpSpPr>
          <p:cNvPr id="16" name="Gruppieren 15">
            <a:extLst>
              <a:ext uri="{FF2B5EF4-FFF2-40B4-BE49-F238E27FC236}">
                <a16:creationId xmlns:a16="http://schemas.microsoft.com/office/drawing/2014/main" id="{FAD4DADF-BD39-3FFA-F16D-BCC84D4540AD}"/>
              </a:ext>
            </a:extLst>
          </p:cNvPr>
          <p:cNvGrpSpPr/>
          <p:nvPr/>
        </p:nvGrpSpPr>
        <p:grpSpPr>
          <a:xfrm>
            <a:off x="6728137" y="1178636"/>
            <a:ext cx="4784382" cy="3970318"/>
            <a:chOff x="6306316" y="811243"/>
            <a:chExt cx="4784382" cy="3970318"/>
          </a:xfrm>
        </p:grpSpPr>
        <p:sp>
          <p:nvSpPr>
            <p:cNvPr id="13" name="Textfeld 12">
              <a:extLst>
                <a:ext uri="{FF2B5EF4-FFF2-40B4-BE49-F238E27FC236}">
                  <a16:creationId xmlns:a16="http://schemas.microsoft.com/office/drawing/2014/main" id="{0BE222B2-6A43-36F6-8741-3908DBD36779}"/>
                </a:ext>
              </a:extLst>
            </p:cNvPr>
            <p:cNvSpPr txBox="1"/>
            <p:nvPr/>
          </p:nvSpPr>
          <p:spPr>
            <a:xfrm>
              <a:off x="6306316" y="811243"/>
              <a:ext cx="4784382" cy="3970318"/>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solidFill>
                    <a:srgbClr val="FFFFFF"/>
                  </a:solidFill>
                  <a:ea typeface="Verdana"/>
                </a:rPr>
                <a:t>Testssl.sh</a:t>
              </a:r>
              <a:endParaRPr lang="de-DE">
                <a:solidFill>
                  <a:srgbClr val="5A6065"/>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p:txBody>
        </p:sp>
        <p:pic>
          <p:nvPicPr>
            <p:cNvPr id="9" name="Grafik 8" descr="mail exchanger check with system openssl binary">
              <a:extLst>
                <a:ext uri="{FF2B5EF4-FFF2-40B4-BE49-F238E27FC236}">
                  <a16:creationId xmlns:a16="http://schemas.microsoft.com/office/drawing/2014/main" id="{07AFA26B-ECF4-D8BB-716C-28B5B0EA4F88}"/>
                </a:ext>
              </a:extLst>
            </p:cNvPr>
            <p:cNvPicPr>
              <a:picLocks noChangeAspect="1"/>
            </p:cNvPicPr>
            <p:nvPr/>
          </p:nvPicPr>
          <p:blipFill>
            <a:blip r:embed="rId4"/>
            <a:stretch>
              <a:fillRect/>
            </a:stretch>
          </p:blipFill>
          <p:spPr>
            <a:xfrm>
              <a:off x="6398195" y="1174015"/>
              <a:ext cx="4599352" cy="3487459"/>
            </a:xfrm>
            <a:prstGeom prst="rect">
              <a:avLst/>
            </a:prstGeom>
          </p:spPr>
        </p:pic>
      </p:grpSp>
      <p:grpSp>
        <p:nvGrpSpPr>
          <p:cNvPr id="17" name="Gruppieren 16">
            <a:extLst>
              <a:ext uri="{FF2B5EF4-FFF2-40B4-BE49-F238E27FC236}">
                <a16:creationId xmlns:a16="http://schemas.microsoft.com/office/drawing/2014/main" id="{6E63F7F9-46DF-1A93-3C20-FF68B63B4072}"/>
              </a:ext>
            </a:extLst>
          </p:cNvPr>
          <p:cNvGrpSpPr/>
          <p:nvPr/>
        </p:nvGrpSpPr>
        <p:grpSpPr>
          <a:xfrm>
            <a:off x="3170393" y="3123180"/>
            <a:ext cx="3254335" cy="3416320"/>
            <a:chOff x="2748572" y="2755787"/>
            <a:chExt cx="3254335" cy="3416320"/>
          </a:xfrm>
        </p:grpSpPr>
        <p:sp>
          <p:nvSpPr>
            <p:cNvPr id="14" name="Textfeld 13">
              <a:extLst>
                <a:ext uri="{FF2B5EF4-FFF2-40B4-BE49-F238E27FC236}">
                  <a16:creationId xmlns:a16="http://schemas.microsoft.com/office/drawing/2014/main" id="{1F922C53-333C-9A31-E561-937E4ADCE830}"/>
                </a:ext>
              </a:extLst>
            </p:cNvPr>
            <p:cNvSpPr txBox="1"/>
            <p:nvPr/>
          </p:nvSpPr>
          <p:spPr>
            <a:xfrm>
              <a:off x="2748572" y="2755787"/>
              <a:ext cx="3254335" cy="3416320"/>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solidFill>
                    <a:srgbClr val="FFFFFF"/>
                  </a:solidFill>
                  <a:ea typeface="Verdana"/>
                </a:rPr>
                <a:t>Badssl.com</a:t>
              </a:r>
              <a:endParaRPr lang="de-DE">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a:p>
              <a:pPr algn="ctr"/>
              <a:endParaRPr lang="de-DE">
                <a:solidFill>
                  <a:srgbClr val="FFFFFF"/>
                </a:solidFill>
                <a:ea typeface="Verdana"/>
              </a:endParaRPr>
            </a:p>
          </p:txBody>
        </p:sp>
        <p:pic>
          <p:nvPicPr>
            <p:cNvPr id="11" name="Grafik 10" descr="Ein Bild, das Text, Screenshot, Software, Computersymbol enthält.&#10;&#10;KI-generierte Inhalte können fehlerhaft sein.">
              <a:extLst>
                <a:ext uri="{FF2B5EF4-FFF2-40B4-BE49-F238E27FC236}">
                  <a16:creationId xmlns:a16="http://schemas.microsoft.com/office/drawing/2014/main" id="{F67F99D5-A827-7AEB-54B6-E61190F71A0F}"/>
                </a:ext>
              </a:extLst>
            </p:cNvPr>
            <p:cNvPicPr>
              <a:picLocks noChangeAspect="1"/>
            </p:cNvPicPr>
            <p:nvPr/>
          </p:nvPicPr>
          <p:blipFill>
            <a:blip r:embed="rId5"/>
            <a:srcRect l="27752" t="7827" r="27469" b="203"/>
            <a:stretch>
              <a:fillRect/>
            </a:stretch>
          </p:blipFill>
          <p:spPr>
            <a:xfrm>
              <a:off x="2830460" y="3118393"/>
              <a:ext cx="3097193" cy="2951315"/>
            </a:xfrm>
            <a:prstGeom prst="rect">
              <a:avLst/>
            </a:prstGeom>
          </p:spPr>
        </p:pic>
      </p:grpSp>
    </p:spTree>
    <p:extLst>
      <p:ext uri="{BB962C8B-B14F-4D97-AF65-F5344CB8AC3E}">
        <p14:creationId xmlns:p14="http://schemas.microsoft.com/office/powerpoint/2010/main" val="368990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887EC-86CB-D813-B931-DA2E5BD2D8C5}"/>
              </a:ext>
            </a:extLst>
          </p:cNvPr>
          <p:cNvSpPr>
            <a:spLocks noGrp="1"/>
          </p:cNvSpPr>
          <p:nvPr>
            <p:ph type="title"/>
          </p:nvPr>
        </p:nvSpPr>
        <p:spPr/>
        <p:txBody>
          <a:bodyPr/>
          <a:lstStyle/>
          <a:p>
            <a:pPr>
              <a:lnSpc>
                <a:spcPct val="150000"/>
              </a:lnSpc>
              <a:spcBef>
                <a:spcPts val="0"/>
              </a:spcBef>
            </a:pPr>
            <a:r>
              <a:rPr lang="en-US" b="1">
                <a:ea typeface="+mj-lt"/>
                <a:cs typeface="+mj-lt"/>
              </a:rPr>
              <a:t>TLS-Strip attack</a:t>
            </a:r>
          </a:p>
          <a:p>
            <a:pPr>
              <a:lnSpc>
                <a:spcPct val="150000"/>
              </a:lnSpc>
              <a:spcBef>
                <a:spcPts val="0"/>
              </a:spcBef>
            </a:pPr>
            <a:endParaRPr lang="en-US" b="1">
              <a:ea typeface="+mj-lt"/>
              <a:cs typeface="+mj-lt"/>
            </a:endParaRPr>
          </a:p>
          <a:p>
            <a:endParaRPr lang="en-US" b="1">
              <a:ea typeface="Verdana"/>
            </a:endParaRPr>
          </a:p>
        </p:txBody>
      </p:sp>
      <p:sp>
        <p:nvSpPr>
          <p:cNvPr id="4" name="Date Placeholder 3">
            <a:extLst>
              <a:ext uri="{FF2B5EF4-FFF2-40B4-BE49-F238E27FC236}">
                <a16:creationId xmlns:a16="http://schemas.microsoft.com/office/drawing/2014/main" id="{42D59ADB-E449-47B5-1C55-11C19FBF817D}"/>
              </a:ext>
            </a:extLst>
          </p:cNvPr>
          <p:cNvSpPr>
            <a:spLocks noGrp="1"/>
          </p:cNvSpPr>
          <p:nvPr>
            <p:ph type="dt" sz="half" idx="14"/>
          </p:nvPr>
        </p:nvSpPr>
        <p:spPr/>
        <p:txBody>
          <a:bodyPr/>
          <a:lstStyle/>
          <a:p>
            <a:fld id="{DCFFE0C5-6E1C-4858-B4A4-B9AC0AA8B9FB}" type="datetime1">
              <a:rPr lang="de-DE" smtClean="0"/>
              <a:t>17.02.2026</a:t>
            </a:fld>
            <a:endParaRPr lang="de-DE"/>
          </a:p>
        </p:txBody>
      </p:sp>
      <p:sp>
        <p:nvSpPr>
          <p:cNvPr id="5" name="Footer Placeholder 4">
            <a:extLst>
              <a:ext uri="{FF2B5EF4-FFF2-40B4-BE49-F238E27FC236}">
                <a16:creationId xmlns:a16="http://schemas.microsoft.com/office/drawing/2014/main" id="{344BCA57-BE2B-708D-BE62-926D8CB72EFF}"/>
              </a:ext>
            </a:extLst>
          </p:cNvPr>
          <p:cNvSpPr>
            <a:spLocks noGrp="1"/>
          </p:cNvSpPr>
          <p:nvPr>
            <p:ph type="ftr" sz="quarter" idx="15"/>
          </p:nvPr>
        </p:nvSpPr>
        <p:spPr/>
        <p:txBody>
          <a:bodyPr/>
          <a:lstStyle/>
          <a:p>
            <a:endParaRPr lang="de-DE"/>
          </a:p>
        </p:txBody>
      </p:sp>
      <p:sp>
        <p:nvSpPr>
          <p:cNvPr id="6" name="Slide Number Placeholder 5">
            <a:extLst>
              <a:ext uri="{FF2B5EF4-FFF2-40B4-BE49-F238E27FC236}">
                <a16:creationId xmlns:a16="http://schemas.microsoft.com/office/drawing/2014/main" id="{A388F716-9947-549F-6707-D152617E56AE}"/>
              </a:ext>
            </a:extLst>
          </p:cNvPr>
          <p:cNvSpPr>
            <a:spLocks noGrp="1"/>
          </p:cNvSpPr>
          <p:nvPr>
            <p:ph type="sldNum" sz="quarter" idx="16"/>
          </p:nvPr>
        </p:nvSpPr>
        <p:spPr/>
        <p:txBody>
          <a:bodyPr/>
          <a:lstStyle/>
          <a:p>
            <a:fld id="{B1A20FC8-41B9-4055-A397-5AB32DE79FCA}" type="slidenum">
              <a:rPr lang="de-DE" smtClean="0"/>
              <a:pPr/>
              <a:t>11</a:t>
            </a:fld>
            <a:endParaRPr lang="de-DE"/>
          </a:p>
        </p:txBody>
      </p:sp>
      <p:pic>
        <p:nvPicPr>
          <p:cNvPr id="7" name="Picture 6" descr="Hands typing on a keyboard&#10;&#10;AI-generated content may be incorrect.">
            <a:extLst>
              <a:ext uri="{FF2B5EF4-FFF2-40B4-BE49-F238E27FC236}">
                <a16:creationId xmlns:a16="http://schemas.microsoft.com/office/drawing/2014/main" id="{2B6D7AA3-B861-5707-17A5-AA80E273ADA9}"/>
              </a:ext>
            </a:extLst>
          </p:cNvPr>
          <p:cNvPicPr>
            <a:picLocks noChangeAspect="1"/>
          </p:cNvPicPr>
          <p:nvPr/>
        </p:nvPicPr>
        <p:blipFill>
          <a:blip r:embed="rId2"/>
          <a:stretch>
            <a:fillRect/>
          </a:stretch>
        </p:blipFill>
        <p:spPr>
          <a:xfrm>
            <a:off x="789550" y="2430297"/>
            <a:ext cx="2750206" cy="1587165"/>
          </a:xfrm>
          <a:prstGeom prst="rect">
            <a:avLst/>
          </a:prstGeom>
        </p:spPr>
      </p:pic>
      <p:pic>
        <p:nvPicPr>
          <p:cNvPr id="11" name="Picture 10" descr="A computer with a monitor and keyboard&#10;&#10;AI-generated content may be incorrect.">
            <a:extLst>
              <a:ext uri="{FF2B5EF4-FFF2-40B4-BE49-F238E27FC236}">
                <a16:creationId xmlns:a16="http://schemas.microsoft.com/office/drawing/2014/main" id="{ABDA3419-17C8-D5D3-317B-DDC6E93B1569}"/>
              </a:ext>
            </a:extLst>
          </p:cNvPr>
          <p:cNvPicPr>
            <a:picLocks noChangeAspect="1"/>
          </p:cNvPicPr>
          <p:nvPr/>
        </p:nvPicPr>
        <p:blipFill>
          <a:blip r:embed="rId3"/>
          <a:stretch>
            <a:fillRect/>
          </a:stretch>
        </p:blipFill>
        <p:spPr>
          <a:xfrm>
            <a:off x="7993697" y="2388235"/>
            <a:ext cx="2361565" cy="1553210"/>
          </a:xfrm>
          <a:prstGeom prst="rect">
            <a:avLst/>
          </a:prstGeom>
        </p:spPr>
      </p:pic>
      <p:cxnSp>
        <p:nvCxnSpPr>
          <p:cNvPr id="12" name="Straight Arrow Connector 11">
            <a:extLst>
              <a:ext uri="{FF2B5EF4-FFF2-40B4-BE49-F238E27FC236}">
                <a16:creationId xmlns:a16="http://schemas.microsoft.com/office/drawing/2014/main" id="{ADBFFB21-30B2-7204-F3E3-D8985D339825}"/>
              </a:ext>
            </a:extLst>
          </p:cNvPr>
          <p:cNvCxnSpPr/>
          <p:nvPr/>
        </p:nvCxnSpPr>
        <p:spPr>
          <a:xfrm flipV="1">
            <a:off x="3702943" y="3199140"/>
            <a:ext cx="4175255" cy="3148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6E165DD-86C7-15D0-8D4D-1BD0D7B4326E}"/>
              </a:ext>
            </a:extLst>
          </p:cNvPr>
          <p:cNvSpPr txBox="1"/>
          <p:nvPr/>
        </p:nvSpPr>
        <p:spPr>
          <a:xfrm>
            <a:off x="4856505" y="4013963"/>
            <a:ext cx="1486214"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Your email credentials are stolen!</a:t>
            </a:r>
            <a:endParaRPr lang="en-US">
              <a:ea typeface="Verdana"/>
            </a:endParaRPr>
          </a:p>
        </p:txBody>
      </p:sp>
      <p:sp>
        <p:nvSpPr>
          <p:cNvPr id="14" name="Arrow: Down 13">
            <a:extLst>
              <a:ext uri="{FF2B5EF4-FFF2-40B4-BE49-F238E27FC236}">
                <a16:creationId xmlns:a16="http://schemas.microsoft.com/office/drawing/2014/main" id="{5CFD4360-B576-C9A4-49F6-ECCFA8475A55}"/>
              </a:ext>
            </a:extLst>
          </p:cNvPr>
          <p:cNvSpPr/>
          <p:nvPr/>
        </p:nvSpPr>
        <p:spPr>
          <a:xfrm>
            <a:off x="5358239" y="3287305"/>
            <a:ext cx="478611" cy="6549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05D39E5-01C0-CDCD-CAEA-F5BD7CF4B75D}"/>
              </a:ext>
            </a:extLst>
          </p:cNvPr>
          <p:cNvSpPr txBox="1"/>
          <p:nvPr/>
        </p:nvSpPr>
        <p:spPr>
          <a:xfrm>
            <a:off x="5055688" y="2234257"/>
            <a:ext cx="1290992"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chemeClr val="accent1"/>
                </a:solidFill>
                <a:ea typeface="+mn-lt"/>
                <a:cs typeface="+mn-lt"/>
              </a:rPr>
              <a:t>👾</a:t>
            </a:r>
            <a:endParaRPr lang="en-US"/>
          </a:p>
          <a:p>
            <a:pPr algn="ctr"/>
            <a:endParaRPr lang="en-US" sz="4000">
              <a:solidFill>
                <a:schemeClr val="accent1"/>
              </a:solidFill>
              <a:ea typeface="Verdana"/>
            </a:endParaRPr>
          </a:p>
        </p:txBody>
      </p:sp>
      <p:sp>
        <p:nvSpPr>
          <p:cNvPr id="17" name="TextBox 16">
            <a:extLst>
              <a:ext uri="{FF2B5EF4-FFF2-40B4-BE49-F238E27FC236}">
                <a16:creationId xmlns:a16="http://schemas.microsoft.com/office/drawing/2014/main" id="{B650E2C4-512D-0FBB-B8F1-F8A9F29121DF}"/>
              </a:ext>
            </a:extLst>
          </p:cNvPr>
          <p:cNvSpPr txBox="1"/>
          <p:nvPr/>
        </p:nvSpPr>
        <p:spPr>
          <a:xfrm>
            <a:off x="451916" y="5394625"/>
            <a:ext cx="44179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How Is That Possible?</a:t>
            </a:r>
          </a:p>
        </p:txBody>
      </p:sp>
      <p:pic>
        <p:nvPicPr>
          <p:cNvPr id="8" name="Picture 7" descr="A green padlock with a white keyhole&#10;&#10;AI-generated content may be incorrect.">
            <a:extLst>
              <a:ext uri="{FF2B5EF4-FFF2-40B4-BE49-F238E27FC236}">
                <a16:creationId xmlns:a16="http://schemas.microsoft.com/office/drawing/2014/main" id="{4ED0A1A8-1EEF-AFCB-81B1-2875EB0ED1B2}"/>
              </a:ext>
            </a:extLst>
          </p:cNvPr>
          <p:cNvPicPr>
            <a:picLocks noChangeAspect="1"/>
          </p:cNvPicPr>
          <p:nvPr/>
        </p:nvPicPr>
        <p:blipFill>
          <a:blip r:embed="rId4"/>
          <a:srcRect l="12571" t="8989" r="14004" b="-562"/>
          <a:stretch>
            <a:fillRect/>
          </a:stretch>
        </p:blipFill>
        <p:spPr>
          <a:xfrm>
            <a:off x="5210502" y="1172169"/>
            <a:ext cx="846963" cy="1073148"/>
          </a:xfrm>
          <a:prstGeom prst="rect">
            <a:avLst/>
          </a:prstGeom>
        </p:spPr>
      </p:pic>
      <p:sp>
        <p:nvSpPr>
          <p:cNvPr id="10" name="TextBox 9">
            <a:extLst>
              <a:ext uri="{FF2B5EF4-FFF2-40B4-BE49-F238E27FC236}">
                <a16:creationId xmlns:a16="http://schemas.microsoft.com/office/drawing/2014/main" id="{D2740EA5-E681-F6F0-A7FB-0B0D32F96670}"/>
              </a:ext>
            </a:extLst>
          </p:cNvPr>
          <p:cNvSpPr txBox="1"/>
          <p:nvPr/>
        </p:nvSpPr>
        <p:spPr>
          <a:xfrm>
            <a:off x="5102927" y="612936"/>
            <a:ext cx="10636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solidFill>
                  <a:srgbClr val="00B050"/>
                </a:solidFill>
                <a:ea typeface="Verdana"/>
              </a:rPr>
              <a:t>TLS</a:t>
            </a:r>
          </a:p>
        </p:txBody>
      </p:sp>
      <p:cxnSp>
        <p:nvCxnSpPr>
          <p:cNvPr id="16" name="Straight Arrow Connector 15">
            <a:extLst>
              <a:ext uri="{FF2B5EF4-FFF2-40B4-BE49-F238E27FC236}">
                <a16:creationId xmlns:a16="http://schemas.microsoft.com/office/drawing/2014/main" id="{DF8D9FD2-7046-38EC-8CDC-3CA68E9919C9}"/>
              </a:ext>
            </a:extLst>
          </p:cNvPr>
          <p:cNvCxnSpPr/>
          <p:nvPr/>
        </p:nvCxnSpPr>
        <p:spPr>
          <a:xfrm>
            <a:off x="4933626" y="839491"/>
            <a:ext cx="1536915" cy="107196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28940B-4F49-7012-E081-622701BE2FD3}"/>
              </a:ext>
            </a:extLst>
          </p:cNvPr>
          <p:cNvCxnSpPr/>
          <p:nvPr/>
        </p:nvCxnSpPr>
        <p:spPr>
          <a:xfrm flipV="1">
            <a:off x="4900338" y="902509"/>
            <a:ext cx="1583341" cy="8632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78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9206B-8E5D-7A00-D1ED-7C67754DAB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3B58F3-4A21-0C7C-D236-6E9B4B11CA7D}"/>
              </a:ext>
            </a:extLst>
          </p:cNvPr>
          <p:cNvSpPr>
            <a:spLocks noGrp="1"/>
          </p:cNvSpPr>
          <p:nvPr>
            <p:ph type="title"/>
          </p:nvPr>
        </p:nvSpPr>
        <p:spPr>
          <a:xfrm>
            <a:off x="152634" y="330270"/>
            <a:ext cx="9912011" cy="974655"/>
          </a:xfrm>
        </p:spPr>
        <p:txBody>
          <a:bodyPr/>
          <a:lstStyle/>
          <a:p>
            <a:r>
              <a:rPr lang="en-US" b="1">
                <a:ea typeface="+mj-lt"/>
                <a:cs typeface="+mj-lt"/>
              </a:rPr>
              <a:t>Vulnerability details: Opportunistic TLS</a:t>
            </a:r>
            <a:endParaRPr lang="en-US" b="1"/>
          </a:p>
        </p:txBody>
      </p:sp>
      <p:sp>
        <p:nvSpPr>
          <p:cNvPr id="4" name="Date Placeholder 3">
            <a:extLst>
              <a:ext uri="{FF2B5EF4-FFF2-40B4-BE49-F238E27FC236}">
                <a16:creationId xmlns:a16="http://schemas.microsoft.com/office/drawing/2014/main" id="{2AE6659A-2DAF-ABC7-FA7F-27BAA424C59A}"/>
              </a:ext>
            </a:extLst>
          </p:cNvPr>
          <p:cNvSpPr>
            <a:spLocks noGrp="1"/>
          </p:cNvSpPr>
          <p:nvPr>
            <p:ph type="dt" sz="half" idx="14"/>
          </p:nvPr>
        </p:nvSpPr>
        <p:spPr/>
        <p:txBody>
          <a:bodyPr/>
          <a:lstStyle/>
          <a:p>
            <a:fld id="{DCFFE0C5-6E1C-4858-B4A4-B9AC0AA8B9FB}" type="datetime1">
              <a:rPr lang="de-DE" smtClean="0"/>
              <a:t>17.02.2026</a:t>
            </a:fld>
            <a:endParaRPr lang="de-DE"/>
          </a:p>
        </p:txBody>
      </p:sp>
      <p:sp>
        <p:nvSpPr>
          <p:cNvPr id="5" name="Footer Placeholder 4">
            <a:extLst>
              <a:ext uri="{FF2B5EF4-FFF2-40B4-BE49-F238E27FC236}">
                <a16:creationId xmlns:a16="http://schemas.microsoft.com/office/drawing/2014/main" id="{4C887989-51CF-16DF-0505-AC026604E45A}"/>
              </a:ext>
            </a:extLst>
          </p:cNvPr>
          <p:cNvSpPr>
            <a:spLocks noGrp="1"/>
          </p:cNvSpPr>
          <p:nvPr>
            <p:ph type="ftr" sz="quarter" idx="15"/>
          </p:nvPr>
        </p:nvSpPr>
        <p:spPr/>
        <p:txBody>
          <a:bodyPr/>
          <a:lstStyle/>
          <a:p>
            <a:endParaRPr lang="de-DE">
              <a:ea typeface="Verdana"/>
            </a:endParaRPr>
          </a:p>
        </p:txBody>
      </p:sp>
      <p:sp>
        <p:nvSpPr>
          <p:cNvPr id="6" name="Slide Number Placeholder 5">
            <a:extLst>
              <a:ext uri="{FF2B5EF4-FFF2-40B4-BE49-F238E27FC236}">
                <a16:creationId xmlns:a16="http://schemas.microsoft.com/office/drawing/2014/main" id="{15F7D159-56AD-7EE4-EEC0-F7D2E879A936}"/>
              </a:ext>
            </a:extLst>
          </p:cNvPr>
          <p:cNvSpPr>
            <a:spLocks noGrp="1"/>
          </p:cNvSpPr>
          <p:nvPr>
            <p:ph type="sldNum" sz="quarter" idx="16"/>
          </p:nvPr>
        </p:nvSpPr>
        <p:spPr/>
        <p:txBody>
          <a:bodyPr/>
          <a:lstStyle/>
          <a:p>
            <a:fld id="{B1A20FC8-41B9-4055-A397-5AB32DE79FCA}" type="slidenum">
              <a:rPr lang="de-DE" smtClean="0"/>
              <a:pPr/>
              <a:t>12</a:t>
            </a:fld>
            <a:endParaRPr lang="de-DE"/>
          </a:p>
        </p:txBody>
      </p:sp>
      <p:pic>
        <p:nvPicPr>
          <p:cNvPr id="2" name="Picture 1">
            <a:extLst>
              <a:ext uri="{FF2B5EF4-FFF2-40B4-BE49-F238E27FC236}">
                <a16:creationId xmlns:a16="http://schemas.microsoft.com/office/drawing/2014/main" id="{7075C917-335E-55CA-797F-5D8A4DABE6F2}"/>
              </a:ext>
            </a:extLst>
          </p:cNvPr>
          <p:cNvPicPr>
            <a:picLocks noChangeAspect="1"/>
          </p:cNvPicPr>
          <p:nvPr/>
        </p:nvPicPr>
        <p:blipFill>
          <a:blip r:embed="rId2"/>
          <a:srcRect l="31823" t="-1524" r="31717" b="-70"/>
          <a:stretch>
            <a:fillRect/>
          </a:stretch>
        </p:blipFill>
        <p:spPr>
          <a:xfrm>
            <a:off x="2686398" y="1011008"/>
            <a:ext cx="2908322" cy="4196708"/>
          </a:xfrm>
          <a:prstGeom prst="rect">
            <a:avLst/>
          </a:prstGeom>
        </p:spPr>
      </p:pic>
      <p:sp>
        <p:nvSpPr>
          <p:cNvPr id="8" name="TextBox 7">
            <a:extLst>
              <a:ext uri="{FF2B5EF4-FFF2-40B4-BE49-F238E27FC236}">
                <a16:creationId xmlns:a16="http://schemas.microsoft.com/office/drawing/2014/main" id="{A3119D6E-10BF-9DD1-993F-88A85C8C6E5D}"/>
              </a:ext>
            </a:extLst>
          </p:cNvPr>
          <p:cNvSpPr txBox="1"/>
          <p:nvPr/>
        </p:nvSpPr>
        <p:spPr>
          <a:xfrm>
            <a:off x="759650" y="2469289"/>
            <a:ext cx="11911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ea typeface="Verdana"/>
            </a:endParaRPr>
          </a:p>
          <a:p>
            <a:pPr algn="ctr"/>
            <a:r>
              <a:rPr lang="en-US">
                <a:ea typeface="+mn-lt"/>
                <a:cs typeface="+mn-lt"/>
              </a:rPr>
              <a:t>Email client</a:t>
            </a:r>
            <a:endParaRPr lang="en-US">
              <a:ea typeface="Verdana"/>
            </a:endParaRPr>
          </a:p>
          <a:p>
            <a:pPr algn="ctr"/>
            <a:endParaRPr lang="en-US">
              <a:ea typeface="Verdana"/>
            </a:endParaRPr>
          </a:p>
        </p:txBody>
      </p:sp>
      <p:sp>
        <p:nvSpPr>
          <p:cNvPr id="9" name="Rectangle 8">
            <a:extLst>
              <a:ext uri="{FF2B5EF4-FFF2-40B4-BE49-F238E27FC236}">
                <a16:creationId xmlns:a16="http://schemas.microsoft.com/office/drawing/2014/main" id="{3477FEF6-13DC-EC46-807C-760BBA88D645}"/>
              </a:ext>
            </a:extLst>
          </p:cNvPr>
          <p:cNvSpPr/>
          <p:nvPr/>
        </p:nvSpPr>
        <p:spPr>
          <a:xfrm>
            <a:off x="371706" y="1942172"/>
            <a:ext cx="1967059" cy="2462132"/>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9E5AE3B-5864-8CFF-8999-8D34156E64ED}"/>
              </a:ext>
            </a:extLst>
          </p:cNvPr>
          <p:cNvSpPr txBox="1"/>
          <p:nvPr/>
        </p:nvSpPr>
        <p:spPr>
          <a:xfrm>
            <a:off x="7805854" y="2657707"/>
            <a:ext cx="127640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ea typeface="Verdana"/>
            </a:endParaRPr>
          </a:p>
          <a:p>
            <a:pPr algn="ctr"/>
            <a:r>
              <a:rPr lang="en-US">
                <a:ea typeface="+mn-lt"/>
                <a:cs typeface="+mn-lt"/>
              </a:rPr>
              <a:t>Email server</a:t>
            </a:r>
            <a:endParaRPr lang="en-US">
              <a:ea typeface="Verdana"/>
            </a:endParaRPr>
          </a:p>
          <a:p>
            <a:pPr algn="ctr"/>
            <a:endParaRPr lang="en-US">
              <a:ea typeface="Verdana"/>
            </a:endParaRPr>
          </a:p>
        </p:txBody>
      </p:sp>
      <p:sp>
        <p:nvSpPr>
          <p:cNvPr id="13" name="Right Brace 12">
            <a:extLst>
              <a:ext uri="{FF2B5EF4-FFF2-40B4-BE49-F238E27FC236}">
                <a16:creationId xmlns:a16="http://schemas.microsoft.com/office/drawing/2014/main" id="{D6AC1B21-69BC-F6D5-1DA6-C36AF9F2D415}"/>
              </a:ext>
            </a:extLst>
          </p:cNvPr>
          <p:cNvSpPr/>
          <p:nvPr/>
        </p:nvSpPr>
        <p:spPr>
          <a:xfrm>
            <a:off x="5761463" y="1458951"/>
            <a:ext cx="680824" cy="240733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344B44F-4858-3A29-6E3D-DEFCEF584D63}"/>
              </a:ext>
            </a:extLst>
          </p:cNvPr>
          <p:cNvSpPr txBox="1"/>
          <p:nvPr/>
        </p:nvSpPr>
        <p:spPr>
          <a:xfrm>
            <a:off x="6439828" y="2231739"/>
            <a:ext cx="8077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ea typeface="+mn-lt"/>
                <a:cs typeface="+mn-lt"/>
              </a:rPr>
              <a:t>In plaintext!</a:t>
            </a:r>
            <a:endParaRPr lang="en-US">
              <a:solidFill>
                <a:schemeClr val="accent1"/>
              </a:solidFill>
              <a:ea typeface="Verdana"/>
            </a:endParaRPr>
          </a:p>
        </p:txBody>
      </p:sp>
      <p:sp>
        <p:nvSpPr>
          <p:cNvPr id="15" name="TextBox 14">
            <a:extLst>
              <a:ext uri="{FF2B5EF4-FFF2-40B4-BE49-F238E27FC236}">
                <a16:creationId xmlns:a16="http://schemas.microsoft.com/office/drawing/2014/main" id="{2864EF6D-CE18-FE2E-87C0-A6558B1AA69B}"/>
              </a:ext>
            </a:extLst>
          </p:cNvPr>
          <p:cNvSpPr txBox="1"/>
          <p:nvPr/>
        </p:nvSpPr>
        <p:spPr>
          <a:xfrm>
            <a:off x="315951" y="5742878"/>
            <a:ext cx="43675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SMTP protocol with </a:t>
            </a:r>
            <a:r>
              <a:rPr lang="en-US" err="1">
                <a:ea typeface="+mn-lt"/>
                <a:cs typeface="+mn-lt"/>
              </a:rPr>
              <a:t>StartTLS</a:t>
            </a:r>
          </a:p>
        </p:txBody>
      </p:sp>
      <p:sp>
        <p:nvSpPr>
          <p:cNvPr id="16" name="TextBox 15">
            <a:extLst>
              <a:ext uri="{FF2B5EF4-FFF2-40B4-BE49-F238E27FC236}">
                <a16:creationId xmlns:a16="http://schemas.microsoft.com/office/drawing/2014/main" id="{F6D2E9E3-193C-A85A-7DE9-ECC4E99BADA3}"/>
              </a:ext>
            </a:extLst>
          </p:cNvPr>
          <p:cNvSpPr txBox="1"/>
          <p:nvPr/>
        </p:nvSpPr>
        <p:spPr>
          <a:xfrm>
            <a:off x="315950" y="6114585"/>
            <a:ext cx="527824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000000"/>
                </a:solidFill>
                <a:latin typeface="Arial"/>
                <a:cs typeface="Arial"/>
                <a:hlinkClick r:id="rId3"/>
              </a:rPr>
              <a:t>https://www.twilio.com/en-us/blog/insights/what-is-starttls</a:t>
            </a:r>
            <a:r>
              <a:rPr lang="en-US" sz="800">
                <a:solidFill>
                  <a:srgbClr val="000000"/>
                </a:solidFill>
                <a:latin typeface="Arial"/>
                <a:cs typeface="Arial"/>
              </a:rPr>
              <a:t> </a:t>
            </a:r>
            <a:endParaRPr lang="en-US"/>
          </a:p>
        </p:txBody>
      </p:sp>
      <p:sp>
        <p:nvSpPr>
          <p:cNvPr id="7" name="Rectangle 6">
            <a:extLst>
              <a:ext uri="{FF2B5EF4-FFF2-40B4-BE49-F238E27FC236}">
                <a16:creationId xmlns:a16="http://schemas.microsoft.com/office/drawing/2014/main" id="{198CFFBF-2E0D-26D1-A7EF-7A9B02F620F1}"/>
              </a:ext>
            </a:extLst>
          </p:cNvPr>
          <p:cNvSpPr/>
          <p:nvPr/>
        </p:nvSpPr>
        <p:spPr>
          <a:xfrm>
            <a:off x="7418550" y="1968447"/>
            <a:ext cx="1967059" cy="2462132"/>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ADCA6A3-31F4-19F4-5A6C-0DE9B803C31D}"/>
              </a:ext>
            </a:extLst>
          </p:cNvPr>
          <p:cNvSpPr txBox="1"/>
          <p:nvPr/>
        </p:nvSpPr>
        <p:spPr>
          <a:xfrm>
            <a:off x="6597804" y="4962292"/>
            <a:ext cx="49715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D3033"/>
                </a:solidFill>
                <a:ea typeface="+mn-lt"/>
                <a:cs typeface="+mn-lt"/>
              </a:rPr>
              <a:t>An active attacker on the network can strip </a:t>
            </a:r>
            <a:r>
              <a:rPr lang="en-US" err="1">
                <a:solidFill>
                  <a:srgbClr val="2D3033"/>
                </a:solidFill>
                <a:ea typeface="+mn-lt"/>
                <a:cs typeface="+mn-lt"/>
              </a:rPr>
              <a:t>StartTLS</a:t>
            </a:r>
            <a:r>
              <a:rPr lang="en-US">
                <a:solidFill>
                  <a:srgbClr val="2D3033"/>
                </a:solidFill>
                <a:ea typeface="+mn-lt"/>
                <a:cs typeface="+mn-lt"/>
              </a:rPr>
              <a:t> and force no-TLS</a:t>
            </a:r>
          </a:p>
          <a:p>
            <a:pPr algn="l"/>
            <a:endParaRPr lang="en-US">
              <a:solidFill>
                <a:srgbClr val="2D3033"/>
              </a:solidFill>
              <a:ea typeface="Verdana"/>
            </a:endParaRPr>
          </a:p>
        </p:txBody>
      </p:sp>
      <p:sp>
        <p:nvSpPr>
          <p:cNvPr id="12" name="TextBox 11">
            <a:extLst>
              <a:ext uri="{FF2B5EF4-FFF2-40B4-BE49-F238E27FC236}">
                <a16:creationId xmlns:a16="http://schemas.microsoft.com/office/drawing/2014/main" id="{80C42D51-DA7D-E39D-9DF1-19FEBB1F461A}"/>
              </a:ext>
            </a:extLst>
          </p:cNvPr>
          <p:cNvSpPr txBox="1"/>
          <p:nvPr/>
        </p:nvSpPr>
        <p:spPr>
          <a:xfrm>
            <a:off x="6607095" y="5761997"/>
            <a:ext cx="40437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chemeClr val="accent1"/>
                </a:solidFill>
                <a:ea typeface="Verdana"/>
              </a:rPr>
              <a:t>if email server and client don’t explicitly disallow it</a:t>
            </a:r>
          </a:p>
          <a:p>
            <a:pPr algn="l"/>
            <a:endParaRPr lang="en-US" b="1" i="1">
              <a:solidFill>
                <a:schemeClr val="accent1"/>
              </a:solidFill>
              <a:ea typeface="Verdana"/>
            </a:endParaRPr>
          </a:p>
        </p:txBody>
      </p:sp>
    </p:spTree>
    <p:extLst>
      <p:ext uri="{BB962C8B-B14F-4D97-AF65-F5344CB8AC3E}">
        <p14:creationId xmlns:p14="http://schemas.microsoft.com/office/powerpoint/2010/main" val="312216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C22DFE0-BE94-E9DC-6AC2-DD8558664C24}"/>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DB9487DC-7894-82BE-9EAA-7A03AC43DC7F}"/>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E16567A6-B574-604B-EA0A-71644145711A}"/>
              </a:ext>
            </a:extLst>
          </p:cNvPr>
          <p:cNvSpPr>
            <a:spLocks noGrp="1"/>
          </p:cNvSpPr>
          <p:nvPr>
            <p:ph type="sldNum" sz="quarter" idx="16"/>
          </p:nvPr>
        </p:nvSpPr>
        <p:spPr/>
        <p:txBody>
          <a:bodyPr/>
          <a:lstStyle/>
          <a:p>
            <a:fld id="{B1A20FC8-41B9-4055-A397-5AB32DE79FCA}" type="slidenum">
              <a:rPr lang="de-DE" smtClean="0"/>
              <a:pPr/>
              <a:t>13</a:t>
            </a:fld>
            <a:endParaRPr lang="de-DE"/>
          </a:p>
        </p:txBody>
      </p:sp>
      <p:sp>
        <p:nvSpPr>
          <p:cNvPr id="7" name="TextBox 6">
            <a:extLst>
              <a:ext uri="{FF2B5EF4-FFF2-40B4-BE49-F238E27FC236}">
                <a16:creationId xmlns:a16="http://schemas.microsoft.com/office/drawing/2014/main" id="{7EDF39E9-65F0-F6E1-6688-D872EE5AEC97}"/>
              </a:ext>
            </a:extLst>
          </p:cNvPr>
          <p:cNvSpPr txBox="1"/>
          <p:nvPr/>
        </p:nvSpPr>
        <p:spPr>
          <a:xfrm>
            <a:off x="7489696" y="1711341"/>
            <a:ext cx="38093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Security downgrade is possible if </a:t>
            </a:r>
            <a:r>
              <a:rPr lang="en-US" b="1">
                <a:ea typeface="+mn-lt"/>
                <a:cs typeface="+mn-lt"/>
              </a:rPr>
              <a:t>email server</a:t>
            </a:r>
            <a:r>
              <a:rPr lang="en-US">
                <a:ea typeface="+mn-lt"/>
                <a:cs typeface="+mn-lt"/>
              </a:rPr>
              <a:t> and client don’t explicitly disallow it</a:t>
            </a:r>
            <a:endParaRPr lang="en-US"/>
          </a:p>
        </p:txBody>
      </p:sp>
      <p:sp>
        <p:nvSpPr>
          <p:cNvPr id="8" name="TextBox 7">
            <a:extLst>
              <a:ext uri="{FF2B5EF4-FFF2-40B4-BE49-F238E27FC236}">
                <a16:creationId xmlns:a16="http://schemas.microsoft.com/office/drawing/2014/main" id="{CCE1FF8D-EF16-FFB4-8590-5221FBAF9201}"/>
              </a:ext>
            </a:extLst>
          </p:cNvPr>
          <p:cNvSpPr txBox="1"/>
          <p:nvPr/>
        </p:nvSpPr>
        <p:spPr>
          <a:xfrm>
            <a:off x="469120" y="4461487"/>
            <a:ext cx="108214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rial"/>
                <a:cs typeface="Arial"/>
              </a:rPr>
              <a:t>How many email servers would accept plaintext?</a:t>
            </a:r>
            <a:endParaRPr lang="en-US" sz="3600">
              <a:ea typeface="Verdana"/>
            </a:endParaRPr>
          </a:p>
          <a:p>
            <a:pPr algn="l"/>
            <a:endParaRPr lang="en-US" sz="3600">
              <a:ea typeface="Verdana"/>
            </a:endParaRPr>
          </a:p>
        </p:txBody>
      </p:sp>
      <p:sp>
        <p:nvSpPr>
          <p:cNvPr id="2" name="TextBox 1">
            <a:extLst>
              <a:ext uri="{FF2B5EF4-FFF2-40B4-BE49-F238E27FC236}">
                <a16:creationId xmlns:a16="http://schemas.microsoft.com/office/drawing/2014/main" id="{0E426E58-3DE2-9813-2DEF-D1FE43977FD7}"/>
              </a:ext>
            </a:extLst>
          </p:cNvPr>
          <p:cNvSpPr txBox="1"/>
          <p:nvPr/>
        </p:nvSpPr>
        <p:spPr>
          <a:xfrm>
            <a:off x="469120" y="3428554"/>
            <a:ext cx="572455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rial"/>
                <a:cs typeface="Arial"/>
              </a:rPr>
              <a:t>Vulnerable Servers</a:t>
            </a:r>
            <a:endParaRPr lang="en-US" sz="3600" b="1">
              <a:ea typeface="Verdana"/>
            </a:endParaRPr>
          </a:p>
          <a:p>
            <a:pPr algn="l"/>
            <a:endParaRPr lang="en-US" sz="3600" b="1">
              <a:ea typeface="Verdana"/>
            </a:endParaRPr>
          </a:p>
        </p:txBody>
      </p:sp>
    </p:spTree>
    <p:extLst>
      <p:ext uri="{BB962C8B-B14F-4D97-AF65-F5344CB8AC3E}">
        <p14:creationId xmlns:p14="http://schemas.microsoft.com/office/powerpoint/2010/main" val="910420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FF97-44D2-471C-2218-370A828E04DA}"/>
              </a:ext>
            </a:extLst>
          </p:cNvPr>
          <p:cNvSpPr>
            <a:spLocks noGrp="1"/>
          </p:cNvSpPr>
          <p:nvPr>
            <p:ph type="title"/>
          </p:nvPr>
        </p:nvSpPr>
        <p:spPr/>
        <p:txBody>
          <a:bodyPr/>
          <a:lstStyle/>
          <a:p>
            <a:r>
              <a:rPr lang="en-US">
                <a:ea typeface="Verdana"/>
              </a:rPr>
              <a:t>Shodan</a:t>
            </a:r>
            <a:endParaRPr lang="en-US"/>
          </a:p>
        </p:txBody>
      </p:sp>
      <p:sp>
        <p:nvSpPr>
          <p:cNvPr id="3" name="Date Placeholder 2">
            <a:extLst>
              <a:ext uri="{FF2B5EF4-FFF2-40B4-BE49-F238E27FC236}">
                <a16:creationId xmlns:a16="http://schemas.microsoft.com/office/drawing/2014/main" id="{761D5FBA-E5CD-10FA-E70A-B371CB9C6BE2}"/>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6C15CA70-C8CF-FFC7-07F0-EDDD2A21DB4C}"/>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95AC4DC3-E1A6-66C9-8D2C-0F23DFA20E18}"/>
              </a:ext>
            </a:extLst>
          </p:cNvPr>
          <p:cNvSpPr>
            <a:spLocks noGrp="1"/>
          </p:cNvSpPr>
          <p:nvPr>
            <p:ph type="sldNum" sz="quarter" idx="16"/>
          </p:nvPr>
        </p:nvSpPr>
        <p:spPr/>
        <p:txBody>
          <a:bodyPr/>
          <a:lstStyle/>
          <a:p>
            <a:fld id="{B1A20FC8-41B9-4055-A397-5AB32DE79FCA}" type="slidenum">
              <a:rPr lang="de-DE" smtClean="0"/>
              <a:pPr/>
              <a:t>14</a:t>
            </a:fld>
            <a:endParaRPr lang="de-DE"/>
          </a:p>
        </p:txBody>
      </p:sp>
      <p:sp>
        <p:nvSpPr>
          <p:cNvPr id="6" name="Text Placeholder 5">
            <a:extLst>
              <a:ext uri="{FF2B5EF4-FFF2-40B4-BE49-F238E27FC236}">
                <a16:creationId xmlns:a16="http://schemas.microsoft.com/office/drawing/2014/main" id="{E490BECA-8EFA-9640-A0CF-3E14DE79267B}"/>
              </a:ext>
            </a:extLst>
          </p:cNvPr>
          <p:cNvSpPr>
            <a:spLocks noGrp="1"/>
          </p:cNvSpPr>
          <p:nvPr>
            <p:ph type="body" sz="quarter" idx="19"/>
          </p:nvPr>
        </p:nvSpPr>
        <p:spPr>
          <a:xfrm>
            <a:off x="431577" y="4352267"/>
            <a:ext cx="11324613" cy="1863662"/>
          </a:xfrm>
        </p:spPr>
        <p:txBody>
          <a:bodyPr vert="horz" lIns="0" tIns="0" rIns="0" bIns="0" rtlCol="0" anchor="t">
            <a:noAutofit/>
          </a:bodyPr>
          <a:lstStyle/>
          <a:p>
            <a:pPr marL="285750" indent="-285750">
              <a:buChar char="•"/>
            </a:pPr>
            <a:r>
              <a:rPr lang="en-US">
                <a:ea typeface="+mn-lt"/>
                <a:cs typeface="+mn-lt"/>
              </a:rPr>
              <a:t>A web-based search platform for Internet connected devices</a:t>
            </a:r>
            <a:endParaRPr lang="en-US">
              <a:ea typeface="Verdana"/>
            </a:endParaRPr>
          </a:p>
          <a:p>
            <a:pPr marL="285750" indent="-285750">
              <a:buChar char="•"/>
            </a:pPr>
            <a:r>
              <a:rPr lang="en-US">
                <a:ea typeface="Verdana"/>
              </a:rPr>
              <a:t>We query Shodan API - </a:t>
            </a:r>
            <a:r>
              <a:rPr lang="en-US">
                <a:ea typeface="+mn-lt"/>
                <a:cs typeface="+mn-lt"/>
                <a:hlinkClick r:id="rId2"/>
              </a:rPr>
              <a:t>https://api.shodan.io/shodan/host/count</a:t>
            </a:r>
            <a:endParaRPr lang="en-US">
              <a:ea typeface="+mn-lt"/>
              <a:cs typeface="+mn-lt"/>
            </a:endParaRPr>
          </a:p>
          <a:p>
            <a:pPr marL="285750" indent="-285750">
              <a:buChar char="•"/>
            </a:pPr>
            <a:r>
              <a:rPr lang="en-US">
                <a:ea typeface="Verdana"/>
              </a:rPr>
              <a:t>Example query: </a:t>
            </a:r>
            <a:r>
              <a:rPr lang="en-US">
                <a:ea typeface="+mn-lt"/>
                <a:cs typeface="+mn-lt"/>
              </a:rPr>
              <a:t>port:587 ("ESMTP" OR "EHLO" OR "250-")</a:t>
            </a:r>
            <a:endParaRPr lang="en-US">
              <a:ea typeface="Verdana"/>
            </a:endParaRPr>
          </a:p>
          <a:p>
            <a:pPr marL="285750" indent="-285750">
              <a:buChar char="•"/>
            </a:pPr>
            <a:r>
              <a:rPr lang="en-US">
                <a:ea typeface="Verdana"/>
              </a:rPr>
              <a:t>Shodan searches its database, we do not connect to actual servers on the Internet</a:t>
            </a:r>
          </a:p>
        </p:txBody>
      </p:sp>
      <p:pic>
        <p:nvPicPr>
          <p:cNvPr id="7" name="Picture 6" descr="A map of the world&#10;&#10;AI-generated content may be incorrect.">
            <a:extLst>
              <a:ext uri="{FF2B5EF4-FFF2-40B4-BE49-F238E27FC236}">
                <a16:creationId xmlns:a16="http://schemas.microsoft.com/office/drawing/2014/main" id="{B35EAA39-9E0E-05EE-D61D-D38A865DFC5F}"/>
              </a:ext>
            </a:extLst>
          </p:cNvPr>
          <p:cNvPicPr>
            <a:picLocks noChangeAspect="1"/>
          </p:cNvPicPr>
          <p:nvPr/>
        </p:nvPicPr>
        <p:blipFill>
          <a:blip r:embed="rId3"/>
          <a:srcRect l="3606" r="2103" b="-206"/>
          <a:stretch>
            <a:fillRect/>
          </a:stretch>
        </p:blipFill>
        <p:spPr>
          <a:xfrm>
            <a:off x="400373" y="1092334"/>
            <a:ext cx="11081899" cy="3142885"/>
          </a:xfrm>
          <a:prstGeom prst="rect">
            <a:avLst/>
          </a:prstGeom>
        </p:spPr>
      </p:pic>
    </p:spTree>
    <p:extLst>
      <p:ext uri="{BB962C8B-B14F-4D97-AF65-F5344CB8AC3E}">
        <p14:creationId xmlns:p14="http://schemas.microsoft.com/office/powerpoint/2010/main" val="92807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BDDC-AF66-142D-30BA-B92DA67ED92F}"/>
              </a:ext>
            </a:extLst>
          </p:cNvPr>
          <p:cNvSpPr>
            <a:spLocks noGrp="1"/>
          </p:cNvSpPr>
          <p:nvPr>
            <p:ph type="title"/>
          </p:nvPr>
        </p:nvSpPr>
        <p:spPr>
          <a:xfrm>
            <a:off x="440708" y="330270"/>
            <a:ext cx="9921303" cy="398509"/>
          </a:xfrm>
        </p:spPr>
        <p:txBody>
          <a:bodyPr/>
          <a:lstStyle/>
          <a:p>
            <a:r>
              <a:rPr lang="de-DE" b="1">
                <a:ea typeface="Verdana"/>
              </a:rPr>
              <a:t>Passive Measurement </a:t>
            </a:r>
            <a:r>
              <a:rPr lang="de-DE" b="1" err="1">
                <a:ea typeface="Verdana"/>
              </a:rPr>
              <a:t>with</a:t>
            </a:r>
            <a:r>
              <a:rPr lang="de-DE" b="1">
                <a:ea typeface="Verdana"/>
              </a:rPr>
              <a:t> </a:t>
            </a:r>
            <a:r>
              <a:rPr lang="de-DE" b="1" err="1">
                <a:ea typeface="Verdana"/>
              </a:rPr>
              <a:t>Shodan</a:t>
            </a:r>
          </a:p>
          <a:p>
            <a:endParaRPr lang="en-US" b="1">
              <a:ea typeface="Verdana"/>
            </a:endParaRPr>
          </a:p>
        </p:txBody>
      </p:sp>
      <p:sp>
        <p:nvSpPr>
          <p:cNvPr id="3" name="Date Placeholder 2">
            <a:extLst>
              <a:ext uri="{FF2B5EF4-FFF2-40B4-BE49-F238E27FC236}">
                <a16:creationId xmlns:a16="http://schemas.microsoft.com/office/drawing/2014/main" id="{790EDFEF-76B2-C8C8-112B-76796B588637}"/>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E53837F4-78C8-FCE8-5E6D-DC8430C3B1F7}"/>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D638E7DA-DD22-B98E-EA22-7C107C8386E7}"/>
              </a:ext>
            </a:extLst>
          </p:cNvPr>
          <p:cNvSpPr>
            <a:spLocks noGrp="1"/>
          </p:cNvSpPr>
          <p:nvPr>
            <p:ph type="sldNum" sz="quarter" idx="16"/>
          </p:nvPr>
        </p:nvSpPr>
        <p:spPr/>
        <p:txBody>
          <a:bodyPr/>
          <a:lstStyle/>
          <a:p>
            <a:fld id="{B1A20FC8-41B9-4055-A397-5AB32DE79FCA}" type="slidenum">
              <a:rPr lang="de-DE" smtClean="0"/>
              <a:pPr/>
              <a:t>15</a:t>
            </a:fld>
            <a:endParaRPr lang="de-DE"/>
          </a:p>
        </p:txBody>
      </p:sp>
      <p:sp>
        <p:nvSpPr>
          <p:cNvPr id="7" name="TextBox 6">
            <a:extLst>
              <a:ext uri="{FF2B5EF4-FFF2-40B4-BE49-F238E27FC236}">
                <a16:creationId xmlns:a16="http://schemas.microsoft.com/office/drawing/2014/main" id="{7FF85DDD-725F-C7FC-ABEE-50BE126777DD}"/>
              </a:ext>
            </a:extLst>
          </p:cNvPr>
          <p:cNvSpPr txBox="1"/>
          <p:nvPr/>
        </p:nvSpPr>
        <p:spPr>
          <a:xfrm>
            <a:off x="5650487" y="2741877"/>
            <a:ext cx="369581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250-mail.nsipmail.de</a:t>
            </a:r>
            <a:endParaRPr lang="en-US"/>
          </a:p>
          <a:p>
            <a:r>
              <a:rPr lang="en-US">
                <a:ea typeface="+mn-lt"/>
                <a:cs typeface="+mn-lt"/>
              </a:rPr>
              <a:t>250-PIPELINING</a:t>
            </a:r>
            <a:endParaRPr lang="en-US"/>
          </a:p>
          <a:p>
            <a:r>
              <a:rPr lang="en-US">
                <a:ea typeface="+mn-lt"/>
                <a:cs typeface="+mn-lt"/>
              </a:rPr>
              <a:t>250-SIZE 10240000</a:t>
            </a:r>
            <a:endParaRPr lang="en-US"/>
          </a:p>
          <a:p>
            <a:r>
              <a:rPr lang="en-US">
                <a:ea typeface="+mn-lt"/>
                <a:cs typeface="+mn-lt"/>
              </a:rPr>
              <a:t>250-VRFY</a:t>
            </a:r>
            <a:endParaRPr lang="en-US"/>
          </a:p>
          <a:p>
            <a:r>
              <a:rPr lang="en-US">
                <a:ea typeface="+mn-lt"/>
                <a:cs typeface="+mn-lt"/>
              </a:rPr>
              <a:t>250-ETRN</a:t>
            </a:r>
            <a:endParaRPr lang="en-US"/>
          </a:p>
          <a:p>
            <a:r>
              <a:rPr lang="en-US">
                <a:ea typeface="+mn-lt"/>
                <a:cs typeface="+mn-lt"/>
              </a:rPr>
              <a:t>250-STARTTLS</a:t>
            </a:r>
            <a:endParaRPr lang="en-US"/>
          </a:p>
          <a:p>
            <a:r>
              <a:rPr lang="en-US" b="1">
                <a:ea typeface="+mn-lt"/>
                <a:cs typeface="+mn-lt"/>
              </a:rPr>
              <a:t>250-AUTH PLAIN LOGIN</a:t>
            </a:r>
            <a:endParaRPr lang="en-US" b="1"/>
          </a:p>
          <a:p>
            <a:r>
              <a:rPr lang="en-US">
                <a:ea typeface="Verdana"/>
              </a:rPr>
              <a:t>...</a:t>
            </a:r>
            <a:endParaRPr lang="en-US"/>
          </a:p>
        </p:txBody>
      </p:sp>
      <p:sp>
        <p:nvSpPr>
          <p:cNvPr id="8" name="TextBox 7">
            <a:extLst>
              <a:ext uri="{FF2B5EF4-FFF2-40B4-BE49-F238E27FC236}">
                <a16:creationId xmlns:a16="http://schemas.microsoft.com/office/drawing/2014/main" id="{FFCB3D24-057F-6DD4-924B-DA2D55A59EAC}"/>
              </a:ext>
            </a:extLst>
          </p:cNvPr>
          <p:cNvSpPr txBox="1"/>
          <p:nvPr/>
        </p:nvSpPr>
        <p:spPr>
          <a:xfrm>
            <a:off x="416462" y="1944307"/>
            <a:ext cx="46176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1.Client requests capabilities from server</a:t>
            </a:r>
            <a:endParaRPr lang="en-US"/>
          </a:p>
        </p:txBody>
      </p:sp>
      <p:sp>
        <p:nvSpPr>
          <p:cNvPr id="9" name="TextBox 8">
            <a:extLst>
              <a:ext uri="{FF2B5EF4-FFF2-40B4-BE49-F238E27FC236}">
                <a16:creationId xmlns:a16="http://schemas.microsoft.com/office/drawing/2014/main" id="{F4421CB3-9D08-FD3B-C0C7-6710389BDF80}"/>
              </a:ext>
            </a:extLst>
          </p:cNvPr>
          <p:cNvSpPr txBox="1"/>
          <p:nvPr/>
        </p:nvSpPr>
        <p:spPr>
          <a:xfrm>
            <a:off x="5032432" y="5938320"/>
            <a:ext cx="65270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 530 5.7.0 Must issue a STARTTLS command first</a:t>
            </a:r>
          </a:p>
        </p:txBody>
      </p:sp>
      <p:sp>
        <p:nvSpPr>
          <p:cNvPr id="11" name="TextBox 10">
            <a:extLst>
              <a:ext uri="{FF2B5EF4-FFF2-40B4-BE49-F238E27FC236}">
                <a16:creationId xmlns:a16="http://schemas.microsoft.com/office/drawing/2014/main" id="{9ECE4BA1-F9B2-E21C-1FC9-A47D50AF330F}"/>
              </a:ext>
            </a:extLst>
          </p:cNvPr>
          <p:cNvSpPr txBox="1"/>
          <p:nvPr/>
        </p:nvSpPr>
        <p:spPr>
          <a:xfrm>
            <a:off x="412403" y="2746362"/>
            <a:ext cx="3865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2.Server lists capabilities</a:t>
            </a:r>
            <a:endParaRPr lang="en-US"/>
          </a:p>
        </p:txBody>
      </p:sp>
      <p:sp>
        <p:nvSpPr>
          <p:cNvPr id="12" name="TextBox 11">
            <a:extLst>
              <a:ext uri="{FF2B5EF4-FFF2-40B4-BE49-F238E27FC236}">
                <a16:creationId xmlns:a16="http://schemas.microsoft.com/office/drawing/2014/main" id="{0ADBC5CB-89EB-4823-6655-861A419DDC93}"/>
              </a:ext>
            </a:extLst>
          </p:cNvPr>
          <p:cNvSpPr txBox="1"/>
          <p:nvPr/>
        </p:nvSpPr>
        <p:spPr>
          <a:xfrm>
            <a:off x="1174401" y="4367240"/>
            <a:ext cx="6132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ea typeface="Verdana"/>
              </a:rPr>
              <a:t> potentially effective before TLS</a:t>
            </a:r>
          </a:p>
        </p:txBody>
      </p:sp>
      <p:sp>
        <p:nvSpPr>
          <p:cNvPr id="13" name="TextBox 12">
            <a:extLst>
              <a:ext uri="{FF2B5EF4-FFF2-40B4-BE49-F238E27FC236}">
                <a16:creationId xmlns:a16="http://schemas.microsoft.com/office/drawing/2014/main" id="{8CB34A07-8425-DE4D-E4BB-45E1B6C1D335}"/>
              </a:ext>
            </a:extLst>
          </p:cNvPr>
          <p:cNvSpPr txBox="1"/>
          <p:nvPr/>
        </p:nvSpPr>
        <p:spPr>
          <a:xfrm>
            <a:off x="357607" y="5188412"/>
            <a:ext cx="67627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Verdana"/>
              </a:rPr>
              <a:t>This does not guarantee server's vulnerability:</a:t>
            </a:r>
          </a:p>
        </p:txBody>
      </p:sp>
      <p:sp>
        <p:nvSpPr>
          <p:cNvPr id="14" name="TextBox 13">
            <a:extLst>
              <a:ext uri="{FF2B5EF4-FFF2-40B4-BE49-F238E27FC236}">
                <a16:creationId xmlns:a16="http://schemas.microsoft.com/office/drawing/2014/main" id="{8CC8AB21-EF1B-17B1-8042-5A39ED78C662}"/>
              </a:ext>
            </a:extLst>
          </p:cNvPr>
          <p:cNvSpPr txBox="1"/>
          <p:nvPr/>
        </p:nvSpPr>
        <p:spPr>
          <a:xfrm>
            <a:off x="353122" y="5557024"/>
            <a:ext cx="3159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Client tries to login</a:t>
            </a:r>
            <a:endParaRPr lang="en-US"/>
          </a:p>
        </p:txBody>
      </p:sp>
      <p:sp>
        <p:nvSpPr>
          <p:cNvPr id="15" name="TextBox 14">
            <a:extLst>
              <a:ext uri="{FF2B5EF4-FFF2-40B4-BE49-F238E27FC236}">
                <a16:creationId xmlns:a16="http://schemas.microsoft.com/office/drawing/2014/main" id="{9E55410C-80FB-B559-E61D-95CB1225032B}"/>
              </a:ext>
            </a:extLst>
          </p:cNvPr>
          <p:cNvSpPr txBox="1"/>
          <p:nvPr/>
        </p:nvSpPr>
        <p:spPr>
          <a:xfrm>
            <a:off x="353122" y="5928731"/>
            <a:ext cx="3159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Server rejects</a:t>
            </a:r>
            <a:endParaRPr lang="en-US"/>
          </a:p>
        </p:txBody>
      </p:sp>
      <p:sp>
        <p:nvSpPr>
          <p:cNvPr id="16" name="TextBox 15">
            <a:extLst>
              <a:ext uri="{FF2B5EF4-FFF2-40B4-BE49-F238E27FC236}">
                <a16:creationId xmlns:a16="http://schemas.microsoft.com/office/drawing/2014/main" id="{C3A22118-B08B-B893-E70E-77F7765209FE}"/>
              </a:ext>
            </a:extLst>
          </p:cNvPr>
          <p:cNvSpPr txBox="1"/>
          <p:nvPr/>
        </p:nvSpPr>
        <p:spPr>
          <a:xfrm>
            <a:off x="343830" y="985023"/>
            <a:ext cx="99431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2400">
                <a:ea typeface="Verdana"/>
              </a:rPr>
              <a:t>Idea: </a:t>
            </a:r>
            <a:r>
              <a:rPr lang="de-DE" sz="2400" err="1">
                <a:ea typeface="Verdana"/>
              </a:rPr>
              <a:t>scan</a:t>
            </a:r>
            <a:r>
              <a:rPr lang="de-DE" sz="2400">
                <a:ea typeface="Verdana"/>
              </a:rPr>
              <a:t> Internet </a:t>
            </a:r>
            <a:r>
              <a:rPr lang="de-DE" sz="2400" err="1">
                <a:ea typeface="Verdana"/>
              </a:rPr>
              <a:t>for</a:t>
            </a:r>
            <a:r>
              <a:rPr lang="de-DE" sz="2400">
                <a:ea typeface="Verdana"/>
              </a:rPr>
              <a:t> email </a:t>
            </a:r>
            <a:r>
              <a:rPr lang="de-DE" sz="2400" err="1">
                <a:ea typeface="Verdana"/>
              </a:rPr>
              <a:t>servers</a:t>
            </a:r>
            <a:r>
              <a:rPr lang="de-DE" sz="2400">
                <a:ea typeface="Verdana"/>
              </a:rPr>
              <a:t> </a:t>
            </a:r>
            <a:r>
              <a:rPr lang="de-DE" sz="2400" err="1">
                <a:ea typeface="Verdana"/>
              </a:rPr>
              <a:t>that</a:t>
            </a:r>
            <a:r>
              <a:rPr lang="de-DE" sz="2400">
                <a:ea typeface="Verdana"/>
              </a:rPr>
              <a:t> </a:t>
            </a:r>
            <a:r>
              <a:rPr lang="de-DE" sz="2400" err="1">
                <a:ea typeface="Verdana"/>
              </a:rPr>
              <a:t>advertise</a:t>
            </a:r>
            <a:r>
              <a:rPr lang="de-DE" sz="2400">
                <a:ea typeface="Verdana"/>
              </a:rPr>
              <a:t> </a:t>
            </a:r>
            <a:r>
              <a:rPr lang="de-DE" sz="2400" err="1">
                <a:ea typeface="Verdana"/>
              </a:rPr>
              <a:t>plain</a:t>
            </a:r>
            <a:r>
              <a:rPr lang="de-DE" sz="2400">
                <a:ea typeface="Verdana"/>
              </a:rPr>
              <a:t> auth</a:t>
            </a:r>
          </a:p>
        </p:txBody>
      </p:sp>
      <p:sp>
        <p:nvSpPr>
          <p:cNvPr id="17" name="TextBox 16">
            <a:extLst>
              <a:ext uri="{FF2B5EF4-FFF2-40B4-BE49-F238E27FC236}">
                <a16:creationId xmlns:a16="http://schemas.microsoft.com/office/drawing/2014/main" id="{16CB058A-E9BD-9D0B-0327-30F67A612249}"/>
              </a:ext>
            </a:extLst>
          </p:cNvPr>
          <p:cNvSpPr txBox="1"/>
          <p:nvPr/>
        </p:nvSpPr>
        <p:spPr>
          <a:xfrm>
            <a:off x="408877" y="1449658"/>
            <a:ext cx="41817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Verdana"/>
              </a:rPr>
              <a:t>SMTP example:</a:t>
            </a:r>
          </a:p>
        </p:txBody>
      </p:sp>
      <p:cxnSp>
        <p:nvCxnSpPr>
          <p:cNvPr id="18" name="Straight Arrow Connector 17">
            <a:extLst>
              <a:ext uri="{FF2B5EF4-FFF2-40B4-BE49-F238E27FC236}">
                <a16:creationId xmlns:a16="http://schemas.microsoft.com/office/drawing/2014/main" id="{3587E3EC-E15B-21BA-05B6-4CB65062110A}"/>
              </a:ext>
            </a:extLst>
          </p:cNvPr>
          <p:cNvCxnSpPr/>
          <p:nvPr/>
        </p:nvCxnSpPr>
        <p:spPr>
          <a:xfrm flipV="1">
            <a:off x="4980877" y="4534828"/>
            <a:ext cx="669072" cy="9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A714A72-CFCF-EA50-9EFD-840E8A25005C}"/>
              </a:ext>
            </a:extLst>
          </p:cNvPr>
          <p:cNvSpPr txBox="1"/>
          <p:nvPr/>
        </p:nvSpPr>
        <p:spPr>
          <a:xfrm>
            <a:off x="5649951" y="2081560"/>
            <a:ext cx="34940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EHLO test.com</a:t>
            </a:r>
            <a:endParaRPr lang="en-US"/>
          </a:p>
        </p:txBody>
      </p:sp>
      <p:sp>
        <p:nvSpPr>
          <p:cNvPr id="21" name="TextBox 20">
            <a:extLst>
              <a:ext uri="{FF2B5EF4-FFF2-40B4-BE49-F238E27FC236}">
                <a16:creationId xmlns:a16="http://schemas.microsoft.com/office/drawing/2014/main" id="{13B63C14-FB10-3416-CF77-8579EFAD5A0E}"/>
              </a:ext>
            </a:extLst>
          </p:cNvPr>
          <p:cNvSpPr txBox="1"/>
          <p:nvPr/>
        </p:nvSpPr>
        <p:spPr>
          <a:xfrm>
            <a:off x="5037292" y="5570017"/>
            <a:ext cx="6203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C: AUTH PLAIN AGFsaWNlAHNlY3JldA==</a:t>
            </a:r>
            <a:endParaRPr lang="en-US"/>
          </a:p>
        </p:txBody>
      </p:sp>
    </p:spTree>
    <p:extLst>
      <p:ext uri="{BB962C8B-B14F-4D97-AF65-F5344CB8AC3E}">
        <p14:creationId xmlns:p14="http://schemas.microsoft.com/office/powerpoint/2010/main" val="249056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4" grpId="0"/>
      <p:bldP spid="15" grpId="0"/>
      <p:bldP spid="19"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B0CE44-7D37-3DC7-C975-C90F3BCA9B96}"/>
              </a:ext>
            </a:extLst>
          </p:cNvPr>
          <p:cNvSpPr>
            <a:spLocks noGrp="1"/>
          </p:cNvSpPr>
          <p:nvPr>
            <p:ph type="title"/>
          </p:nvPr>
        </p:nvSpPr>
        <p:spPr/>
        <p:txBody>
          <a:bodyPr/>
          <a:lstStyle/>
          <a:p>
            <a:r>
              <a:rPr lang="de-DE" b="1">
                <a:ea typeface="+mj-lt"/>
                <a:cs typeface="+mj-lt"/>
              </a:rPr>
              <a:t>Passive Measurement </a:t>
            </a:r>
            <a:r>
              <a:rPr lang="de-DE" b="1" err="1">
                <a:ea typeface="+mj-lt"/>
                <a:cs typeface="+mj-lt"/>
              </a:rPr>
              <a:t>with</a:t>
            </a:r>
            <a:r>
              <a:rPr lang="de-DE" b="1">
                <a:ea typeface="+mj-lt"/>
                <a:cs typeface="+mj-lt"/>
              </a:rPr>
              <a:t> </a:t>
            </a:r>
            <a:r>
              <a:rPr lang="de-DE" b="1" err="1">
                <a:ea typeface="+mj-lt"/>
                <a:cs typeface="+mj-lt"/>
              </a:rPr>
              <a:t>Shodan</a:t>
            </a:r>
            <a:r>
              <a:rPr lang="de-DE" b="1">
                <a:ea typeface="+mj-lt"/>
                <a:cs typeface="+mj-lt"/>
              </a:rPr>
              <a:t>: </a:t>
            </a:r>
            <a:r>
              <a:rPr lang="de-DE" b="1" err="1">
                <a:ea typeface="+mj-lt"/>
                <a:cs typeface="+mj-lt"/>
              </a:rPr>
              <a:t>results</a:t>
            </a:r>
            <a:endParaRPr lang="en-US" b="1" err="1">
              <a:ea typeface="+mj-lt"/>
              <a:cs typeface="+mj-lt"/>
            </a:endParaRPr>
          </a:p>
        </p:txBody>
      </p:sp>
      <p:sp>
        <p:nvSpPr>
          <p:cNvPr id="4" name="Date Placeholder 3">
            <a:extLst>
              <a:ext uri="{FF2B5EF4-FFF2-40B4-BE49-F238E27FC236}">
                <a16:creationId xmlns:a16="http://schemas.microsoft.com/office/drawing/2014/main" id="{B0BE540A-6DBB-9946-E871-12C2FFC94717}"/>
              </a:ext>
            </a:extLst>
          </p:cNvPr>
          <p:cNvSpPr>
            <a:spLocks noGrp="1"/>
          </p:cNvSpPr>
          <p:nvPr>
            <p:ph type="dt" sz="half" idx="14"/>
          </p:nvPr>
        </p:nvSpPr>
        <p:spPr/>
        <p:txBody>
          <a:bodyPr/>
          <a:lstStyle/>
          <a:p>
            <a:fld id="{DCFFE0C5-6E1C-4858-B4A4-B9AC0AA8B9FB}" type="datetime1">
              <a:rPr lang="de-DE" smtClean="0"/>
              <a:t>17.02.2026</a:t>
            </a:fld>
            <a:endParaRPr lang="de-DE"/>
          </a:p>
        </p:txBody>
      </p:sp>
      <p:sp>
        <p:nvSpPr>
          <p:cNvPr id="5" name="Footer Placeholder 4">
            <a:extLst>
              <a:ext uri="{FF2B5EF4-FFF2-40B4-BE49-F238E27FC236}">
                <a16:creationId xmlns:a16="http://schemas.microsoft.com/office/drawing/2014/main" id="{29C17E7C-C117-3142-AD56-F6540F8A3E09}"/>
              </a:ext>
            </a:extLst>
          </p:cNvPr>
          <p:cNvSpPr>
            <a:spLocks noGrp="1"/>
          </p:cNvSpPr>
          <p:nvPr>
            <p:ph type="ftr" sz="quarter" idx="15"/>
          </p:nvPr>
        </p:nvSpPr>
        <p:spPr/>
        <p:txBody>
          <a:bodyPr/>
          <a:lstStyle/>
          <a:p>
            <a:endParaRPr lang="de-DE">
              <a:ea typeface="Verdana"/>
            </a:endParaRPr>
          </a:p>
        </p:txBody>
      </p:sp>
      <p:sp>
        <p:nvSpPr>
          <p:cNvPr id="6" name="Slide Number Placeholder 5">
            <a:extLst>
              <a:ext uri="{FF2B5EF4-FFF2-40B4-BE49-F238E27FC236}">
                <a16:creationId xmlns:a16="http://schemas.microsoft.com/office/drawing/2014/main" id="{53991FF6-4884-0290-1C60-968C7F316ADF}"/>
              </a:ext>
            </a:extLst>
          </p:cNvPr>
          <p:cNvSpPr>
            <a:spLocks noGrp="1"/>
          </p:cNvSpPr>
          <p:nvPr>
            <p:ph type="sldNum" sz="quarter" idx="16"/>
          </p:nvPr>
        </p:nvSpPr>
        <p:spPr/>
        <p:txBody>
          <a:bodyPr/>
          <a:lstStyle/>
          <a:p>
            <a:fld id="{B1A20FC8-41B9-4055-A397-5AB32DE79FCA}" type="slidenum">
              <a:rPr lang="de-DE" smtClean="0"/>
              <a:pPr/>
              <a:t>16</a:t>
            </a:fld>
            <a:endParaRPr lang="de-DE"/>
          </a:p>
        </p:txBody>
      </p:sp>
      <p:pic>
        <p:nvPicPr>
          <p:cNvPr id="7" name="Content Placeholder 6" descr="A screenshot of a graph&#10;&#10;AI-generated content may be incorrect.">
            <a:extLst>
              <a:ext uri="{FF2B5EF4-FFF2-40B4-BE49-F238E27FC236}">
                <a16:creationId xmlns:a16="http://schemas.microsoft.com/office/drawing/2014/main" id="{641E75C8-E6A3-22BE-7CB6-9C5698A0008D}"/>
              </a:ext>
            </a:extLst>
          </p:cNvPr>
          <p:cNvPicPr>
            <a:picLocks noGrp="1" noChangeAspect="1"/>
          </p:cNvPicPr>
          <p:nvPr>
            <p:ph sz="quarter" idx="4294967295"/>
          </p:nvPr>
        </p:nvPicPr>
        <p:blipFill>
          <a:blip r:embed="rId2"/>
          <a:stretch>
            <a:fillRect/>
          </a:stretch>
        </p:blipFill>
        <p:spPr>
          <a:xfrm>
            <a:off x="74869" y="1536460"/>
            <a:ext cx="12038450" cy="4331631"/>
          </a:xfrm>
          <a:prstGeom prst="rect">
            <a:avLst/>
          </a:prstGeom>
        </p:spPr>
      </p:pic>
    </p:spTree>
    <p:extLst>
      <p:ext uri="{BB962C8B-B14F-4D97-AF65-F5344CB8AC3E}">
        <p14:creationId xmlns:p14="http://schemas.microsoft.com/office/powerpoint/2010/main" val="246563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9CF-C5D4-4B1A-460D-87F3C2533425}"/>
              </a:ext>
            </a:extLst>
          </p:cNvPr>
          <p:cNvSpPr>
            <a:spLocks noGrp="1"/>
          </p:cNvSpPr>
          <p:nvPr>
            <p:ph type="title"/>
          </p:nvPr>
        </p:nvSpPr>
        <p:spPr>
          <a:xfrm>
            <a:off x="450000" y="330270"/>
            <a:ext cx="5081811" cy="1043926"/>
          </a:xfrm>
        </p:spPr>
        <p:txBody>
          <a:bodyPr/>
          <a:lstStyle/>
          <a:p>
            <a:r>
              <a:rPr lang="en-US">
                <a:ea typeface="Verdana"/>
              </a:rPr>
              <a:t>Email Server Configuration Scanner</a:t>
            </a:r>
            <a:endParaRPr lang="en-US"/>
          </a:p>
        </p:txBody>
      </p:sp>
      <p:sp>
        <p:nvSpPr>
          <p:cNvPr id="3" name="Date Placeholder 2">
            <a:extLst>
              <a:ext uri="{FF2B5EF4-FFF2-40B4-BE49-F238E27FC236}">
                <a16:creationId xmlns:a16="http://schemas.microsoft.com/office/drawing/2014/main" id="{F333D2E5-29AC-D60A-451F-28E24F599A1F}"/>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9E20B857-C565-147C-DE05-C62C6F91E17D}"/>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7F9E23B5-6454-5EB2-52AF-D665BDD867B8}"/>
              </a:ext>
            </a:extLst>
          </p:cNvPr>
          <p:cNvSpPr>
            <a:spLocks noGrp="1"/>
          </p:cNvSpPr>
          <p:nvPr>
            <p:ph type="sldNum" sz="quarter" idx="16"/>
          </p:nvPr>
        </p:nvSpPr>
        <p:spPr/>
        <p:txBody>
          <a:bodyPr/>
          <a:lstStyle/>
          <a:p>
            <a:fld id="{B1A20FC8-41B9-4055-A397-5AB32DE79FCA}" type="slidenum">
              <a:rPr lang="de-DE" smtClean="0"/>
              <a:pPr/>
              <a:t>17</a:t>
            </a:fld>
            <a:endParaRPr lang="de-DE"/>
          </a:p>
        </p:txBody>
      </p:sp>
      <p:sp>
        <p:nvSpPr>
          <p:cNvPr id="6" name="Text Placeholder 5">
            <a:extLst>
              <a:ext uri="{FF2B5EF4-FFF2-40B4-BE49-F238E27FC236}">
                <a16:creationId xmlns:a16="http://schemas.microsoft.com/office/drawing/2014/main" id="{61EE3E25-3C70-FD23-F39E-5DBFADC02B8E}"/>
              </a:ext>
            </a:extLst>
          </p:cNvPr>
          <p:cNvSpPr>
            <a:spLocks noGrp="1"/>
          </p:cNvSpPr>
          <p:nvPr>
            <p:ph type="body" sz="quarter" idx="19"/>
          </p:nvPr>
        </p:nvSpPr>
        <p:spPr>
          <a:xfrm>
            <a:off x="444492" y="1381759"/>
            <a:ext cx="5083291" cy="4860000"/>
          </a:xfrm>
        </p:spPr>
        <p:txBody>
          <a:bodyPr vert="horz" lIns="0" tIns="0" rIns="0" bIns="0" rtlCol="0" anchor="t">
            <a:noAutofit/>
          </a:bodyPr>
          <a:lstStyle/>
          <a:p>
            <a:pPr marL="285750" indent="-285750">
              <a:buChar char="•"/>
            </a:pPr>
            <a:r>
              <a:rPr lang="en-US">
                <a:ea typeface="Verdana"/>
              </a:rPr>
              <a:t>Bash script</a:t>
            </a:r>
          </a:p>
          <a:p>
            <a:pPr marL="285750" indent="-285750">
              <a:buChar char="•"/>
            </a:pPr>
            <a:r>
              <a:rPr lang="en-US">
                <a:ea typeface="Verdana"/>
              </a:rPr>
              <a:t>Postfix (SMTP) &amp; Dovecot (IMAP, POP3)</a:t>
            </a:r>
          </a:p>
          <a:p>
            <a:pPr marL="285750" indent="-285750">
              <a:buChar char="•"/>
            </a:pPr>
            <a:endParaRPr lang="en-US">
              <a:ea typeface="Verdana"/>
            </a:endParaRPr>
          </a:p>
          <a:p>
            <a:r>
              <a:rPr lang="en-US">
                <a:ea typeface="+mn-lt"/>
                <a:cs typeface="+mn-lt"/>
              </a:rPr>
              <a:t>Detects and issues warnings if:</a:t>
            </a:r>
          </a:p>
          <a:p>
            <a:pPr marL="285750" indent="-285750">
              <a:buChar char="•"/>
            </a:pPr>
            <a:r>
              <a:rPr lang="en-US">
                <a:ea typeface="+mn-lt"/>
                <a:cs typeface="+mn-lt"/>
              </a:rPr>
              <a:t>TLS is optional instead of mandatory</a:t>
            </a:r>
          </a:p>
          <a:p>
            <a:pPr marL="285750" indent="-285750">
              <a:buChar char="•"/>
            </a:pPr>
            <a:r>
              <a:rPr lang="en-US">
                <a:ea typeface="+mn-lt"/>
                <a:cs typeface="+mn-lt"/>
              </a:rPr>
              <a:t>insecure authentication options (plain, login)</a:t>
            </a:r>
            <a:endParaRPr lang="en-US">
              <a:ea typeface="Verdana"/>
            </a:endParaRPr>
          </a:p>
          <a:p>
            <a:endParaRPr lang="en-US">
              <a:ea typeface="+mn-lt"/>
              <a:cs typeface="+mn-lt"/>
            </a:endParaRPr>
          </a:p>
          <a:p>
            <a:r>
              <a:rPr lang="en-US">
                <a:ea typeface="+mn-lt"/>
                <a:cs typeface="+mn-lt"/>
              </a:rPr>
              <a:t>Multiple config file support:</a:t>
            </a:r>
            <a:endParaRPr lang="en-US">
              <a:ea typeface="Verdana"/>
            </a:endParaRPr>
          </a:p>
          <a:p>
            <a:pPr>
              <a:buChar char="•"/>
            </a:pPr>
            <a:r>
              <a:rPr lang="en-US">
                <a:ea typeface="+mn-lt"/>
                <a:cs typeface="+mn-lt"/>
              </a:rPr>
              <a:t> Dovecot: Handles split(</a:t>
            </a:r>
            <a:r>
              <a:rPr lang="en-US" i="1" err="1">
                <a:ea typeface="+mn-lt"/>
                <a:cs typeface="+mn-lt"/>
              </a:rPr>
              <a:t>conf.d</a:t>
            </a:r>
            <a:r>
              <a:rPr lang="en-US" i="1">
                <a:ea typeface="+mn-lt"/>
                <a:cs typeface="+mn-lt"/>
              </a:rPr>
              <a:t>/</a:t>
            </a:r>
            <a:r>
              <a:rPr lang="en-US">
                <a:ea typeface="+mn-lt"/>
                <a:cs typeface="+mn-lt"/>
              </a:rPr>
              <a:t>) and monolithic(</a:t>
            </a:r>
            <a:r>
              <a:rPr lang="en-US" i="1" err="1">
                <a:ea typeface="+mn-lt"/>
                <a:cs typeface="+mn-lt"/>
              </a:rPr>
              <a:t>dovecot.conf</a:t>
            </a:r>
            <a:r>
              <a:rPr lang="en-US">
                <a:ea typeface="+mn-lt"/>
                <a:cs typeface="+mn-lt"/>
              </a:rPr>
              <a:t>) configurations</a:t>
            </a:r>
          </a:p>
          <a:p>
            <a:pPr>
              <a:buChar char="•"/>
            </a:pPr>
            <a:r>
              <a:rPr lang="en-US">
                <a:ea typeface="+mn-lt"/>
                <a:cs typeface="+mn-lt"/>
              </a:rPr>
              <a:t> Postfix: Supports </a:t>
            </a:r>
            <a:r>
              <a:rPr lang="en-US" i="1">
                <a:ea typeface="+mn-lt"/>
                <a:cs typeface="+mn-lt"/>
              </a:rPr>
              <a:t>main.cf</a:t>
            </a:r>
            <a:r>
              <a:rPr lang="en-US">
                <a:ea typeface="+mn-lt"/>
                <a:cs typeface="+mn-lt"/>
              </a:rPr>
              <a:t> and </a:t>
            </a:r>
            <a:r>
              <a:rPr lang="en-US" i="1">
                <a:ea typeface="+mn-lt"/>
                <a:cs typeface="+mn-lt"/>
              </a:rPr>
              <a:t>master.cf</a:t>
            </a:r>
            <a:endParaRPr lang="en-US" i="1">
              <a:ea typeface="Verdana"/>
            </a:endParaRPr>
          </a:p>
        </p:txBody>
      </p:sp>
      <p:pic>
        <p:nvPicPr>
          <p:cNvPr id="8" name="Picture 7" descr="A screenshot of a computer program&#10;&#10;AI-generated content may be incorrect.">
            <a:extLst>
              <a:ext uri="{FF2B5EF4-FFF2-40B4-BE49-F238E27FC236}">
                <a16:creationId xmlns:a16="http://schemas.microsoft.com/office/drawing/2014/main" id="{7C7042E5-4383-7159-AC75-870631BA255F}"/>
              </a:ext>
            </a:extLst>
          </p:cNvPr>
          <p:cNvPicPr>
            <a:picLocks noChangeAspect="1"/>
          </p:cNvPicPr>
          <p:nvPr/>
        </p:nvPicPr>
        <p:blipFill>
          <a:blip r:embed="rId2"/>
          <a:stretch>
            <a:fillRect/>
          </a:stretch>
        </p:blipFill>
        <p:spPr>
          <a:xfrm>
            <a:off x="5629652" y="0"/>
            <a:ext cx="6562679" cy="6858000"/>
          </a:xfrm>
          <a:prstGeom prst="rect">
            <a:avLst/>
          </a:prstGeom>
        </p:spPr>
      </p:pic>
    </p:spTree>
    <p:extLst>
      <p:ext uri="{BB962C8B-B14F-4D97-AF65-F5344CB8AC3E}">
        <p14:creationId xmlns:p14="http://schemas.microsoft.com/office/powerpoint/2010/main" val="143331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39BA7-0D3F-B593-DAEF-E4496537AD53}"/>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1CA4E1E4-A107-7A94-8DC8-BD86F885994D}"/>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8304F415-F9E8-35E7-7492-6F3C9D604988}"/>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F9685AED-07FF-E419-528A-608CCA9E1762}"/>
              </a:ext>
            </a:extLst>
          </p:cNvPr>
          <p:cNvSpPr>
            <a:spLocks noGrp="1"/>
          </p:cNvSpPr>
          <p:nvPr>
            <p:ph type="sldNum" sz="quarter" idx="16"/>
          </p:nvPr>
        </p:nvSpPr>
        <p:spPr/>
        <p:txBody>
          <a:bodyPr/>
          <a:lstStyle/>
          <a:p>
            <a:fld id="{B1A20FC8-41B9-4055-A397-5AB32DE79FCA}" type="slidenum">
              <a:rPr lang="de-DE" smtClean="0"/>
              <a:pPr/>
              <a:t>18</a:t>
            </a:fld>
            <a:endParaRPr lang="de-DE"/>
          </a:p>
        </p:txBody>
      </p:sp>
      <p:sp>
        <p:nvSpPr>
          <p:cNvPr id="7" name="TextBox 6">
            <a:extLst>
              <a:ext uri="{FF2B5EF4-FFF2-40B4-BE49-F238E27FC236}">
                <a16:creationId xmlns:a16="http://schemas.microsoft.com/office/drawing/2014/main" id="{8528018B-4000-830F-AECD-0C9CEFEDCD00}"/>
              </a:ext>
            </a:extLst>
          </p:cNvPr>
          <p:cNvSpPr txBox="1"/>
          <p:nvPr/>
        </p:nvSpPr>
        <p:spPr>
          <a:xfrm>
            <a:off x="7489696" y="1711341"/>
            <a:ext cx="38093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Security downgrade is possible if email server and </a:t>
            </a:r>
            <a:r>
              <a:rPr lang="en-US" b="1">
                <a:ea typeface="+mn-lt"/>
                <a:cs typeface="+mn-lt"/>
              </a:rPr>
              <a:t>client </a:t>
            </a:r>
            <a:r>
              <a:rPr lang="en-US">
                <a:ea typeface="+mn-lt"/>
                <a:cs typeface="+mn-lt"/>
              </a:rPr>
              <a:t>don’t explicitly disallow it</a:t>
            </a:r>
            <a:endParaRPr lang="en-US"/>
          </a:p>
        </p:txBody>
      </p:sp>
      <p:sp>
        <p:nvSpPr>
          <p:cNvPr id="8" name="TextBox 7">
            <a:extLst>
              <a:ext uri="{FF2B5EF4-FFF2-40B4-BE49-F238E27FC236}">
                <a16:creationId xmlns:a16="http://schemas.microsoft.com/office/drawing/2014/main" id="{93AC3125-885C-3B31-7343-2D81C71BD996}"/>
              </a:ext>
            </a:extLst>
          </p:cNvPr>
          <p:cNvSpPr txBox="1"/>
          <p:nvPr/>
        </p:nvSpPr>
        <p:spPr>
          <a:xfrm>
            <a:off x="469120" y="4461487"/>
            <a:ext cx="1082149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mn-lt"/>
                <a:cs typeface="+mn-lt"/>
              </a:rPr>
              <a:t>How many email clients would authenticate in plaintext? </a:t>
            </a:r>
            <a:endParaRPr lang="en-US"/>
          </a:p>
          <a:p>
            <a:endParaRPr lang="en-US"/>
          </a:p>
          <a:p>
            <a:endParaRPr lang="en-US"/>
          </a:p>
        </p:txBody>
      </p:sp>
      <p:sp>
        <p:nvSpPr>
          <p:cNvPr id="2" name="TextBox 1">
            <a:extLst>
              <a:ext uri="{FF2B5EF4-FFF2-40B4-BE49-F238E27FC236}">
                <a16:creationId xmlns:a16="http://schemas.microsoft.com/office/drawing/2014/main" id="{9DF8D01B-9B99-AD87-4557-886849887355}"/>
              </a:ext>
            </a:extLst>
          </p:cNvPr>
          <p:cNvSpPr txBox="1"/>
          <p:nvPr/>
        </p:nvSpPr>
        <p:spPr>
          <a:xfrm>
            <a:off x="469120" y="3428554"/>
            <a:ext cx="572455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rial"/>
                <a:cs typeface="Arial"/>
              </a:rPr>
              <a:t>Vulnerable Clients</a:t>
            </a:r>
            <a:endParaRPr lang="en-US" sz="3600" b="1">
              <a:ea typeface="Verdana"/>
            </a:endParaRPr>
          </a:p>
          <a:p>
            <a:pPr algn="l"/>
            <a:endParaRPr lang="en-US" sz="3600" b="1">
              <a:ea typeface="Verdana"/>
            </a:endParaRPr>
          </a:p>
        </p:txBody>
      </p:sp>
    </p:spTree>
    <p:extLst>
      <p:ext uri="{BB962C8B-B14F-4D97-AF65-F5344CB8AC3E}">
        <p14:creationId xmlns:p14="http://schemas.microsoft.com/office/powerpoint/2010/main" val="2536011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AA8385-0FF0-9D00-61FD-7DDC8CB8A467}"/>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CA84B90C-404E-85F0-C910-8E5FE1EE03D1}"/>
              </a:ext>
            </a:extLst>
          </p:cNvPr>
          <p:cNvSpPr>
            <a:spLocks noGrp="1"/>
          </p:cNvSpPr>
          <p:nvPr>
            <p:ph type="ftr" sz="quarter" idx="15"/>
          </p:nvPr>
        </p:nvSpPr>
        <p:spPr/>
        <p:txBody>
          <a:bodyPr/>
          <a:lstStyle/>
          <a:p>
            <a:r>
              <a:rPr lang="de-DE"/>
              <a:t>Fußzeile</a:t>
            </a:r>
          </a:p>
        </p:txBody>
      </p:sp>
      <p:sp>
        <p:nvSpPr>
          <p:cNvPr id="5" name="Slide Number Placeholder 4">
            <a:extLst>
              <a:ext uri="{FF2B5EF4-FFF2-40B4-BE49-F238E27FC236}">
                <a16:creationId xmlns:a16="http://schemas.microsoft.com/office/drawing/2014/main" id="{863F8FBE-4DC6-2066-DED4-6844D90248A1}"/>
              </a:ext>
            </a:extLst>
          </p:cNvPr>
          <p:cNvSpPr>
            <a:spLocks noGrp="1"/>
          </p:cNvSpPr>
          <p:nvPr>
            <p:ph type="sldNum" sz="quarter" idx="16"/>
          </p:nvPr>
        </p:nvSpPr>
        <p:spPr/>
        <p:txBody>
          <a:bodyPr/>
          <a:lstStyle/>
          <a:p>
            <a:fld id="{B1A20FC8-41B9-4055-A397-5AB32DE79FCA}" type="slidenum">
              <a:rPr lang="de-DE" smtClean="0"/>
              <a:pPr/>
              <a:t>19</a:t>
            </a:fld>
            <a:endParaRPr lang="de-DE"/>
          </a:p>
        </p:txBody>
      </p:sp>
      <p:sp>
        <p:nvSpPr>
          <p:cNvPr id="6" name="Text Placeholder 5">
            <a:extLst>
              <a:ext uri="{FF2B5EF4-FFF2-40B4-BE49-F238E27FC236}">
                <a16:creationId xmlns:a16="http://schemas.microsoft.com/office/drawing/2014/main" id="{4A704DAF-CD18-D4D9-8DD7-8115F941F812}"/>
              </a:ext>
            </a:extLst>
          </p:cNvPr>
          <p:cNvSpPr>
            <a:spLocks noGrp="1"/>
          </p:cNvSpPr>
          <p:nvPr>
            <p:ph type="body" sz="quarter" idx="19"/>
          </p:nvPr>
        </p:nvSpPr>
        <p:spPr>
          <a:xfrm>
            <a:off x="444492" y="1381759"/>
            <a:ext cx="5813350" cy="4860000"/>
          </a:xfrm>
        </p:spPr>
        <p:txBody>
          <a:bodyPr vert="horz" lIns="0" tIns="0" rIns="0" bIns="0" rtlCol="0" anchor="t">
            <a:noAutofit/>
          </a:bodyPr>
          <a:lstStyle/>
          <a:p>
            <a:pPr marL="285750" indent="-285750">
              <a:buChar char="•"/>
            </a:pPr>
            <a:r>
              <a:rPr lang="en-US">
                <a:ea typeface="Verdana"/>
              </a:rPr>
              <a:t>A study evaluating 49 real-world email clients' behavior in case of TLS disruptions</a:t>
            </a:r>
          </a:p>
          <a:p>
            <a:pPr marL="285750" indent="-285750">
              <a:buChar char="•"/>
            </a:pPr>
            <a:r>
              <a:rPr lang="en-US">
                <a:ea typeface="Verdana"/>
              </a:rPr>
              <a:t>Methodology: lab setup with </a:t>
            </a:r>
            <a:r>
              <a:rPr lang="en-US" err="1">
                <a:ea typeface="Verdana"/>
              </a:rPr>
              <a:t>MiTM</a:t>
            </a:r>
            <a:r>
              <a:rPr lang="en-US">
                <a:ea typeface="Verdana"/>
              </a:rPr>
              <a:t>-proxy between email </a:t>
            </a:r>
            <a:r>
              <a:rPr lang="en-US" err="1">
                <a:ea typeface="Verdana"/>
              </a:rPr>
              <a:t>clien</a:t>
            </a:r>
            <a:r>
              <a:rPr lang="en-US">
                <a:ea typeface="Verdana"/>
              </a:rPr>
              <a:t>t and server</a:t>
            </a:r>
          </a:p>
          <a:p>
            <a:pPr marL="285750" indent="-285750">
              <a:buChar char="•"/>
            </a:pPr>
            <a:r>
              <a:rPr lang="en-US">
                <a:ea typeface="Verdana"/>
              </a:rPr>
              <a:t>19/49 clients were found to be insecure</a:t>
            </a:r>
          </a:p>
          <a:p>
            <a:pPr marL="285750" indent="-285750">
              <a:buChar char="•"/>
            </a:pPr>
            <a:endParaRPr lang="en-US">
              <a:ea typeface="Verdana"/>
            </a:endParaRPr>
          </a:p>
          <a:p>
            <a:pPr marL="285750" indent="-285750">
              <a:buChar char="•"/>
            </a:pPr>
            <a:r>
              <a:rPr lang="en-US">
                <a:ea typeface="Verdana"/>
              </a:rPr>
              <a:t>This motivates the need for users to be able to check their email client's security</a:t>
            </a:r>
          </a:p>
          <a:p>
            <a:pPr marL="285750" indent="-285750">
              <a:buChar char="•"/>
            </a:pPr>
            <a:endParaRPr lang="en-US">
              <a:ea typeface="Verdana"/>
            </a:endParaRPr>
          </a:p>
        </p:txBody>
      </p:sp>
      <p:sp>
        <p:nvSpPr>
          <p:cNvPr id="8" name="Title 1">
            <a:extLst>
              <a:ext uri="{FF2B5EF4-FFF2-40B4-BE49-F238E27FC236}">
                <a16:creationId xmlns:a16="http://schemas.microsoft.com/office/drawing/2014/main" id="{3C124407-F6C1-8414-230B-61E46928B6D5}"/>
              </a:ext>
            </a:extLst>
          </p:cNvPr>
          <p:cNvSpPr txBox="1">
            <a:spLocks/>
          </p:cNvSpPr>
          <p:nvPr/>
        </p:nvSpPr>
        <p:spPr>
          <a:xfrm>
            <a:off x="437642" y="407157"/>
            <a:ext cx="10495525" cy="974655"/>
          </a:xfrm>
          <a:prstGeom prst="rect">
            <a:avLst/>
          </a:prstGeom>
        </p:spPr>
        <p:txBody>
          <a:bodyPr vert="horz" lIns="0" tIns="0" rIns="0" bIns="0" rtlCol="0" anchor="t">
            <a:noAutofit/>
          </a:bodyPr>
          <a:lstStyle>
            <a:lvl1pPr algn="l" defTabSz="914400" rtl="0" eaLnBrk="1" latinLnBrk="0" hangingPunct="1">
              <a:lnSpc>
                <a:spcPts val="3600"/>
              </a:lnSpc>
              <a:spcBef>
                <a:spcPct val="0"/>
              </a:spcBef>
              <a:buNone/>
              <a:defRPr sz="2400" kern="1200">
                <a:solidFill>
                  <a:schemeClr val="tx2"/>
                </a:solidFill>
                <a:latin typeface="+mj-lt"/>
                <a:ea typeface="+mj-ea"/>
                <a:cs typeface="+mj-cs"/>
              </a:defRPr>
            </a:lvl1pPr>
          </a:lstStyle>
          <a:p>
            <a:r>
              <a:rPr lang="en-US" b="1">
                <a:ea typeface="+mj-lt"/>
                <a:cs typeface="+mj-lt"/>
              </a:rPr>
              <a:t>A Multifaceted Study on the Use of TLS and Auto-detect in Email Ecosystems (2025)</a:t>
            </a:r>
            <a:endParaRPr lang="en-US" b="1"/>
          </a:p>
          <a:p>
            <a:endParaRPr lang="en-US" b="1">
              <a:ea typeface="Verdana"/>
            </a:endParaRPr>
          </a:p>
        </p:txBody>
      </p:sp>
      <p:pic>
        <p:nvPicPr>
          <p:cNvPr id="9" name="Picture 8" descr="A close-up of a newspaper&#10;&#10;AI-generated content may be incorrect.">
            <a:extLst>
              <a:ext uri="{FF2B5EF4-FFF2-40B4-BE49-F238E27FC236}">
                <a16:creationId xmlns:a16="http://schemas.microsoft.com/office/drawing/2014/main" id="{A47BAFA6-96AB-0B37-1001-CBE5FAD1D574}"/>
              </a:ext>
            </a:extLst>
          </p:cNvPr>
          <p:cNvPicPr>
            <a:picLocks noChangeAspect="1"/>
          </p:cNvPicPr>
          <p:nvPr/>
        </p:nvPicPr>
        <p:blipFill>
          <a:blip r:embed="rId2"/>
          <a:stretch>
            <a:fillRect/>
          </a:stretch>
        </p:blipFill>
        <p:spPr>
          <a:xfrm>
            <a:off x="6414516" y="1523997"/>
            <a:ext cx="5596267" cy="3315733"/>
          </a:xfrm>
          <a:prstGeom prst="rect">
            <a:avLst/>
          </a:prstGeom>
        </p:spPr>
      </p:pic>
    </p:spTree>
    <p:extLst>
      <p:ext uri="{BB962C8B-B14F-4D97-AF65-F5344CB8AC3E}">
        <p14:creationId xmlns:p14="http://schemas.microsoft.com/office/powerpoint/2010/main" val="91136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D4079C4-A1B3-5625-1EDB-E083DC0A55FB}"/>
              </a:ext>
            </a:extLst>
          </p:cNvPr>
          <p:cNvSpPr>
            <a:spLocks noGrp="1"/>
          </p:cNvSpPr>
          <p:nvPr>
            <p:ph type="title"/>
          </p:nvPr>
        </p:nvSpPr>
        <p:spPr/>
        <p:txBody>
          <a:bodyPr/>
          <a:lstStyle/>
          <a:p>
            <a:r>
              <a:rPr lang="en-US" b="1">
                <a:ea typeface="Verdana"/>
              </a:rPr>
              <a:t>Table of contents</a:t>
            </a:r>
            <a:endParaRPr lang="de-DE" b="1"/>
          </a:p>
        </p:txBody>
      </p:sp>
      <p:sp>
        <p:nvSpPr>
          <p:cNvPr id="4" name="Datumsplatzhalter 3">
            <a:extLst>
              <a:ext uri="{FF2B5EF4-FFF2-40B4-BE49-F238E27FC236}">
                <a16:creationId xmlns:a16="http://schemas.microsoft.com/office/drawing/2014/main" id="{7B825C4F-4474-7537-1F7C-3C390C3599F2}"/>
              </a:ext>
            </a:extLst>
          </p:cNvPr>
          <p:cNvSpPr>
            <a:spLocks noGrp="1"/>
          </p:cNvSpPr>
          <p:nvPr>
            <p:ph type="dt" sz="half" idx="14"/>
          </p:nvPr>
        </p:nvSpPr>
        <p:spPr/>
        <p:txBody>
          <a:bodyPr/>
          <a:lstStyle/>
          <a:p>
            <a:fld id="{9DDA1BFE-55D5-4E10-8A6C-BFB44B227EC4}" type="datetime1">
              <a:rPr lang="de-DE" smtClean="0"/>
              <a:t>17.02.2026</a:t>
            </a:fld>
            <a:endParaRPr lang="de-DE"/>
          </a:p>
        </p:txBody>
      </p:sp>
      <p:sp>
        <p:nvSpPr>
          <p:cNvPr id="5" name="Fußzeilenplatzhalter 4">
            <a:extLst>
              <a:ext uri="{FF2B5EF4-FFF2-40B4-BE49-F238E27FC236}">
                <a16:creationId xmlns:a16="http://schemas.microsoft.com/office/drawing/2014/main" id="{3303D2FB-391B-6AA6-8565-1762EFDC5E96}"/>
              </a:ext>
            </a:extLst>
          </p:cNvPr>
          <p:cNvSpPr>
            <a:spLocks noGrp="1"/>
          </p:cNvSpPr>
          <p:nvPr>
            <p:ph type="ftr" sz="quarter" idx="15"/>
          </p:nvPr>
        </p:nvSpPr>
        <p:spPr/>
        <p:txBody>
          <a:bodyPr/>
          <a:lstStyle/>
          <a:p>
            <a:endParaRPr lang="de-DE"/>
          </a:p>
        </p:txBody>
      </p:sp>
      <p:sp>
        <p:nvSpPr>
          <p:cNvPr id="6" name="Foliennummernplatzhalter 5">
            <a:extLst>
              <a:ext uri="{FF2B5EF4-FFF2-40B4-BE49-F238E27FC236}">
                <a16:creationId xmlns:a16="http://schemas.microsoft.com/office/drawing/2014/main" id="{34FF0D4D-BA95-1A40-B50D-B47968090FEC}"/>
              </a:ext>
            </a:extLst>
          </p:cNvPr>
          <p:cNvSpPr>
            <a:spLocks noGrp="1"/>
          </p:cNvSpPr>
          <p:nvPr>
            <p:ph type="sldNum" sz="quarter" idx="16"/>
          </p:nvPr>
        </p:nvSpPr>
        <p:spPr/>
        <p:txBody>
          <a:bodyPr/>
          <a:lstStyle/>
          <a:p>
            <a:fld id="{B1A20FC8-41B9-4055-A397-5AB32DE79FCA}" type="slidenum">
              <a:rPr lang="de-DE" smtClean="0"/>
              <a:pPr/>
              <a:t>2</a:t>
            </a:fld>
            <a:endParaRPr lang="de-DE"/>
          </a:p>
        </p:txBody>
      </p:sp>
      <p:sp>
        <p:nvSpPr>
          <p:cNvPr id="2" name="Inhaltsplatzhalter 1">
            <a:extLst>
              <a:ext uri="{FF2B5EF4-FFF2-40B4-BE49-F238E27FC236}">
                <a16:creationId xmlns:a16="http://schemas.microsoft.com/office/drawing/2014/main" id="{C7DA3D12-5F65-3CA4-E18D-ADC9D1D7F1CF}"/>
              </a:ext>
            </a:extLst>
          </p:cNvPr>
          <p:cNvSpPr>
            <a:spLocks noGrp="1"/>
          </p:cNvSpPr>
          <p:nvPr>
            <p:ph type="body" sz="quarter" idx="17"/>
          </p:nvPr>
        </p:nvSpPr>
        <p:spPr>
          <a:xfrm>
            <a:off x="449263" y="1311057"/>
            <a:ext cx="9883596" cy="4810971"/>
          </a:xfrm>
        </p:spPr>
        <p:txBody>
          <a:bodyPr vert="horz" lIns="0" tIns="0" rIns="0" bIns="0" rtlCol="0" anchor="t">
            <a:noAutofit/>
          </a:bodyPr>
          <a:lstStyle/>
          <a:p>
            <a:pPr marL="342900" indent="-393065">
              <a:buAutoNum type="arabicPeriod"/>
            </a:pPr>
            <a:r>
              <a:rPr lang="en-US" sz="1600">
                <a:latin typeface="Verdana"/>
                <a:ea typeface="Verdana"/>
              </a:rPr>
              <a:t>Introduction</a:t>
            </a:r>
            <a:endParaRPr lang="de-DE">
              <a:ea typeface="Verdana"/>
            </a:endParaRPr>
          </a:p>
          <a:p>
            <a:pPr marL="342900" indent="-393065">
              <a:buAutoNum type="arabicPeriod"/>
            </a:pPr>
            <a:r>
              <a:rPr lang="en-US" sz="1600">
                <a:ea typeface="Verdana"/>
              </a:rPr>
              <a:t>TLS in Email</a:t>
            </a:r>
          </a:p>
          <a:p>
            <a:pPr marL="342900" indent="-393065">
              <a:buAutoNum type="arabicPeriod"/>
            </a:pPr>
            <a:r>
              <a:rPr lang="en-US" sz="1600">
                <a:ea typeface="Verdana"/>
              </a:rPr>
              <a:t>TLS: Server and Client side</a:t>
            </a:r>
          </a:p>
          <a:p>
            <a:pPr marL="342900" indent="-393065">
              <a:buAutoNum type="arabicPeriod"/>
            </a:pPr>
            <a:r>
              <a:rPr lang="en-US" sz="1600">
                <a:ea typeface="+mn-lt"/>
                <a:cs typeface="+mn-lt"/>
              </a:rPr>
              <a:t>Current State of Email Security Testing</a:t>
            </a:r>
          </a:p>
          <a:p>
            <a:pPr marL="342900" indent="-393065">
              <a:buAutoNum type="arabicPeriod"/>
            </a:pPr>
            <a:r>
              <a:rPr lang="en-US" sz="1600">
                <a:ea typeface="Verdana"/>
              </a:rPr>
              <a:t>Vulnerability</a:t>
            </a:r>
          </a:p>
          <a:p>
            <a:pPr marL="342900" indent="-393065">
              <a:buAutoNum type="arabicPeriod"/>
            </a:pPr>
            <a:r>
              <a:rPr lang="en-US" sz="1600">
                <a:ea typeface="Verdana"/>
              </a:rPr>
              <a:t>Vulnerable servers (</a:t>
            </a:r>
            <a:r>
              <a:rPr lang="en-US" sz="1600" err="1">
                <a:ea typeface="Verdana"/>
              </a:rPr>
              <a:t>shodan</a:t>
            </a:r>
            <a:r>
              <a:rPr lang="en-US" sz="1600">
                <a:ea typeface="Verdana"/>
              </a:rPr>
              <a:t>)</a:t>
            </a:r>
          </a:p>
          <a:p>
            <a:pPr marL="342900" indent="-393065">
              <a:buAutoNum type="arabicPeriod"/>
            </a:pPr>
            <a:r>
              <a:rPr lang="en-US" sz="1600">
                <a:ea typeface="Verdana"/>
              </a:rPr>
              <a:t>Email Server Configuration Scanner</a:t>
            </a:r>
          </a:p>
          <a:p>
            <a:pPr marL="342900" indent="-393065">
              <a:buAutoNum type="arabicPeriod"/>
            </a:pPr>
            <a:r>
              <a:rPr lang="en-US" sz="1600">
                <a:ea typeface="Verdana"/>
              </a:rPr>
              <a:t>Vulnerable clients (study)</a:t>
            </a:r>
          </a:p>
          <a:p>
            <a:pPr marL="342900" indent="-393065">
              <a:buAutoNum type="arabicPeriod"/>
            </a:pPr>
            <a:r>
              <a:rPr lang="en-US" sz="1600" err="1">
                <a:ea typeface="Verdana"/>
              </a:rPr>
              <a:t>Selftest</a:t>
            </a:r>
            <a:r>
              <a:rPr lang="en-US" sz="1600">
                <a:ea typeface="Verdana"/>
              </a:rPr>
              <a:t> Service</a:t>
            </a:r>
          </a:p>
          <a:p>
            <a:pPr marL="342900" indent="-393065">
              <a:buAutoNum type="arabicPeriod"/>
            </a:pPr>
            <a:r>
              <a:rPr lang="en-US" sz="1600">
                <a:ea typeface="Verdana"/>
              </a:rPr>
              <a:t>Demo</a:t>
            </a:r>
          </a:p>
          <a:p>
            <a:pPr marL="342900" indent="-393065">
              <a:buAutoNum type="arabicPeriod"/>
            </a:pPr>
            <a:r>
              <a:rPr lang="en-US" sz="1600">
                <a:ea typeface="Verdana"/>
              </a:rPr>
              <a:t>Architecture</a:t>
            </a:r>
          </a:p>
          <a:p>
            <a:pPr marL="342900" indent="-393065">
              <a:buAutoNum type="arabicPeriod"/>
            </a:pPr>
            <a:r>
              <a:rPr lang="en-US" sz="1600">
                <a:ea typeface="Verdana"/>
              </a:rPr>
              <a:t>Challenges, Comparison to other Tools</a:t>
            </a:r>
          </a:p>
          <a:p>
            <a:pPr marL="342900" indent="-393065">
              <a:buAutoNum type="arabicPeriod"/>
            </a:pPr>
            <a:r>
              <a:rPr lang="en-US" sz="1600">
                <a:ea typeface="Verdana"/>
              </a:rPr>
              <a:t>Summary &amp; Evaluation</a:t>
            </a:r>
          </a:p>
        </p:txBody>
      </p:sp>
    </p:spTree>
    <p:extLst>
      <p:ext uri="{BB962C8B-B14F-4D97-AF65-F5344CB8AC3E}">
        <p14:creationId xmlns:p14="http://schemas.microsoft.com/office/powerpoint/2010/main" val="4092016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96A14-3F5F-0FF5-61A0-374A07580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AD054-1AFC-346A-E610-79B341EFA799}"/>
              </a:ext>
            </a:extLst>
          </p:cNvPr>
          <p:cNvSpPr>
            <a:spLocks noGrp="1"/>
          </p:cNvSpPr>
          <p:nvPr>
            <p:ph type="title"/>
          </p:nvPr>
        </p:nvSpPr>
        <p:spPr/>
        <p:txBody>
          <a:bodyPr/>
          <a:lstStyle/>
          <a:p>
            <a:r>
              <a:rPr lang="en-US" b="1">
                <a:ea typeface="+mj-lt"/>
                <a:cs typeface="+mj-lt"/>
              </a:rPr>
              <a:t>A Multifaceted Study on the Use of TLS and Auto-detect in Email Ecosystems (2025)</a:t>
            </a:r>
            <a:endParaRPr lang="en-US" b="1"/>
          </a:p>
          <a:p>
            <a:endParaRPr lang="en-US" b="1"/>
          </a:p>
          <a:p>
            <a:endParaRPr lang="en-US" b="1"/>
          </a:p>
          <a:p>
            <a:endParaRPr lang="en-US" b="1">
              <a:ea typeface="Verdana"/>
            </a:endParaRPr>
          </a:p>
        </p:txBody>
      </p:sp>
      <p:sp>
        <p:nvSpPr>
          <p:cNvPr id="3" name="Date Placeholder 2">
            <a:extLst>
              <a:ext uri="{FF2B5EF4-FFF2-40B4-BE49-F238E27FC236}">
                <a16:creationId xmlns:a16="http://schemas.microsoft.com/office/drawing/2014/main" id="{F31297DC-7700-DB39-C8B2-C2E9311959AB}"/>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93CDF06C-ADA9-B85C-254E-B4DC319F05DE}"/>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B77AD381-0883-18C6-DEA4-A3DDEC728F86}"/>
              </a:ext>
            </a:extLst>
          </p:cNvPr>
          <p:cNvSpPr>
            <a:spLocks noGrp="1"/>
          </p:cNvSpPr>
          <p:nvPr>
            <p:ph type="sldNum" sz="quarter" idx="16"/>
          </p:nvPr>
        </p:nvSpPr>
        <p:spPr/>
        <p:txBody>
          <a:bodyPr/>
          <a:lstStyle/>
          <a:p>
            <a:fld id="{B1A20FC8-41B9-4055-A397-5AB32DE79FCA}" type="slidenum">
              <a:rPr lang="de-DE" smtClean="0"/>
              <a:pPr/>
              <a:t>20</a:t>
            </a:fld>
            <a:endParaRPr lang="de-DE"/>
          </a:p>
        </p:txBody>
      </p:sp>
      <p:pic>
        <p:nvPicPr>
          <p:cNvPr id="7" name="Picture 6" descr="A close-up of a color&#10;&#10;AI-generated content may be incorrect.">
            <a:extLst>
              <a:ext uri="{FF2B5EF4-FFF2-40B4-BE49-F238E27FC236}">
                <a16:creationId xmlns:a16="http://schemas.microsoft.com/office/drawing/2014/main" id="{0F27115C-CB50-436B-89AB-BE7F880CA011}"/>
              </a:ext>
            </a:extLst>
          </p:cNvPr>
          <p:cNvPicPr>
            <a:picLocks noChangeAspect="1"/>
          </p:cNvPicPr>
          <p:nvPr/>
        </p:nvPicPr>
        <p:blipFill>
          <a:blip r:embed="rId2"/>
          <a:stretch>
            <a:fillRect/>
          </a:stretch>
        </p:blipFill>
        <p:spPr>
          <a:xfrm rot="10800000">
            <a:off x="985016" y="2474038"/>
            <a:ext cx="9477486" cy="631169"/>
          </a:xfrm>
          <a:prstGeom prst="rect">
            <a:avLst/>
          </a:prstGeom>
        </p:spPr>
      </p:pic>
      <p:sp>
        <p:nvSpPr>
          <p:cNvPr id="8" name="TextBox 7">
            <a:extLst>
              <a:ext uri="{FF2B5EF4-FFF2-40B4-BE49-F238E27FC236}">
                <a16:creationId xmlns:a16="http://schemas.microsoft.com/office/drawing/2014/main" id="{F73167F7-BA00-8836-AB50-873AC63CC09C}"/>
              </a:ext>
            </a:extLst>
          </p:cNvPr>
          <p:cNvSpPr txBox="1"/>
          <p:nvPr/>
        </p:nvSpPr>
        <p:spPr>
          <a:xfrm>
            <a:off x="1129861" y="2474310"/>
            <a:ext cx="1348827" cy="808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0" u="none" strike="noStrike">
                <a:solidFill>
                  <a:srgbClr val="FFFFFF"/>
                </a:solidFill>
                <a:latin typeface="Arial"/>
                <a:ea typeface="Arial"/>
                <a:cs typeface="Arial"/>
              </a:rPr>
              <a:t>worst</a:t>
            </a:r>
          </a:p>
          <a:p>
            <a:pPr algn="ctr"/>
            <a:endParaRPr lang="en-US"/>
          </a:p>
        </p:txBody>
      </p:sp>
      <p:sp>
        <p:nvSpPr>
          <p:cNvPr id="9" name="TextBox 8">
            <a:extLst>
              <a:ext uri="{FF2B5EF4-FFF2-40B4-BE49-F238E27FC236}">
                <a16:creationId xmlns:a16="http://schemas.microsoft.com/office/drawing/2014/main" id="{3FDA8744-7C62-3A73-62C9-82B5F5AE4ACF}"/>
              </a:ext>
            </a:extLst>
          </p:cNvPr>
          <p:cNvSpPr txBox="1"/>
          <p:nvPr/>
        </p:nvSpPr>
        <p:spPr>
          <a:xfrm>
            <a:off x="9231584" y="2474309"/>
            <a:ext cx="1348827" cy="808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latin typeface="Arial"/>
                <a:ea typeface="Arial"/>
                <a:cs typeface="Arial"/>
              </a:rPr>
              <a:t>best</a:t>
            </a:r>
            <a:endParaRPr lang="en-US" sz="2800" b="1" i="0" u="none" strike="noStrike">
              <a:solidFill>
                <a:srgbClr val="FFFFFF"/>
              </a:solidFill>
              <a:latin typeface="Arial"/>
              <a:ea typeface="Arial"/>
              <a:cs typeface="Arial"/>
            </a:endParaRPr>
          </a:p>
          <a:p>
            <a:pPr algn="ctr"/>
            <a:endParaRPr lang="en-US"/>
          </a:p>
        </p:txBody>
      </p:sp>
      <p:cxnSp>
        <p:nvCxnSpPr>
          <p:cNvPr id="10" name="Straight Arrow Connector 9">
            <a:extLst>
              <a:ext uri="{FF2B5EF4-FFF2-40B4-BE49-F238E27FC236}">
                <a16:creationId xmlns:a16="http://schemas.microsoft.com/office/drawing/2014/main" id="{5931740F-CFB8-80B2-68F5-6F4F52539211}"/>
              </a:ext>
            </a:extLst>
          </p:cNvPr>
          <p:cNvCxnSpPr/>
          <p:nvPr/>
        </p:nvCxnSpPr>
        <p:spPr>
          <a:xfrm flipH="1">
            <a:off x="1662215" y="3099269"/>
            <a:ext cx="5767" cy="956400"/>
          </a:xfrm>
          <a:prstGeom prst="straightConnector1">
            <a:avLst/>
          </a:prstGeom>
          <a:ln w="28575">
            <a:solidFill>
              <a:srgbClr val="2D3033"/>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B6B349-96F9-142D-42D8-06E339129DD6}"/>
              </a:ext>
            </a:extLst>
          </p:cNvPr>
          <p:cNvCxnSpPr>
            <a:cxnSpLocks/>
          </p:cNvCxnSpPr>
          <p:nvPr/>
        </p:nvCxnSpPr>
        <p:spPr>
          <a:xfrm flipH="1">
            <a:off x="3799317" y="3090509"/>
            <a:ext cx="5767" cy="973917"/>
          </a:xfrm>
          <a:prstGeom prst="straightConnector1">
            <a:avLst/>
          </a:prstGeom>
          <a:ln w="28575">
            <a:solidFill>
              <a:srgbClr val="2D3033"/>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CF01B33-F7A1-230B-A751-D0FE23FDC7EF}"/>
              </a:ext>
            </a:extLst>
          </p:cNvPr>
          <p:cNvCxnSpPr>
            <a:cxnSpLocks/>
          </p:cNvCxnSpPr>
          <p:nvPr/>
        </p:nvCxnSpPr>
        <p:spPr>
          <a:xfrm flipH="1">
            <a:off x="9588765" y="3134302"/>
            <a:ext cx="5767" cy="938881"/>
          </a:xfrm>
          <a:prstGeom prst="straightConnector1">
            <a:avLst/>
          </a:prstGeom>
          <a:ln w="28575">
            <a:solidFill>
              <a:srgbClr val="2D3033"/>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B2DBDB-6A61-D28D-DC15-EDE0551C30FC}"/>
              </a:ext>
            </a:extLst>
          </p:cNvPr>
          <p:cNvCxnSpPr>
            <a:cxnSpLocks/>
          </p:cNvCxnSpPr>
          <p:nvPr/>
        </p:nvCxnSpPr>
        <p:spPr>
          <a:xfrm>
            <a:off x="6537772" y="3090508"/>
            <a:ext cx="2992" cy="973917"/>
          </a:xfrm>
          <a:prstGeom prst="straightConnector1">
            <a:avLst/>
          </a:prstGeom>
          <a:ln w="28575">
            <a:solidFill>
              <a:srgbClr val="2D3033"/>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B86358A-C6BE-5370-4D41-BB6FA94FD915}"/>
              </a:ext>
            </a:extLst>
          </p:cNvPr>
          <p:cNvSpPr txBox="1"/>
          <p:nvPr/>
        </p:nvSpPr>
        <p:spPr>
          <a:xfrm>
            <a:off x="691931" y="4138447"/>
            <a:ext cx="221593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0" i="0" u="none" strike="noStrike"/>
              <a:t>Downgrade to no-TLS without notifying the user </a:t>
            </a:r>
          </a:p>
          <a:p>
            <a:pPr algn="ctr"/>
            <a:endParaRPr lang="en-US"/>
          </a:p>
        </p:txBody>
      </p:sp>
      <p:sp>
        <p:nvSpPr>
          <p:cNvPr id="16" name="TextBox 15">
            <a:extLst>
              <a:ext uri="{FF2B5EF4-FFF2-40B4-BE49-F238E27FC236}">
                <a16:creationId xmlns:a16="http://schemas.microsoft.com/office/drawing/2014/main" id="{4F86EAF9-A540-4137-2195-829241A99BA2}"/>
              </a:ext>
            </a:extLst>
          </p:cNvPr>
          <p:cNvSpPr txBox="1"/>
          <p:nvPr/>
        </p:nvSpPr>
        <p:spPr>
          <a:xfrm>
            <a:off x="9012621" y="4164724"/>
            <a:ext cx="1786760" cy="1178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b="0" i="0" u="none" strike="noStrike">
                <a:solidFill>
                  <a:srgbClr val="595959"/>
                </a:solidFill>
                <a:latin typeface="Verdana"/>
                <a:ea typeface="Arial"/>
                <a:cs typeface="Arial"/>
              </a:rPr>
              <a:t>Do not authenticate without TLS</a:t>
            </a:r>
          </a:p>
          <a:p>
            <a:pPr algn="ctr"/>
            <a:endParaRPr lang="en-US">
              <a:ea typeface="Verdana"/>
            </a:endParaRPr>
          </a:p>
        </p:txBody>
      </p:sp>
      <p:sp>
        <p:nvSpPr>
          <p:cNvPr id="17" name="TextBox 16">
            <a:extLst>
              <a:ext uri="{FF2B5EF4-FFF2-40B4-BE49-F238E27FC236}">
                <a16:creationId xmlns:a16="http://schemas.microsoft.com/office/drawing/2014/main" id="{5D34564C-E6B2-CAD0-5A2C-1A90C74E0F5F}"/>
              </a:ext>
            </a:extLst>
          </p:cNvPr>
          <p:cNvSpPr txBox="1"/>
          <p:nvPr/>
        </p:nvSpPr>
        <p:spPr>
          <a:xfrm>
            <a:off x="5929586" y="4173484"/>
            <a:ext cx="2207174" cy="11772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b="0" i="0" u="none" strike="noStrike">
                <a:solidFill>
                  <a:srgbClr val="595959"/>
                </a:solidFill>
                <a:latin typeface="Verdana"/>
                <a:ea typeface="Arial"/>
                <a:cs typeface="Arial"/>
              </a:rPr>
              <a:t>Continuously </a:t>
            </a:r>
            <a:r>
              <a:rPr lang="en-US" sz="1750">
                <a:solidFill>
                  <a:srgbClr val="595959"/>
                </a:solidFill>
                <a:latin typeface="Verdana"/>
                <a:ea typeface="Arial"/>
                <a:cs typeface="Arial"/>
              </a:rPr>
              <a:t>attempt</a:t>
            </a:r>
            <a:r>
              <a:rPr lang="en-US" sz="1750" b="0" i="0" u="none" strike="noStrike">
                <a:solidFill>
                  <a:srgbClr val="595959"/>
                </a:solidFill>
                <a:latin typeface="Verdana"/>
                <a:ea typeface="Arial"/>
                <a:cs typeface="Arial"/>
              </a:rPr>
              <a:t> to reconnect</a:t>
            </a:r>
          </a:p>
          <a:p>
            <a:pPr algn="ctr"/>
            <a:endParaRPr lang="en-US">
              <a:ea typeface="Verdana"/>
            </a:endParaRPr>
          </a:p>
        </p:txBody>
      </p:sp>
      <p:sp>
        <p:nvSpPr>
          <p:cNvPr id="18" name="TextBox 17">
            <a:extLst>
              <a:ext uri="{FF2B5EF4-FFF2-40B4-BE49-F238E27FC236}">
                <a16:creationId xmlns:a16="http://schemas.microsoft.com/office/drawing/2014/main" id="{A636E9DC-22C0-E9C3-7177-D79BC12D358C}"/>
              </a:ext>
            </a:extLst>
          </p:cNvPr>
          <p:cNvSpPr txBox="1"/>
          <p:nvPr/>
        </p:nvSpPr>
        <p:spPr>
          <a:xfrm>
            <a:off x="3196896" y="4173483"/>
            <a:ext cx="2049518" cy="1447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b="0" i="0" u="none" strike="noStrike">
                <a:solidFill>
                  <a:srgbClr val="595959"/>
                </a:solidFill>
                <a:latin typeface="Verdana"/>
                <a:ea typeface="Arial"/>
                <a:cs typeface="Arial"/>
              </a:rPr>
              <a:t>Ask user permission to authenticate without TLS</a:t>
            </a:r>
          </a:p>
          <a:p>
            <a:pPr algn="ctr"/>
            <a:endParaRPr lang="en-US">
              <a:ea typeface="Verdana"/>
            </a:endParaRPr>
          </a:p>
        </p:txBody>
      </p:sp>
      <p:sp>
        <p:nvSpPr>
          <p:cNvPr id="19" name="TextBox 18">
            <a:extLst>
              <a:ext uri="{FF2B5EF4-FFF2-40B4-BE49-F238E27FC236}">
                <a16:creationId xmlns:a16="http://schemas.microsoft.com/office/drawing/2014/main" id="{523AC1EE-D694-79A6-164A-DC74AF99809F}"/>
              </a:ext>
            </a:extLst>
          </p:cNvPr>
          <p:cNvSpPr txBox="1"/>
          <p:nvPr/>
        </p:nvSpPr>
        <p:spPr>
          <a:xfrm>
            <a:off x="444445" y="5627093"/>
            <a:ext cx="7480930"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solidFill>
                  <a:srgbClr val="595959"/>
                </a:solidFill>
                <a:latin typeface="Arial"/>
                <a:cs typeface="Arial"/>
              </a:rPr>
              <a:t>19 out of 49 tested clients may silently downgrade to no-TLS</a:t>
            </a:r>
            <a:endParaRPr lang="en-US"/>
          </a:p>
          <a:p>
            <a:pPr algn="l"/>
            <a:endParaRPr lang="en-US">
              <a:ea typeface="Verdana"/>
            </a:endParaRPr>
          </a:p>
        </p:txBody>
      </p:sp>
      <p:sp>
        <p:nvSpPr>
          <p:cNvPr id="20" name="TextBox 19">
            <a:extLst>
              <a:ext uri="{FF2B5EF4-FFF2-40B4-BE49-F238E27FC236}">
                <a16:creationId xmlns:a16="http://schemas.microsoft.com/office/drawing/2014/main" id="{FBDCE1FA-C457-76A0-6167-2E758C36918A}"/>
              </a:ext>
            </a:extLst>
          </p:cNvPr>
          <p:cNvSpPr txBox="1"/>
          <p:nvPr/>
        </p:nvSpPr>
        <p:spPr>
          <a:xfrm>
            <a:off x="390931" y="1801501"/>
            <a:ext cx="71820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u="none" strike="noStrike">
                <a:solidFill>
                  <a:srgbClr val="595959"/>
                </a:solidFill>
                <a:latin typeface="Arial"/>
                <a:ea typeface="Arial"/>
                <a:cs typeface="Arial"/>
              </a:rPr>
              <a:t>*can differ depending on email protocol and TLS downgrade test case</a:t>
            </a:r>
            <a:endParaRPr lang="en-US"/>
          </a:p>
        </p:txBody>
      </p:sp>
      <p:sp>
        <p:nvSpPr>
          <p:cNvPr id="21" name="TextBox 20">
            <a:extLst>
              <a:ext uri="{FF2B5EF4-FFF2-40B4-BE49-F238E27FC236}">
                <a16:creationId xmlns:a16="http://schemas.microsoft.com/office/drawing/2014/main" id="{FDD7D993-51C1-27E8-CF6C-D84FB428931E}"/>
              </a:ext>
            </a:extLst>
          </p:cNvPr>
          <p:cNvSpPr txBox="1"/>
          <p:nvPr/>
        </p:nvSpPr>
        <p:spPr>
          <a:xfrm>
            <a:off x="390934" y="1387174"/>
            <a:ext cx="60960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i="0" u="none" strike="noStrike">
                <a:solidFill>
                  <a:srgbClr val="595959"/>
                </a:solidFill>
                <a:latin typeface="Arial"/>
                <a:ea typeface="Arial"/>
                <a:cs typeface="Arial"/>
              </a:rPr>
              <a:t>Email client </a:t>
            </a:r>
            <a:r>
              <a:rPr lang="en-US" sz="2400">
                <a:solidFill>
                  <a:srgbClr val="595959"/>
                </a:solidFill>
                <a:latin typeface="Arial"/>
                <a:ea typeface="Arial"/>
                <a:cs typeface="Arial"/>
              </a:rPr>
              <a:t>behavior</a:t>
            </a:r>
            <a:r>
              <a:rPr lang="en-US" sz="2400" b="0" i="0" u="none" strike="noStrike">
                <a:solidFill>
                  <a:srgbClr val="595959"/>
                </a:solidFill>
                <a:latin typeface="Arial"/>
                <a:ea typeface="Arial"/>
                <a:cs typeface="Arial"/>
              </a:rPr>
              <a:t>*:</a:t>
            </a:r>
          </a:p>
          <a:p>
            <a:pPr algn="ctr"/>
            <a:endParaRPr lang="en-US" sz="2000">
              <a:ea typeface="Verdana"/>
            </a:endParaRPr>
          </a:p>
        </p:txBody>
      </p:sp>
    </p:spTree>
    <p:extLst>
      <p:ext uri="{BB962C8B-B14F-4D97-AF65-F5344CB8AC3E}">
        <p14:creationId xmlns:p14="http://schemas.microsoft.com/office/powerpoint/2010/main" val="287389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p:bldP spid="17" grpId="0"/>
      <p:bldP spid="18" grpId="0"/>
      <p:bldP spid="19"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FAC09-F37E-90BC-0BDA-AA81C9955C01}"/>
            </a:ext>
          </a:extLst>
        </p:cNvPr>
        <p:cNvGrpSpPr/>
        <p:nvPr/>
      </p:nvGrpSpPr>
      <p:grpSpPr>
        <a:xfrm>
          <a:off x="0" y="0"/>
          <a:ext cx="0" cy="0"/>
          <a:chOff x="0" y="0"/>
          <a:chExt cx="0" cy="0"/>
        </a:xfrm>
      </p:grpSpPr>
      <p:sp>
        <p:nvSpPr>
          <p:cNvPr id="13" name="Titel 12">
            <a:extLst>
              <a:ext uri="{FF2B5EF4-FFF2-40B4-BE49-F238E27FC236}">
                <a16:creationId xmlns:a16="http://schemas.microsoft.com/office/drawing/2014/main" id="{CEF443EF-1ECF-23BE-7008-06F521825E4E}"/>
              </a:ext>
            </a:extLst>
          </p:cNvPr>
          <p:cNvSpPr>
            <a:spLocks noGrp="1"/>
          </p:cNvSpPr>
          <p:nvPr>
            <p:ph type="title"/>
          </p:nvPr>
        </p:nvSpPr>
        <p:spPr/>
        <p:txBody>
          <a:bodyPr/>
          <a:lstStyle/>
          <a:p>
            <a:r>
              <a:rPr lang="en-US" b="1">
                <a:ea typeface="Verdana"/>
              </a:rPr>
              <a:t>A Multifaceted Study on the Use of TLS and Auto-detect in Email Ecosystems (2025)</a:t>
            </a:r>
          </a:p>
          <a:p>
            <a:endParaRPr lang="en-US" b="1">
              <a:ea typeface="Verdana"/>
            </a:endParaRPr>
          </a:p>
          <a:p>
            <a:endParaRPr lang="en-US" b="1">
              <a:ea typeface="Verdana"/>
            </a:endParaRPr>
          </a:p>
          <a:p>
            <a:endParaRPr lang="en-US" b="1">
              <a:ea typeface="Verdana"/>
            </a:endParaRPr>
          </a:p>
          <a:p>
            <a:endParaRPr lang="de-DE" b="1">
              <a:ea typeface="Verdana"/>
            </a:endParaRPr>
          </a:p>
        </p:txBody>
      </p:sp>
      <p:sp>
        <p:nvSpPr>
          <p:cNvPr id="3" name="Datumsplatzhalter 2">
            <a:extLst>
              <a:ext uri="{FF2B5EF4-FFF2-40B4-BE49-F238E27FC236}">
                <a16:creationId xmlns:a16="http://schemas.microsoft.com/office/drawing/2014/main" id="{A833ADAD-2E8C-FAE8-507C-D0F483F3AFF6}"/>
              </a:ext>
            </a:extLst>
          </p:cNvPr>
          <p:cNvSpPr>
            <a:spLocks noGrp="1"/>
          </p:cNvSpPr>
          <p:nvPr>
            <p:ph type="dt" sz="half" idx="14"/>
          </p:nvPr>
        </p:nvSpPr>
        <p:spPr/>
        <p:txBody>
          <a:bodyPr/>
          <a:lstStyle/>
          <a:p>
            <a:fld id="{AF2240DE-B346-42CD-A16C-590E10F5945F}" type="datetime1">
              <a:rPr lang="de-DE" smtClean="0"/>
              <a:t>17.02.2026</a:t>
            </a:fld>
            <a:endParaRPr lang="de-DE"/>
          </a:p>
        </p:txBody>
      </p:sp>
      <p:sp>
        <p:nvSpPr>
          <p:cNvPr id="4" name="Fußzeilenplatzhalter 3">
            <a:extLst>
              <a:ext uri="{FF2B5EF4-FFF2-40B4-BE49-F238E27FC236}">
                <a16:creationId xmlns:a16="http://schemas.microsoft.com/office/drawing/2014/main" id="{09242119-57FD-87C0-6747-56DBEFD5EFF7}"/>
              </a:ext>
            </a:extLst>
          </p:cNvPr>
          <p:cNvSpPr>
            <a:spLocks noGrp="1"/>
          </p:cNvSpPr>
          <p:nvPr>
            <p:ph type="ftr" sz="quarter" idx="15"/>
          </p:nvPr>
        </p:nvSpPr>
        <p:spPr/>
        <p:txBody>
          <a:bodyPr/>
          <a:lstStyle/>
          <a:p>
            <a:endParaRPr lang="de-DE"/>
          </a:p>
        </p:txBody>
      </p:sp>
      <p:sp>
        <p:nvSpPr>
          <p:cNvPr id="5" name="Foliennummernplatzhalter 4">
            <a:extLst>
              <a:ext uri="{FF2B5EF4-FFF2-40B4-BE49-F238E27FC236}">
                <a16:creationId xmlns:a16="http://schemas.microsoft.com/office/drawing/2014/main" id="{BD4DBF6B-D4B9-4AAB-6D18-4887DCDA62B0}"/>
              </a:ext>
            </a:extLst>
          </p:cNvPr>
          <p:cNvSpPr>
            <a:spLocks noGrp="1"/>
          </p:cNvSpPr>
          <p:nvPr>
            <p:ph type="sldNum" sz="quarter" idx="16"/>
          </p:nvPr>
        </p:nvSpPr>
        <p:spPr/>
        <p:txBody>
          <a:bodyPr/>
          <a:lstStyle/>
          <a:p>
            <a:fld id="{B1A20FC8-41B9-4055-A397-5AB32DE79FCA}" type="slidenum">
              <a:rPr lang="de-DE" smtClean="0"/>
              <a:pPr/>
              <a:t>21</a:t>
            </a:fld>
            <a:endParaRPr lang="de-DE"/>
          </a:p>
        </p:txBody>
      </p:sp>
      <p:sp>
        <p:nvSpPr>
          <p:cNvPr id="6" name="Textfeld 5">
            <a:extLst>
              <a:ext uri="{FF2B5EF4-FFF2-40B4-BE49-F238E27FC236}">
                <a16:creationId xmlns:a16="http://schemas.microsoft.com/office/drawing/2014/main" id="{65512C12-051F-5F31-1279-CE824E69E5D2}"/>
              </a:ext>
            </a:extLst>
          </p:cNvPr>
          <p:cNvSpPr txBox="1"/>
          <p:nvPr/>
        </p:nvSpPr>
        <p:spPr>
          <a:xfrm>
            <a:off x="3576368" y="2418991"/>
            <a:ext cx="985401"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Client</a:t>
            </a:r>
          </a:p>
        </p:txBody>
      </p:sp>
      <p:sp>
        <p:nvSpPr>
          <p:cNvPr id="7" name="Textfeld 6">
            <a:extLst>
              <a:ext uri="{FF2B5EF4-FFF2-40B4-BE49-F238E27FC236}">
                <a16:creationId xmlns:a16="http://schemas.microsoft.com/office/drawing/2014/main" id="{A0454777-CE90-F6E0-D7C2-6A3AEF0B5110}"/>
              </a:ext>
            </a:extLst>
          </p:cNvPr>
          <p:cNvSpPr txBox="1"/>
          <p:nvPr/>
        </p:nvSpPr>
        <p:spPr>
          <a:xfrm>
            <a:off x="5666983" y="2418991"/>
            <a:ext cx="803043"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err="1">
                <a:ea typeface="Verdana"/>
              </a:rPr>
              <a:t>MitM</a:t>
            </a:r>
          </a:p>
        </p:txBody>
      </p:sp>
      <p:sp>
        <p:nvSpPr>
          <p:cNvPr id="8" name="Textfeld 7">
            <a:extLst>
              <a:ext uri="{FF2B5EF4-FFF2-40B4-BE49-F238E27FC236}">
                <a16:creationId xmlns:a16="http://schemas.microsoft.com/office/drawing/2014/main" id="{3E3718B7-8FF5-535C-82CF-407C3AE6DC23}"/>
              </a:ext>
            </a:extLst>
          </p:cNvPr>
          <p:cNvSpPr txBox="1"/>
          <p:nvPr/>
        </p:nvSpPr>
        <p:spPr>
          <a:xfrm>
            <a:off x="7575240" y="2418991"/>
            <a:ext cx="103750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Server</a:t>
            </a:r>
          </a:p>
        </p:txBody>
      </p:sp>
      <p:cxnSp>
        <p:nvCxnSpPr>
          <p:cNvPr id="10" name="Gerade Verbindung mit Pfeil 9">
            <a:extLst>
              <a:ext uri="{FF2B5EF4-FFF2-40B4-BE49-F238E27FC236}">
                <a16:creationId xmlns:a16="http://schemas.microsoft.com/office/drawing/2014/main" id="{A3DF10E6-2F80-124F-492D-16CBFB4C9F36}"/>
              </a:ext>
            </a:extLst>
          </p:cNvPr>
          <p:cNvCxnSpPr/>
          <p:nvPr/>
        </p:nvCxnSpPr>
        <p:spPr>
          <a:xfrm>
            <a:off x="4049347" y="2793107"/>
            <a:ext cx="672" cy="164558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1" name="Gerade Verbindung mit Pfeil 10">
            <a:extLst>
              <a:ext uri="{FF2B5EF4-FFF2-40B4-BE49-F238E27FC236}">
                <a16:creationId xmlns:a16="http://schemas.microsoft.com/office/drawing/2014/main" id="{D2D741C4-1421-1932-7156-103F91E7EAE9}"/>
              </a:ext>
            </a:extLst>
          </p:cNvPr>
          <p:cNvCxnSpPr>
            <a:cxnSpLocks/>
          </p:cNvCxnSpPr>
          <p:nvPr/>
        </p:nvCxnSpPr>
        <p:spPr>
          <a:xfrm>
            <a:off x="8100321" y="2793107"/>
            <a:ext cx="672" cy="164558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79DF30AE-5490-6FC7-A5DA-C3DA3572604A}"/>
              </a:ext>
            </a:extLst>
          </p:cNvPr>
          <p:cNvCxnSpPr>
            <a:cxnSpLocks/>
          </p:cNvCxnSpPr>
          <p:nvPr/>
        </p:nvCxnSpPr>
        <p:spPr>
          <a:xfrm>
            <a:off x="6061808" y="2793107"/>
            <a:ext cx="672" cy="1649606"/>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F0B8576A-8395-0613-AFA2-9ED0D20A0542}"/>
              </a:ext>
            </a:extLst>
          </p:cNvPr>
          <p:cNvCxnSpPr/>
          <p:nvPr/>
        </p:nvCxnSpPr>
        <p:spPr>
          <a:xfrm>
            <a:off x="4047318" y="3232910"/>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80BEFDAA-7030-69BE-9CBE-AD7572A46523}"/>
              </a:ext>
            </a:extLst>
          </p:cNvPr>
          <p:cNvSpPr txBox="1"/>
          <p:nvPr/>
        </p:nvSpPr>
        <p:spPr>
          <a:xfrm>
            <a:off x="5405731" y="2932473"/>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CAPA / EHLO</a:t>
            </a:r>
            <a:endParaRPr lang="de-DE" sz="1100"/>
          </a:p>
        </p:txBody>
      </p:sp>
      <p:cxnSp>
        <p:nvCxnSpPr>
          <p:cNvPr id="18" name="Gerade Verbindung mit Pfeil 17">
            <a:extLst>
              <a:ext uri="{FF2B5EF4-FFF2-40B4-BE49-F238E27FC236}">
                <a16:creationId xmlns:a16="http://schemas.microsoft.com/office/drawing/2014/main" id="{9C3748B3-1C96-55F4-FA62-5165BE0942E0}"/>
              </a:ext>
            </a:extLst>
          </p:cNvPr>
          <p:cNvCxnSpPr>
            <a:cxnSpLocks/>
          </p:cNvCxnSpPr>
          <p:nvPr/>
        </p:nvCxnSpPr>
        <p:spPr>
          <a:xfrm flipH="1" flipV="1">
            <a:off x="6096092" y="4052418"/>
            <a:ext cx="20105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1DAD79A9-F802-F65D-CCC1-549CBFB35BD3}"/>
              </a:ext>
            </a:extLst>
          </p:cNvPr>
          <p:cNvSpPr txBox="1"/>
          <p:nvPr/>
        </p:nvSpPr>
        <p:spPr>
          <a:xfrm>
            <a:off x="6484032" y="3586641"/>
            <a:ext cx="1344655" cy="43088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AUTH PLAIN</a:t>
            </a:r>
            <a:endParaRPr lang="de-DE">
              <a:solidFill>
                <a:schemeClr val="accent1"/>
              </a:solidFill>
              <a:ea typeface="Verdana"/>
            </a:endParaRPr>
          </a:p>
          <a:p>
            <a:pPr algn="ctr"/>
            <a:r>
              <a:rPr lang="de-DE" sz="1100">
                <a:ea typeface="Verdana"/>
              </a:rPr>
              <a:t>STARTTLS</a:t>
            </a:r>
          </a:p>
        </p:txBody>
      </p:sp>
      <p:sp>
        <p:nvSpPr>
          <p:cNvPr id="20" name="Textfeld 19">
            <a:extLst>
              <a:ext uri="{FF2B5EF4-FFF2-40B4-BE49-F238E27FC236}">
                <a16:creationId xmlns:a16="http://schemas.microsoft.com/office/drawing/2014/main" id="{CB264F9E-6D37-A8AF-FD1E-5D06E2E04CE2}"/>
              </a:ext>
            </a:extLst>
          </p:cNvPr>
          <p:cNvSpPr txBox="1"/>
          <p:nvPr/>
        </p:nvSpPr>
        <p:spPr>
          <a:xfrm>
            <a:off x="4406503" y="3751980"/>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AUTH PLAIN</a:t>
            </a:r>
            <a:endParaRPr lang="de-DE">
              <a:solidFill>
                <a:schemeClr val="accent1"/>
              </a:solidFill>
              <a:ea typeface="Verdana"/>
            </a:endParaRPr>
          </a:p>
        </p:txBody>
      </p:sp>
      <p:cxnSp>
        <p:nvCxnSpPr>
          <p:cNvPr id="21" name="Gerade Verbindung mit Pfeil 20">
            <a:extLst>
              <a:ext uri="{FF2B5EF4-FFF2-40B4-BE49-F238E27FC236}">
                <a16:creationId xmlns:a16="http://schemas.microsoft.com/office/drawing/2014/main" id="{0813B4B4-8EB8-8B94-9F64-0306557CE626}"/>
              </a:ext>
            </a:extLst>
          </p:cNvPr>
          <p:cNvCxnSpPr>
            <a:cxnSpLocks/>
          </p:cNvCxnSpPr>
          <p:nvPr/>
        </p:nvCxnSpPr>
        <p:spPr>
          <a:xfrm flipH="1" flipV="1">
            <a:off x="4054507" y="4052417"/>
            <a:ext cx="20105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683DAA7-E4F5-D86C-C7BF-2B5F09FDDBC4}"/>
              </a:ext>
            </a:extLst>
          </p:cNvPr>
          <p:cNvSpPr txBox="1"/>
          <p:nvPr/>
        </p:nvSpPr>
        <p:spPr>
          <a:xfrm>
            <a:off x="418812" y="1340711"/>
            <a:ext cx="101197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595959"/>
                </a:solidFill>
                <a:latin typeface="Arial"/>
                <a:ea typeface="Arial"/>
                <a:cs typeface="Arial"/>
              </a:rPr>
              <a:t>Testing email</a:t>
            </a:r>
            <a:r>
              <a:rPr lang="en-US" sz="2400" b="0" i="0" u="none" strike="noStrike">
                <a:solidFill>
                  <a:srgbClr val="595959"/>
                </a:solidFill>
                <a:latin typeface="Arial"/>
                <a:ea typeface="Arial"/>
                <a:cs typeface="Arial"/>
              </a:rPr>
              <a:t> client </a:t>
            </a:r>
            <a:r>
              <a:rPr lang="en-US" sz="2400">
                <a:solidFill>
                  <a:srgbClr val="595959"/>
                </a:solidFill>
                <a:latin typeface="Arial"/>
                <a:ea typeface="Arial"/>
                <a:cs typeface="Arial"/>
              </a:rPr>
              <a:t>behavior: 4 variations of disruptions</a:t>
            </a:r>
            <a:endParaRPr lang="en-US" sz="2400" b="0" i="0" u="none" strike="noStrike">
              <a:solidFill>
                <a:srgbClr val="595959"/>
              </a:solidFill>
              <a:latin typeface="Arial"/>
              <a:ea typeface="Arial"/>
              <a:cs typeface="Arial"/>
            </a:endParaRPr>
          </a:p>
        </p:txBody>
      </p:sp>
      <p:sp>
        <p:nvSpPr>
          <p:cNvPr id="22" name="TextBox 21">
            <a:extLst>
              <a:ext uri="{FF2B5EF4-FFF2-40B4-BE49-F238E27FC236}">
                <a16:creationId xmlns:a16="http://schemas.microsoft.com/office/drawing/2014/main" id="{FB53DBC3-9411-41B8-8874-4E32AD49C60B}"/>
              </a:ext>
            </a:extLst>
          </p:cNvPr>
          <p:cNvSpPr txBox="1"/>
          <p:nvPr/>
        </p:nvSpPr>
        <p:spPr>
          <a:xfrm>
            <a:off x="576146" y="2419784"/>
            <a:ext cx="26349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Verdana"/>
              </a:rPr>
              <a:t>T1: </a:t>
            </a:r>
          </a:p>
          <a:p>
            <a:r>
              <a:rPr lang="en-US" sz="2000">
                <a:ea typeface="Verdana"/>
              </a:rPr>
              <a:t>"classic" strip </a:t>
            </a:r>
            <a:r>
              <a:rPr lang="en-US" sz="2000" err="1">
                <a:ea typeface="Verdana"/>
              </a:rPr>
              <a:t>StartTLS</a:t>
            </a:r>
            <a:r>
              <a:rPr lang="en-US" sz="2000">
                <a:ea typeface="Verdana"/>
              </a:rPr>
              <a:t> test</a:t>
            </a:r>
          </a:p>
        </p:txBody>
      </p:sp>
      <p:sp>
        <p:nvSpPr>
          <p:cNvPr id="23" name="TextBox 22">
            <a:extLst>
              <a:ext uri="{FF2B5EF4-FFF2-40B4-BE49-F238E27FC236}">
                <a16:creationId xmlns:a16="http://schemas.microsoft.com/office/drawing/2014/main" id="{73B0ED3D-9769-53B0-472D-CA2427BAD1FD}"/>
              </a:ext>
            </a:extLst>
          </p:cNvPr>
          <p:cNvSpPr txBox="1"/>
          <p:nvPr/>
        </p:nvSpPr>
        <p:spPr>
          <a:xfrm>
            <a:off x="573074" y="4805007"/>
            <a:ext cx="839459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T2: disrupt during TLS handshake </a:t>
            </a:r>
          </a:p>
          <a:p>
            <a:r>
              <a:rPr lang="en-US" sz="2000">
                <a:ea typeface="Verdana"/>
              </a:rPr>
              <a:t>T3: disrupt after client selects STARTTLS</a:t>
            </a:r>
          </a:p>
          <a:p>
            <a:r>
              <a:rPr lang="en-US" sz="2000">
                <a:ea typeface="Verdana"/>
              </a:rPr>
              <a:t>T4: disrupt ongoing TLS session</a:t>
            </a:r>
          </a:p>
          <a:p>
            <a:endParaRPr lang="en-US" sz="2000">
              <a:ea typeface="Verdana"/>
            </a:endParaRPr>
          </a:p>
        </p:txBody>
      </p:sp>
    </p:spTree>
    <p:extLst>
      <p:ext uri="{BB962C8B-B14F-4D97-AF65-F5344CB8AC3E}">
        <p14:creationId xmlns:p14="http://schemas.microsoft.com/office/powerpoint/2010/main" val="167939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17"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D764ED-6EA5-8150-D28C-4B632492B8B7}"/>
            </a:ext>
          </a:extLst>
        </p:cNvPr>
        <p:cNvGrpSpPr/>
        <p:nvPr/>
      </p:nvGrpSpPr>
      <p:grpSpPr>
        <a:xfrm>
          <a:off x="0" y="0"/>
          <a:ext cx="0" cy="0"/>
          <a:chOff x="0" y="0"/>
          <a:chExt cx="0" cy="0"/>
        </a:xfrm>
      </p:grpSpPr>
      <p:sp>
        <p:nvSpPr>
          <p:cNvPr id="13" name="Titel 12">
            <a:extLst>
              <a:ext uri="{FF2B5EF4-FFF2-40B4-BE49-F238E27FC236}">
                <a16:creationId xmlns:a16="http://schemas.microsoft.com/office/drawing/2014/main" id="{E524CE6D-1DF5-2A54-C8AE-B0565830C011}"/>
              </a:ext>
            </a:extLst>
          </p:cNvPr>
          <p:cNvSpPr>
            <a:spLocks noGrp="1"/>
          </p:cNvSpPr>
          <p:nvPr>
            <p:ph type="title"/>
          </p:nvPr>
        </p:nvSpPr>
        <p:spPr/>
        <p:txBody>
          <a:bodyPr/>
          <a:lstStyle/>
          <a:p>
            <a:r>
              <a:rPr lang="en-US" b="1">
                <a:ea typeface="Verdana"/>
              </a:rPr>
              <a:t>A Multifaceted Study on the Use of TLS and Auto-detect in Email Ecosystems (2025)</a:t>
            </a:r>
          </a:p>
          <a:p>
            <a:endParaRPr lang="en-US" b="1">
              <a:ea typeface="Verdana"/>
            </a:endParaRPr>
          </a:p>
          <a:p>
            <a:endParaRPr lang="en-US" b="1">
              <a:ea typeface="Verdana"/>
            </a:endParaRPr>
          </a:p>
          <a:p>
            <a:endParaRPr lang="en-US" b="1">
              <a:ea typeface="Verdana"/>
            </a:endParaRPr>
          </a:p>
          <a:p>
            <a:endParaRPr lang="de-DE" b="1">
              <a:ea typeface="Verdana"/>
            </a:endParaRPr>
          </a:p>
        </p:txBody>
      </p:sp>
      <p:sp>
        <p:nvSpPr>
          <p:cNvPr id="3" name="Datumsplatzhalter 2">
            <a:extLst>
              <a:ext uri="{FF2B5EF4-FFF2-40B4-BE49-F238E27FC236}">
                <a16:creationId xmlns:a16="http://schemas.microsoft.com/office/drawing/2014/main" id="{77305F5E-9D53-6579-623E-F4C20EBA81B3}"/>
              </a:ext>
            </a:extLst>
          </p:cNvPr>
          <p:cNvSpPr>
            <a:spLocks noGrp="1"/>
          </p:cNvSpPr>
          <p:nvPr>
            <p:ph type="dt" sz="half" idx="14"/>
          </p:nvPr>
        </p:nvSpPr>
        <p:spPr/>
        <p:txBody>
          <a:bodyPr/>
          <a:lstStyle/>
          <a:p>
            <a:fld id="{AF2240DE-B346-42CD-A16C-590E10F5945F}" type="datetime1">
              <a:rPr lang="de-DE" smtClean="0"/>
              <a:t>17.02.2026</a:t>
            </a:fld>
            <a:endParaRPr lang="de-DE"/>
          </a:p>
        </p:txBody>
      </p:sp>
      <p:sp>
        <p:nvSpPr>
          <p:cNvPr id="4" name="Fußzeilenplatzhalter 3">
            <a:extLst>
              <a:ext uri="{FF2B5EF4-FFF2-40B4-BE49-F238E27FC236}">
                <a16:creationId xmlns:a16="http://schemas.microsoft.com/office/drawing/2014/main" id="{D2A22F92-70C5-ADD5-4EAA-6C888EB38E9D}"/>
              </a:ext>
            </a:extLst>
          </p:cNvPr>
          <p:cNvSpPr>
            <a:spLocks noGrp="1"/>
          </p:cNvSpPr>
          <p:nvPr>
            <p:ph type="ftr" sz="quarter" idx="15"/>
          </p:nvPr>
        </p:nvSpPr>
        <p:spPr/>
        <p:txBody>
          <a:bodyPr/>
          <a:lstStyle/>
          <a:p>
            <a:endParaRPr lang="de-DE"/>
          </a:p>
        </p:txBody>
      </p:sp>
      <p:sp>
        <p:nvSpPr>
          <p:cNvPr id="5" name="Foliennummernplatzhalter 4">
            <a:extLst>
              <a:ext uri="{FF2B5EF4-FFF2-40B4-BE49-F238E27FC236}">
                <a16:creationId xmlns:a16="http://schemas.microsoft.com/office/drawing/2014/main" id="{8F3EA188-D8BF-46B0-2DFB-A2950B0742B7}"/>
              </a:ext>
            </a:extLst>
          </p:cNvPr>
          <p:cNvSpPr>
            <a:spLocks noGrp="1"/>
          </p:cNvSpPr>
          <p:nvPr>
            <p:ph type="sldNum" sz="quarter" idx="16"/>
          </p:nvPr>
        </p:nvSpPr>
        <p:spPr/>
        <p:txBody>
          <a:bodyPr/>
          <a:lstStyle/>
          <a:p>
            <a:fld id="{B1A20FC8-41B9-4055-A397-5AB32DE79FCA}" type="slidenum">
              <a:rPr lang="de-DE" smtClean="0"/>
              <a:pPr/>
              <a:t>22</a:t>
            </a:fld>
            <a:endParaRPr lang="de-DE"/>
          </a:p>
        </p:txBody>
      </p:sp>
      <p:sp>
        <p:nvSpPr>
          <p:cNvPr id="6" name="Textfeld 5">
            <a:extLst>
              <a:ext uri="{FF2B5EF4-FFF2-40B4-BE49-F238E27FC236}">
                <a16:creationId xmlns:a16="http://schemas.microsoft.com/office/drawing/2014/main" id="{00B5CFB7-8E32-17B3-5387-DA21585A2624}"/>
              </a:ext>
            </a:extLst>
          </p:cNvPr>
          <p:cNvSpPr txBox="1"/>
          <p:nvPr/>
        </p:nvSpPr>
        <p:spPr>
          <a:xfrm>
            <a:off x="3576368" y="2418991"/>
            <a:ext cx="985401"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Client</a:t>
            </a:r>
          </a:p>
        </p:txBody>
      </p:sp>
      <p:sp>
        <p:nvSpPr>
          <p:cNvPr id="7" name="Textfeld 6">
            <a:extLst>
              <a:ext uri="{FF2B5EF4-FFF2-40B4-BE49-F238E27FC236}">
                <a16:creationId xmlns:a16="http://schemas.microsoft.com/office/drawing/2014/main" id="{56A991E4-7AEE-A911-4B63-8CF7D7028060}"/>
              </a:ext>
            </a:extLst>
          </p:cNvPr>
          <p:cNvSpPr txBox="1"/>
          <p:nvPr/>
        </p:nvSpPr>
        <p:spPr>
          <a:xfrm>
            <a:off x="5666983" y="2418991"/>
            <a:ext cx="803043"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err="1">
                <a:ea typeface="Verdana"/>
              </a:rPr>
              <a:t>MitM</a:t>
            </a:r>
          </a:p>
        </p:txBody>
      </p:sp>
      <p:sp>
        <p:nvSpPr>
          <p:cNvPr id="8" name="Textfeld 7">
            <a:extLst>
              <a:ext uri="{FF2B5EF4-FFF2-40B4-BE49-F238E27FC236}">
                <a16:creationId xmlns:a16="http://schemas.microsoft.com/office/drawing/2014/main" id="{B084ACDB-2426-2F73-FCE0-62E9AE0416F4}"/>
              </a:ext>
            </a:extLst>
          </p:cNvPr>
          <p:cNvSpPr txBox="1"/>
          <p:nvPr/>
        </p:nvSpPr>
        <p:spPr>
          <a:xfrm>
            <a:off x="7575240" y="2418991"/>
            <a:ext cx="103750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Server</a:t>
            </a:r>
          </a:p>
        </p:txBody>
      </p:sp>
      <p:cxnSp>
        <p:nvCxnSpPr>
          <p:cNvPr id="10" name="Gerade Verbindung mit Pfeil 9">
            <a:extLst>
              <a:ext uri="{FF2B5EF4-FFF2-40B4-BE49-F238E27FC236}">
                <a16:creationId xmlns:a16="http://schemas.microsoft.com/office/drawing/2014/main" id="{A38FBE5E-F6AE-5B0E-4AD5-AF43D9312229}"/>
              </a:ext>
            </a:extLst>
          </p:cNvPr>
          <p:cNvCxnSpPr/>
          <p:nvPr/>
        </p:nvCxnSpPr>
        <p:spPr>
          <a:xfrm>
            <a:off x="4063458" y="2793107"/>
            <a:ext cx="672" cy="292969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1" name="Gerade Verbindung mit Pfeil 10">
            <a:extLst>
              <a:ext uri="{FF2B5EF4-FFF2-40B4-BE49-F238E27FC236}">
                <a16:creationId xmlns:a16="http://schemas.microsoft.com/office/drawing/2014/main" id="{CE310C64-506F-4B06-E628-6575E094F530}"/>
              </a:ext>
            </a:extLst>
          </p:cNvPr>
          <p:cNvCxnSpPr>
            <a:cxnSpLocks/>
          </p:cNvCxnSpPr>
          <p:nvPr/>
        </p:nvCxnSpPr>
        <p:spPr>
          <a:xfrm flipH="1">
            <a:off x="8086882" y="2793107"/>
            <a:ext cx="27550" cy="290852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1B04FC34-6891-5818-2064-0904CD808E48}"/>
              </a:ext>
            </a:extLst>
          </p:cNvPr>
          <p:cNvCxnSpPr>
            <a:cxnSpLocks/>
          </p:cNvCxnSpPr>
          <p:nvPr/>
        </p:nvCxnSpPr>
        <p:spPr>
          <a:xfrm>
            <a:off x="6061808" y="2793107"/>
            <a:ext cx="21838" cy="2954883"/>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0E4BCDD0-1033-2458-AAFE-2A344B1347A0}"/>
              </a:ext>
            </a:extLst>
          </p:cNvPr>
          <p:cNvCxnSpPr/>
          <p:nvPr/>
        </p:nvCxnSpPr>
        <p:spPr>
          <a:xfrm>
            <a:off x="4047318" y="3232910"/>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EA568D0D-46F7-801E-2C9E-CD8DDCF37A30}"/>
              </a:ext>
            </a:extLst>
          </p:cNvPr>
          <p:cNvSpPr txBox="1"/>
          <p:nvPr/>
        </p:nvSpPr>
        <p:spPr>
          <a:xfrm>
            <a:off x="5405731" y="2932473"/>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CAPA / EHLO</a:t>
            </a:r>
            <a:endParaRPr lang="de-DE" sz="1100"/>
          </a:p>
        </p:txBody>
      </p:sp>
      <p:cxnSp>
        <p:nvCxnSpPr>
          <p:cNvPr id="18" name="Gerade Verbindung mit Pfeil 17">
            <a:extLst>
              <a:ext uri="{FF2B5EF4-FFF2-40B4-BE49-F238E27FC236}">
                <a16:creationId xmlns:a16="http://schemas.microsoft.com/office/drawing/2014/main" id="{0AD1F1BA-A99C-4D49-A580-B27BC6CCB3F7}"/>
              </a:ext>
            </a:extLst>
          </p:cNvPr>
          <p:cNvCxnSpPr>
            <a:cxnSpLocks/>
          </p:cNvCxnSpPr>
          <p:nvPr/>
        </p:nvCxnSpPr>
        <p:spPr>
          <a:xfrm flipH="1" flipV="1">
            <a:off x="4064090" y="3995974"/>
            <a:ext cx="3936698" cy="141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91B16FD0-9DF3-EEF8-6C6B-3A6DD295B847}"/>
              </a:ext>
            </a:extLst>
          </p:cNvPr>
          <p:cNvSpPr txBox="1"/>
          <p:nvPr/>
        </p:nvSpPr>
        <p:spPr>
          <a:xfrm>
            <a:off x="5425699" y="3579586"/>
            <a:ext cx="1344655" cy="43088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AUTH PLAIN</a:t>
            </a:r>
            <a:endParaRPr lang="de-DE">
              <a:solidFill>
                <a:schemeClr val="accent1"/>
              </a:solidFill>
              <a:ea typeface="Verdana"/>
            </a:endParaRPr>
          </a:p>
          <a:p>
            <a:pPr algn="ctr"/>
            <a:r>
              <a:rPr lang="de-DE" sz="1100">
                <a:ea typeface="Verdana"/>
              </a:rPr>
              <a:t>STARTTLS</a:t>
            </a:r>
          </a:p>
        </p:txBody>
      </p:sp>
      <p:sp>
        <p:nvSpPr>
          <p:cNvPr id="17" name="TextBox 16">
            <a:extLst>
              <a:ext uri="{FF2B5EF4-FFF2-40B4-BE49-F238E27FC236}">
                <a16:creationId xmlns:a16="http://schemas.microsoft.com/office/drawing/2014/main" id="{0CB3E629-A646-71DC-EBBB-486E7A2F691B}"/>
              </a:ext>
            </a:extLst>
          </p:cNvPr>
          <p:cNvSpPr txBox="1"/>
          <p:nvPr/>
        </p:nvSpPr>
        <p:spPr>
          <a:xfrm>
            <a:off x="418812" y="1340711"/>
            <a:ext cx="101197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595959"/>
                </a:solidFill>
                <a:latin typeface="Arial"/>
                <a:ea typeface="Arial"/>
                <a:cs typeface="Arial"/>
              </a:rPr>
              <a:t>Testing email</a:t>
            </a:r>
            <a:r>
              <a:rPr lang="en-US" sz="2400" b="0" i="0" u="none" strike="noStrike">
                <a:solidFill>
                  <a:srgbClr val="595959"/>
                </a:solidFill>
                <a:latin typeface="Arial"/>
                <a:ea typeface="Arial"/>
                <a:cs typeface="Arial"/>
              </a:rPr>
              <a:t> client </a:t>
            </a:r>
            <a:r>
              <a:rPr lang="en-US" sz="2400">
                <a:solidFill>
                  <a:srgbClr val="595959"/>
                </a:solidFill>
                <a:latin typeface="Arial"/>
                <a:ea typeface="Arial"/>
                <a:cs typeface="Arial"/>
              </a:rPr>
              <a:t>behavior: 4 variations of disruptions</a:t>
            </a:r>
            <a:endParaRPr lang="en-US" sz="2400" b="0" i="0" u="none" strike="noStrike">
              <a:solidFill>
                <a:srgbClr val="595959"/>
              </a:solidFill>
              <a:latin typeface="Arial"/>
              <a:ea typeface="Arial"/>
              <a:cs typeface="Arial"/>
            </a:endParaRPr>
          </a:p>
        </p:txBody>
      </p:sp>
      <p:sp>
        <p:nvSpPr>
          <p:cNvPr id="22" name="TextBox 21">
            <a:extLst>
              <a:ext uri="{FF2B5EF4-FFF2-40B4-BE49-F238E27FC236}">
                <a16:creationId xmlns:a16="http://schemas.microsoft.com/office/drawing/2014/main" id="{71B14702-9AD9-6D44-CCB4-0ADC378ECF20}"/>
              </a:ext>
            </a:extLst>
          </p:cNvPr>
          <p:cNvSpPr txBox="1"/>
          <p:nvPr/>
        </p:nvSpPr>
        <p:spPr>
          <a:xfrm>
            <a:off x="576146" y="2193073"/>
            <a:ext cx="26349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Verdana"/>
              </a:rPr>
              <a:t>T3: </a:t>
            </a:r>
            <a:endParaRPr lang="en-US"/>
          </a:p>
          <a:p>
            <a:r>
              <a:rPr lang="en-US" sz="2400">
                <a:ea typeface="Verdana"/>
              </a:rPr>
              <a:t>disrupt after client selects </a:t>
            </a:r>
            <a:r>
              <a:rPr lang="en-US" sz="2400" err="1">
                <a:ea typeface="Verdana"/>
              </a:rPr>
              <a:t>StartTLS</a:t>
            </a:r>
            <a:endParaRPr lang="en-US" sz="2400">
              <a:ea typeface="Verdana"/>
            </a:endParaRPr>
          </a:p>
        </p:txBody>
      </p:sp>
      <p:sp>
        <p:nvSpPr>
          <p:cNvPr id="26" name="Textfeld 18">
            <a:extLst>
              <a:ext uri="{FF2B5EF4-FFF2-40B4-BE49-F238E27FC236}">
                <a16:creationId xmlns:a16="http://schemas.microsoft.com/office/drawing/2014/main" id="{35823612-A7AB-EC98-2EA9-E2E7A2C979F4}"/>
              </a:ext>
            </a:extLst>
          </p:cNvPr>
          <p:cNvSpPr txBox="1"/>
          <p:nvPr/>
        </p:nvSpPr>
        <p:spPr>
          <a:xfrm>
            <a:off x="5413603" y="4124879"/>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STARTTLS</a:t>
            </a:r>
            <a:endParaRPr lang="de-DE" sz="1100">
              <a:solidFill>
                <a:srgbClr val="B1063A"/>
              </a:solidFill>
              <a:ea typeface="Verdana"/>
            </a:endParaRPr>
          </a:p>
        </p:txBody>
      </p:sp>
      <p:cxnSp>
        <p:nvCxnSpPr>
          <p:cNvPr id="28" name="Gerade Verbindung mit Pfeil 13">
            <a:extLst>
              <a:ext uri="{FF2B5EF4-FFF2-40B4-BE49-F238E27FC236}">
                <a16:creationId xmlns:a16="http://schemas.microsoft.com/office/drawing/2014/main" id="{965E3DB3-6970-41DE-7711-B85917CA56CD}"/>
              </a:ext>
            </a:extLst>
          </p:cNvPr>
          <p:cNvCxnSpPr>
            <a:cxnSpLocks/>
          </p:cNvCxnSpPr>
          <p:nvPr/>
        </p:nvCxnSpPr>
        <p:spPr>
          <a:xfrm>
            <a:off x="4053365" y="4424290"/>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feld 14">
            <a:extLst>
              <a:ext uri="{FF2B5EF4-FFF2-40B4-BE49-F238E27FC236}">
                <a16:creationId xmlns:a16="http://schemas.microsoft.com/office/drawing/2014/main" id="{CE07A4CB-246C-DD95-F9AD-D7830C53A341}"/>
              </a:ext>
            </a:extLst>
          </p:cNvPr>
          <p:cNvSpPr txBox="1"/>
          <p:nvPr/>
        </p:nvSpPr>
        <p:spPr>
          <a:xfrm>
            <a:off x="6087096" y="4660076"/>
            <a:ext cx="1981671"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OK </a:t>
            </a:r>
            <a:r>
              <a:rPr lang="de-DE" sz="1100" err="1">
                <a:ea typeface="Verdana"/>
              </a:rPr>
              <a:t>begin</a:t>
            </a:r>
            <a:r>
              <a:rPr lang="de-DE" sz="1100">
                <a:ea typeface="Verdana"/>
              </a:rPr>
              <a:t> TLS </a:t>
            </a:r>
            <a:r>
              <a:rPr lang="de-DE" sz="1100" err="1">
                <a:ea typeface="Verdana"/>
              </a:rPr>
              <a:t>negotiation</a:t>
            </a:r>
          </a:p>
        </p:txBody>
      </p:sp>
      <p:cxnSp>
        <p:nvCxnSpPr>
          <p:cNvPr id="34" name="Gerade Verbindung mit Pfeil 17">
            <a:extLst>
              <a:ext uri="{FF2B5EF4-FFF2-40B4-BE49-F238E27FC236}">
                <a16:creationId xmlns:a16="http://schemas.microsoft.com/office/drawing/2014/main" id="{BA52B5BF-B41E-F24A-CD96-133D45549D5F}"/>
              </a:ext>
            </a:extLst>
          </p:cNvPr>
          <p:cNvCxnSpPr>
            <a:cxnSpLocks/>
          </p:cNvCxnSpPr>
          <p:nvPr/>
        </p:nvCxnSpPr>
        <p:spPr>
          <a:xfrm flipH="1" flipV="1">
            <a:off x="6040319" y="4998534"/>
            <a:ext cx="2012545" cy="8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feld 18">
            <a:extLst>
              <a:ext uri="{FF2B5EF4-FFF2-40B4-BE49-F238E27FC236}">
                <a16:creationId xmlns:a16="http://schemas.microsoft.com/office/drawing/2014/main" id="{A329A847-33DB-074A-6C5E-7EB24C9DA646}"/>
              </a:ext>
            </a:extLst>
          </p:cNvPr>
          <p:cNvSpPr txBox="1"/>
          <p:nvPr/>
        </p:nvSpPr>
        <p:spPr>
          <a:xfrm>
            <a:off x="4318982" y="4679242"/>
            <a:ext cx="1465607"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TLS not </a:t>
            </a:r>
            <a:r>
              <a:rPr lang="de-DE" sz="1100" err="1">
                <a:solidFill>
                  <a:schemeClr val="accent1"/>
                </a:solidFill>
                <a:ea typeface="Verdana"/>
              </a:rPr>
              <a:t>available</a:t>
            </a:r>
            <a:endParaRPr lang="en-US">
              <a:solidFill>
                <a:schemeClr val="accent1"/>
              </a:solidFill>
              <a:ea typeface="Verdana"/>
            </a:endParaRPr>
          </a:p>
        </p:txBody>
      </p:sp>
      <p:cxnSp>
        <p:nvCxnSpPr>
          <p:cNvPr id="2" name="Gerade Verbindung mit Pfeil 17">
            <a:extLst>
              <a:ext uri="{FF2B5EF4-FFF2-40B4-BE49-F238E27FC236}">
                <a16:creationId xmlns:a16="http://schemas.microsoft.com/office/drawing/2014/main" id="{CE7E02A1-84E0-A911-45E9-9160FEC63F0E}"/>
              </a:ext>
            </a:extLst>
          </p:cNvPr>
          <p:cNvCxnSpPr>
            <a:cxnSpLocks/>
          </p:cNvCxnSpPr>
          <p:nvPr/>
        </p:nvCxnSpPr>
        <p:spPr>
          <a:xfrm flipH="1" flipV="1">
            <a:off x="4027134" y="5007941"/>
            <a:ext cx="2012545" cy="8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562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17" grpId="0"/>
      <p:bldP spid="22" grpId="0"/>
      <p:bldP spid="26" grpId="0" animBg="1"/>
      <p:bldP spid="32"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7256C1-EFCF-B3C4-85CE-4BCF5D211970}"/>
            </a:ext>
          </a:extLst>
        </p:cNvPr>
        <p:cNvGrpSpPr/>
        <p:nvPr/>
      </p:nvGrpSpPr>
      <p:grpSpPr>
        <a:xfrm>
          <a:off x="0" y="0"/>
          <a:ext cx="0" cy="0"/>
          <a:chOff x="0" y="0"/>
          <a:chExt cx="0" cy="0"/>
        </a:xfrm>
      </p:grpSpPr>
      <p:sp>
        <p:nvSpPr>
          <p:cNvPr id="13" name="Titel 12">
            <a:extLst>
              <a:ext uri="{FF2B5EF4-FFF2-40B4-BE49-F238E27FC236}">
                <a16:creationId xmlns:a16="http://schemas.microsoft.com/office/drawing/2014/main" id="{7DAA2128-7F40-E929-9415-C8AB31371717}"/>
              </a:ext>
            </a:extLst>
          </p:cNvPr>
          <p:cNvSpPr>
            <a:spLocks noGrp="1"/>
          </p:cNvSpPr>
          <p:nvPr>
            <p:ph type="title"/>
          </p:nvPr>
        </p:nvSpPr>
        <p:spPr/>
        <p:txBody>
          <a:bodyPr/>
          <a:lstStyle/>
          <a:p>
            <a:r>
              <a:rPr lang="en-US" b="1">
                <a:ea typeface="Verdana"/>
              </a:rPr>
              <a:t>A Multifaceted Study on the Use of TLS and Auto-detect in Email Ecosystems (2025)</a:t>
            </a:r>
          </a:p>
          <a:p>
            <a:endParaRPr lang="en-US" b="1">
              <a:ea typeface="Verdana"/>
            </a:endParaRPr>
          </a:p>
          <a:p>
            <a:endParaRPr lang="en-US" b="1">
              <a:ea typeface="Verdana"/>
            </a:endParaRPr>
          </a:p>
          <a:p>
            <a:endParaRPr lang="en-US" b="1">
              <a:ea typeface="Verdana"/>
            </a:endParaRPr>
          </a:p>
          <a:p>
            <a:endParaRPr lang="de-DE" b="1">
              <a:ea typeface="Verdana"/>
            </a:endParaRPr>
          </a:p>
        </p:txBody>
      </p:sp>
      <p:sp>
        <p:nvSpPr>
          <p:cNvPr id="3" name="Datumsplatzhalter 2">
            <a:extLst>
              <a:ext uri="{FF2B5EF4-FFF2-40B4-BE49-F238E27FC236}">
                <a16:creationId xmlns:a16="http://schemas.microsoft.com/office/drawing/2014/main" id="{FF21EDB1-1C8F-D454-0EC1-A67700694B63}"/>
              </a:ext>
            </a:extLst>
          </p:cNvPr>
          <p:cNvSpPr>
            <a:spLocks noGrp="1"/>
          </p:cNvSpPr>
          <p:nvPr>
            <p:ph type="dt" sz="half" idx="14"/>
          </p:nvPr>
        </p:nvSpPr>
        <p:spPr/>
        <p:txBody>
          <a:bodyPr/>
          <a:lstStyle/>
          <a:p>
            <a:fld id="{AF2240DE-B346-42CD-A16C-590E10F5945F}" type="datetime1">
              <a:rPr lang="de-DE" smtClean="0"/>
              <a:t>17.02.2026</a:t>
            </a:fld>
            <a:endParaRPr lang="de-DE"/>
          </a:p>
        </p:txBody>
      </p:sp>
      <p:sp>
        <p:nvSpPr>
          <p:cNvPr id="4" name="Fußzeilenplatzhalter 3">
            <a:extLst>
              <a:ext uri="{FF2B5EF4-FFF2-40B4-BE49-F238E27FC236}">
                <a16:creationId xmlns:a16="http://schemas.microsoft.com/office/drawing/2014/main" id="{DFBD986A-E9EB-BDD2-2685-1DE20FA0658E}"/>
              </a:ext>
            </a:extLst>
          </p:cNvPr>
          <p:cNvSpPr>
            <a:spLocks noGrp="1"/>
          </p:cNvSpPr>
          <p:nvPr>
            <p:ph type="ftr" sz="quarter" idx="15"/>
          </p:nvPr>
        </p:nvSpPr>
        <p:spPr/>
        <p:txBody>
          <a:bodyPr/>
          <a:lstStyle/>
          <a:p>
            <a:endParaRPr lang="de-DE"/>
          </a:p>
        </p:txBody>
      </p:sp>
      <p:sp>
        <p:nvSpPr>
          <p:cNvPr id="5" name="Foliennummernplatzhalter 4">
            <a:extLst>
              <a:ext uri="{FF2B5EF4-FFF2-40B4-BE49-F238E27FC236}">
                <a16:creationId xmlns:a16="http://schemas.microsoft.com/office/drawing/2014/main" id="{BC6E970E-F9EF-CAD9-A0C6-143A3FCC4132}"/>
              </a:ext>
            </a:extLst>
          </p:cNvPr>
          <p:cNvSpPr>
            <a:spLocks noGrp="1"/>
          </p:cNvSpPr>
          <p:nvPr>
            <p:ph type="sldNum" sz="quarter" idx="16"/>
          </p:nvPr>
        </p:nvSpPr>
        <p:spPr/>
        <p:txBody>
          <a:bodyPr/>
          <a:lstStyle/>
          <a:p>
            <a:fld id="{B1A20FC8-41B9-4055-A397-5AB32DE79FCA}" type="slidenum">
              <a:rPr lang="de-DE" smtClean="0"/>
              <a:pPr/>
              <a:t>23</a:t>
            </a:fld>
            <a:endParaRPr lang="de-DE"/>
          </a:p>
        </p:txBody>
      </p:sp>
      <p:sp>
        <p:nvSpPr>
          <p:cNvPr id="6" name="Textfeld 5">
            <a:extLst>
              <a:ext uri="{FF2B5EF4-FFF2-40B4-BE49-F238E27FC236}">
                <a16:creationId xmlns:a16="http://schemas.microsoft.com/office/drawing/2014/main" id="{47DF0897-DB86-E708-7099-AAA457909D71}"/>
              </a:ext>
            </a:extLst>
          </p:cNvPr>
          <p:cNvSpPr txBox="1"/>
          <p:nvPr/>
        </p:nvSpPr>
        <p:spPr>
          <a:xfrm>
            <a:off x="3576368" y="2418991"/>
            <a:ext cx="985401"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Client</a:t>
            </a:r>
          </a:p>
        </p:txBody>
      </p:sp>
      <p:sp>
        <p:nvSpPr>
          <p:cNvPr id="7" name="Textfeld 6">
            <a:extLst>
              <a:ext uri="{FF2B5EF4-FFF2-40B4-BE49-F238E27FC236}">
                <a16:creationId xmlns:a16="http://schemas.microsoft.com/office/drawing/2014/main" id="{198DC68E-1DFC-90C6-CF70-142C353190D4}"/>
              </a:ext>
            </a:extLst>
          </p:cNvPr>
          <p:cNvSpPr txBox="1"/>
          <p:nvPr/>
        </p:nvSpPr>
        <p:spPr>
          <a:xfrm>
            <a:off x="5666983" y="2418991"/>
            <a:ext cx="803043"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err="1">
                <a:ea typeface="Verdana"/>
              </a:rPr>
              <a:t>MitM</a:t>
            </a:r>
          </a:p>
        </p:txBody>
      </p:sp>
      <p:sp>
        <p:nvSpPr>
          <p:cNvPr id="8" name="Textfeld 7">
            <a:extLst>
              <a:ext uri="{FF2B5EF4-FFF2-40B4-BE49-F238E27FC236}">
                <a16:creationId xmlns:a16="http://schemas.microsoft.com/office/drawing/2014/main" id="{F63A15DE-E32B-0DD1-B990-93A144545101}"/>
              </a:ext>
            </a:extLst>
          </p:cNvPr>
          <p:cNvSpPr txBox="1"/>
          <p:nvPr/>
        </p:nvSpPr>
        <p:spPr>
          <a:xfrm>
            <a:off x="7575240" y="2418991"/>
            <a:ext cx="103750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Server</a:t>
            </a:r>
          </a:p>
        </p:txBody>
      </p:sp>
      <p:cxnSp>
        <p:nvCxnSpPr>
          <p:cNvPr id="10" name="Gerade Verbindung mit Pfeil 9">
            <a:extLst>
              <a:ext uri="{FF2B5EF4-FFF2-40B4-BE49-F238E27FC236}">
                <a16:creationId xmlns:a16="http://schemas.microsoft.com/office/drawing/2014/main" id="{6D3B83AA-86AE-D878-1851-83DC480389C0}"/>
              </a:ext>
            </a:extLst>
          </p:cNvPr>
          <p:cNvCxnSpPr/>
          <p:nvPr/>
        </p:nvCxnSpPr>
        <p:spPr>
          <a:xfrm flipH="1">
            <a:off x="4056066" y="2793107"/>
            <a:ext cx="5376" cy="307886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1" name="Gerade Verbindung mit Pfeil 10">
            <a:extLst>
              <a:ext uri="{FF2B5EF4-FFF2-40B4-BE49-F238E27FC236}">
                <a16:creationId xmlns:a16="http://schemas.microsoft.com/office/drawing/2014/main" id="{6707CBCC-8302-2458-ED45-A5F5863E067D}"/>
              </a:ext>
            </a:extLst>
          </p:cNvPr>
          <p:cNvCxnSpPr>
            <a:cxnSpLocks/>
          </p:cNvCxnSpPr>
          <p:nvPr/>
        </p:nvCxnSpPr>
        <p:spPr>
          <a:xfrm flipH="1">
            <a:off x="8100993" y="2793107"/>
            <a:ext cx="5375" cy="309700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BE4F9CEF-11F1-B75B-6F59-832C7065D22D}"/>
              </a:ext>
            </a:extLst>
          </p:cNvPr>
          <p:cNvCxnSpPr>
            <a:cxnSpLocks/>
          </p:cNvCxnSpPr>
          <p:nvPr/>
        </p:nvCxnSpPr>
        <p:spPr>
          <a:xfrm>
            <a:off x="6073903" y="2793107"/>
            <a:ext cx="6719" cy="320384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3755ABBA-95A5-4AC1-1019-6781EA23EB7B}"/>
              </a:ext>
            </a:extLst>
          </p:cNvPr>
          <p:cNvCxnSpPr/>
          <p:nvPr/>
        </p:nvCxnSpPr>
        <p:spPr>
          <a:xfrm>
            <a:off x="4047318" y="3232910"/>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3AC79D63-9D52-8924-E41F-6CBD97E910A7}"/>
              </a:ext>
            </a:extLst>
          </p:cNvPr>
          <p:cNvSpPr txBox="1"/>
          <p:nvPr/>
        </p:nvSpPr>
        <p:spPr>
          <a:xfrm>
            <a:off x="5405731" y="2932473"/>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CAPA / EHLO</a:t>
            </a:r>
            <a:endParaRPr lang="de-DE" sz="1100"/>
          </a:p>
        </p:txBody>
      </p:sp>
      <p:cxnSp>
        <p:nvCxnSpPr>
          <p:cNvPr id="18" name="Gerade Verbindung mit Pfeil 17">
            <a:extLst>
              <a:ext uri="{FF2B5EF4-FFF2-40B4-BE49-F238E27FC236}">
                <a16:creationId xmlns:a16="http://schemas.microsoft.com/office/drawing/2014/main" id="{A36497A3-B0FE-8139-1BA5-8EC97178DD82}"/>
              </a:ext>
            </a:extLst>
          </p:cNvPr>
          <p:cNvCxnSpPr>
            <a:cxnSpLocks/>
          </p:cNvCxnSpPr>
          <p:nvPr/>
        </p:nvCxnSpPr>
        <p:spPr>
          <a:xfrm flipH="1" flipV="1">
            <a:off x="4039902" y="4034276"/>
            <a:ext cx="4072767" cy="1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1371B6AE-8E54-B006-05BD-DFEDDA46B01E}"/>
              </a:ext>
            </a:extLst>
          </p:cNvPr>
          <p:cNvSpPr txBox="1"/>
          <p:nvPr/>
        </p:nvSpPr>
        <p:spPr>
          <a:xfrm>
            <a:off x="5407556" y="3544308"/>
            <a:ext cx="1344655" cy="43088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AUTH PLAIN</a:t>
            </a:r>
            <a:endParaRPr lang="de-DE">
              <a:solidFill>
                <a:schemeClr val="accent1"/>
              </a:solidFill>
              <a:ea typeface="Verdana"/>
            </a:endParaRPr>
          </a:p>
          <a:p>
            <a:pPr algn="ctr"/>
            <a:r>
              <a:rPr lang="de-DE" sz="1100">
                <a:ea typeface="Verdana"/>
              </a:rPr>
              <a:t>STARTTLS</a:t>
            </a:r>
          </a:p>
        </p:txBody>
      </p:sp>
      <p:sp>
        <p:nvSpPr>
          <p:cNvPr id="17" name="TextBox 16">
            <a:extLst>
              <a:ext uri="{FF2B5EF4-FFF2-40B4-BE49-F238E27FC236}">
                <a16:creationId xmlns:a16="http://schemas.microsoft.com/office/drawing/2014/main" id="{203FF7F3-70EE-B209-A7B2-2AA956B72699}"/>
              </a:ext>
            </a:extLst>
          </p:cNvPr>
          <p:cNvSpPr txBox="1"/>
          <p:nvPr/>
        </p:nvSpPr>
        <p:spPr>
          <a:xfrm>
            <a:off x="418812" y="1340711"/>
            <a:ext cx="101197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595959"/>
                </a:solidFill>
                <a:latin typeface="Arial"/>
                <a:ea typeface="Arial"/>
                <a:cs typeface="Arial"/>
              </a:rPr>
              <a:t>Testing email</a:t>
            </a:r>
            <a:r>
              <a:rPr lang="en-US" sz="2400" b="0" i="0" u="none" strike="noStrike">
                <a:solidFill>
                  <a:srgbClr val="595959"/>
                </a:solidFill>
                <a:latin typeface="Arial"/>
                <a:ea typeface="Arial"/>
                <a:cs typeface="Arial"/>
              </a:rPr>
              <a:t> client </a:t>
            </a:r>
            <a:r>
              <a:rPr lang="en-US" sz="2400">
                <a:solidFill>
                  <a:srgbClr val="595959"/>
                </a:solidFill>
                <a:latin typeface="Arial"/>
                <a:ea typeface="Arial"/>
                <a:cs typeface="Arial"/>
              </a:rPr>
              <a:t>behavior: 4 variations of disruptions</a:t>
            </a:r>
            <a:endParaRPr lang="en-US" sz="2400" b="0" i="0" u="none" strike="noStrike">
              <a:solidFill>
                <a:srgbClr val="595959"/>
              </a:solidFill>
              <a:latin typeface="Arial"/>
              <a:ea typeface="Arial"/>
              <a:cs typeface="Arial"/>
            </a:endParaRPr>
          </a:p>
        </p:txBody>
      </p:sp>
      <p:sp>
        <p:nvSpPr>
          <p:cNvPr id="22" name="TextBox 21">
            <a:extLst>
              <a:ext uri="{FF2B5EF4-FFF2-40B4-BE49-F238E27FC236}">
                <a16:creationId xmlns:a16="http://schemas.microsoft.com/office/drawing/2014/main" id="{CE3E0995-7A5D-1D21-AB17-78FDECBBE1C2}"/>
              </a:ext>
            </a:extLst>
          </p:cNvPr>
          <p:cNvSpPr txBox="1"/>
          <p:nvPr/>
        </p:nvSpPr>
        <p:spPr>
          <a:xfrm>
            <a:off x="576146" y="2193073"/>
            <a:ext cx="26349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Verdana"/>
              </a:rPr>
              <a:t>T2: </a:t>
            </a:r>
            <a:endParaRPr lang="en-US">
              <a:ea typeface="Verdana"/>
            </a:endParaRPr>
          </a:p>
          <a:p>
            <a:r>
              <a:rPr lang="en-US" sz="2400">
                <a:ea typeface="Verdana"/>
              </a:rPr>
              <a:t>disrupt during TLS handshake</a:t>
            </a:r>
          </a:p>
        </p:txBody>
      </p:sp>
      <p:sp>
        <p:nvSpPr>
          <p:cNvPr id="9" name="Textfeld 18">
            <a:extLst>
              <a:ext uri="{FF2B5EF4-FFF2-40B4-BE49-F238E27FC236}">
                <a16:creationId xmlns:a16="http://schemas.microsoft.com/office/drawing/2014/main" id="{4A52E788-23DE-E7FB-BD37-34466A2044E8}"/>
              </a:ext>
            </a:extLst>
          </p:cNvPr>
          <p:cNvSpPr txBox="1"/>
          <p:nvPr/>
        </p:nvSpPr>
        <p:spPr>
          <a:xfrm>
            <a:off x="5413603" y="4124879"/>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STARTTLS</a:t>
            </a:r>
            <a:endParaRPr lang="de-DE" sz="1100">
              <a:solidFill>
                <a:srgbClr val="B1063A"/>
              </a:solidFill>
              <a:ea typeface="Verdana"/>
            </a:endParaRPr>
          </a:p>
        </p:txBody>
      </p:sp>
      <p:cxnSp>
        <p:nvCxnSpPr>
          <p:cNvPr id="16" name="Gerade Verbindung mit Pfeil 13">
            <a:extLst>
              <a:ext uri="{FF2B5EF4-FFF2-40B4-BE49-F238E27FC236}">
                <a16:creationId xmlns:a16="http://schemas.microsoft.com/office/drawing/2014/main" id="{54BAFF5A-465B-CBF3-6E9B-477B4C50C3C8}"/>
              </a:ext>
            </a:extLst>
          </p:cNvPr>
          <p:cNvCxnSpPr>
            <a:cxnSpLocks/>
          </p:cNvCxnSpPr>
          <p:nvPr/>
        </p:nvCxnSpPr>
        <p:spPr>
          <a:xfrm>
            <a:off x="4053365" y="4424290"/>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Gerade Verbindung mit Pfeil 17">
            <a:extLst>
              <a:ext uri="{FF2B5EF4-FFF2-40B4-BE49-F238E27FC236}">
                <a16:creationId xmlns:a16="http://schemas.microsoft.com/office/drawing/2014/main" id="{67388752-8340-DF38-76D4-93E77FF750D7}"/>
              </a:ext>
            </a:extLst>
          </p:cNvPr>
          <p:cNvCxnSpPr>
            <a:cxnSpLocks/>
          </p:cNvCxnSpPr>
          <p:nvPr/>
        </p:nvCxnSpPr>
        <p:spPr>
          <a:xfrm flipH="1" flipV="1">
            <a:off x="4021758" y="4856751"/>
            <a:ext cx="4072767" cy="1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feld 14">
            <a:extLst>
              <a:ext uri="{FF2B5EF4-FFF2-40B4-BE49-F238E27FC236}">
                <a16:creationId xmlns:a16="http://schemas.microsoft.com/office/drawing/2014/main" id="{57FE2029-1BE6-B9BF-BD87-A7B1FEDA163D}"/>
              </a:ext>
            </a:extLst>
          </p:cNvPr>
          <p:cNvSpPr txBox="1"/>
          <p:nvPr/>
        </p:nvSpPr>
        <p:spPr>
          <a:xfrm>
            <a:off x="4831207" y="4589520"/>
            <a:ext cx="2560226"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OK </a:t>
            </a:r>
            <a:r>
              <a:rPr lang="de-DE" sz="1100" err="1">
                <a:ea typeface="Verdana"/>
              </a:rPr>
              <a:t>begin</a:t>
            </a:r>
            <a:r>
              <a:rPr lang="de-DE" sz="1100">
                <a:ea typeface="Verdana"/>
              </a:rPr>
              <a:t> TLS </a:t>
            </a:r>
            <a:r>
              <a:rPr lang="de-DE" sz="1100" err="1">
                <a:ea typeface="Verdana"/>
              </a:rPr>
              <a:t>negotiation</a:t>
            </a:r>
          </a:p>
        </p:txBody>
      </p:sp>
      <p:cxnSp>
        <p:nvCxnSpPr>
          <p:cNvPr id="26" name="Gerade Verbindung mit Pfeil 13">
            <a:extLst>
              <a:ext uri="{FF2B5EF4-FFF2-40B4-BE49-F238E27FC236}">
                <a16:creationId xmlns:a16="http://schemas.microsoft.com/office/drawing/2014/main" id="{8FF9FCBA-B310-BC62-AA99-318FA52F64CF}"/>
              </a:ext>
            </a:extLst>
          </p:cNvPr>
          <p:cNvCxnSpPr>
            <a:cxnSpLocks/>
          </p:cNvCxnSpPr>
          <p:nvPr/>
        </p:nvCxnSpPr>
        <p:spPr>
          <a:xfrm>
            <a:off x="4053365" y="5252814"/>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feld 18">
            <a:extLst>
              <a:ext uri="{FF2B5EF4-FFF2-40B4-BE49-F238E27FC236}">
                <a16:creationId xmlns:a16="http://schemas.microsoft.com/office/drawing/2014/main" id="{8ECFB370-662E-84E7-3B0D-D2287E441E63}"/>
              </a:ext>
            </a:extLst>
          </p:cNvPr>
          <p:cNvSpPr txBox="1"/>
          <p:nvPr/>
        </p:nvSpPr>
        <p:spPr>
          <a:xfrm>
            <a:off x="5443841" y="4964699"/>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err="1">
                <a:ea typeface="Verdana"/>
              </a:rPr>
              <a:t>ClientHello</a:t>
            </a:r>
            <a:endParaRPr lang="de-DE" sz="1100" err="1">
              <a:solidFill>
                <a:srgbClr val="B1063A"/>
              </a:solidFill>
              <a:ea typeface="Verdana"/>
            </a:endParaRPr>
          </a:p>
        </p:txBody>
      </p:sp>
      <p:cxnSp>
        <p:nvCxnSpPr>
          <p:cNvPr id="28" name="Gerade Verbindung mit Pfeil 17">
            <a:extLst>
              <a:ext uri="{FF2B5EF4-FFF2-40B4-BE49-F238E27FC236}">
                <a16:creationId xmlns:a16="http://schemas.microsoft.com/office/drawing/2014/main" id="{3FD4187A-FA45-BB93-E887-8887065EE7B6}"/>
              </a:ext>
            </a:extLst>
          </p:cNvPr>
          <p:cNvCxnSpPr>
            <a:cxnSpLocks/>
          </p:cNvCxnSpPr>
          <p:nvPr/>
        </p:nvCxnSpPr>
        <p:spPr>
          <a:xfrm flipH="1" flipV="1">
            <a:off x="6094721" y="5642941"/>
            <a:ext cx="2023994" cy="1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feld 18">
            <a:extLst>
              <a:ext uri="{FF2B5EF4-FFF2-40B4-BE49-F238E27FC236}">
                <a16:creationId xmlns:a16="http://schemas.microsoft.com/office/drawing/2014/main" id="{D70A54C5-7AEA-DA9F-FB43-F82D67F751A3}"/>
              </a:ext>
            </a:extLst>
          </p:cNvPr>
          <p:cNvSpPr txBox="1"/>
          <p:nvPr/>
        </p:nvSpPr>
        <p:spPr>
          <a:xfrm>
            <a:off x="6332840" y="5373312"/>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err="1">
                <a:ea typeface="Verdana"/>
              </a:rPr>
              <a:t>ServerHello</a:t>
            </a:r>
            <a:endParaRPr lang="de-DE" sz="1100" err="1">
              <a:solidFill>
                <a:srgbClr val="B1063A"/>
              </a:solidFill>
              <a:ea typeface="Verdana"/>
            </a:endParaRPr>
          </a:p>
        </p:txBody>
      </p:sp>
      <p:sp>
        <p:nvSpPr>
          <p:cNvPr id="30" name="Textfeld 18">
            <a:extLst>
              <a:ext uri="{FF2B5EF4-FFF2-40B4-BE49-F238E27FC236}">
                <a16:creationId xmlns:a16="http://schemas.microsoft.com/office/drawing/2014/main" id="{1CD9F202-093A-BA3C-6E87-ADD927DE5FFE}"/>
              </a:ext>
            </a:extLst>
          </p:cNvPr>
          <p:cNvSpPr txBox="1"/>
          <p:nvPr/>
        </p:nvSpPr>
        <p:spPr>
          <a:xfrm>
            <a:off x="4318982" y="5370686"/>
            <a:ext cx="1465607"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TLS not </a:t>
            </a:r>
            <a:r>
              <a:rPr lang="de-DE" sz="1100" err="1">
                <a:solidFill>
                  <a:schemeClr val="accent1"/>
                </a:solidFill>
                <a:ea typeface="Verdana"/>
              </a:rPr>
              <a:t>available</a:t>
            </a:r>
            <a:endParaRPr lang="en-US">
              <a:solidFill>
                <a:schemeClr val="accent1"/>
              </a:solidFill>
              <a:ea typeface="Verdana"/>
            </a:endParaRPr>
          </a:p>
        </p:txBody>
      </p:sp>
      <p:sp>
        <p:nvSpPr>
          <p:cNvPr id="31" name="Right Brace 30">
            <a:extLst>
              <a:ext uri="{FF2B5EF4-FFF2-40B4-BE49-F238E27FC236}">
                <a16:creationId xmlns:a16="http://schemas.microsoft.com/office/drawing/2014/main" id="{1123ABFE-2A09-CCC4-D1B5-78A689E85FC5}"/>
              </a:ext>
            </a:extLst>
          </p:cNvPr>
          <p:cNvSpPr/>
          <p:nvPr/>
        </p:nvSpPr>
        <p:spPr>
          <a:xfrm>
            <a:off x="8240888" y="4875389"/>
            <a:ext cx="493888" cy="82549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C01253BD-1EBA-88AB-FB2F-0A702E6E8B7A}"/>
              </a:ext>
            </a:extLst>
          </p:cNvPr>
          <p:cNvSpPr txBox="1"/>
          <p:nvPr/>
        </p:nvSpPr>
        <p:spPr>
          <a:xfrm>
            <a:off x="8734777" y="5087055"/>
            <a:ext cx="2095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TLS handshake</a:t>
            </a:r>
            <a:endParaRPr lang="en-US"/>
          </a:p>
        </p:txBody>
      </p:sp>
      <p:cxnSp>
        <p:nvCxnSpPr>
          <p:cNvPr id="2" name="Gerade Verbindung mit Pfeil 17">
            <a:extLst>
              <a:ext uri="{FF2B5EF4-FFF2-40B4-BE49-F238E27FC236}">
                <a16:creationId xmlns:a16="http://schemas.microsoft.com/office/drawing/2014/main" id="{AB4E7404-B8EA-8459-7CDE-92CF42E0F72D}"/>
              </a:ext>
            </a:extLst>
          </p:cNvPr>
          <p:cNvCxnSpPr>
            <a:cxnSpLocks/>
          </p:cNvCxnSpPr>
          <p:nvPr/>
        </p:nvCxnSpPr>
        <p:spPr>
          <a:xfrm flipH="1" flipV="1">
            <a:off x="4081890" y="5635752"/>
            <a:ext cx="2023994" cy="1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490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17" grpId="0"/>
      <p:bldP spid="22" grpId="0"/>
      <p:bldP spid="9" grpId="0" animBg="1"/>
      <p:bldP spid="25" grpId="0" animBg="1"/>
      <p:bldP spid="27" grpId="0" animBg="1"/>
      <p:bldP spid="29" grpId="0" animBg="1"/>
      <p:bldP spid="30" grpId="0" animBg="1"/>
      <p:bldP spid="31" grpId="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533D4A-8371-052E-D348-7578AB250FD8}"/>
            </a:ext>
          </a:extLst>
        </p:cNvPr>
        <p:cNvGrpSpPr/>
        <p:nvPr/>
      </p:nvGrpSpPr>
      <p:grpSpPr>
        <a:xfrm>
          <a:off x="0" y="0"/>
          <a:ext cx="0" cy="0"/>
          <a:chOff x="0" y="0"/>
          <a:chExt cx="0" cy="0"/>
        </a:xfrm>
      </p:grpSpPr>
      <p:sp>
        <p:nvSpPr>
          <p:cNvPr id="13" name="Titel 12">
            <a:extLst>
              <a:ext uri="{FF2B5EF4-FFF2-40B4-BE49-F238E27FC236}">
                <a16:creationId xmlns:a16="http://schemas.microsoft.com/office/drawing/2014/main" id="{C04169C8-D30C-8AA5-FD81-94E18F228D48}"/>
              </a:ext>
            </a:extLst>
          </p:cNvPr>
          <p:cNvSpPr>
            <a:spLocks noGrp="1"/>
          </p:cNvSpPr>
          <p:nvPr>
            <p:ph type="title"/>
          </p:nvPr>
        </p:nvSpPr>
        <p:spPr/>
        <p:txBody>
          <a:bodyPr/>
          <a:lstStyle/>
          <a:p>
            <a:r>
              <a:rPr lang="en-US" b="1">
                <a:ea typeface="Verdana"/>
              </a:rPr>
              <a:t>A Multifaceted Study on the Use of TLS and Auto-detect in Email Ecosystems (2025)</a:t>
            </a:r>
          </a:p>
          <a:p>
            <a:endParaRPr lang="en-US" b="1">
              <a:ea typeface="Verdana"/>
            </a:endParaRPr>
          </a:p>
          <a:p>
            <a:endParaRPr lang="en-US" b="1">
              <a:ea typeface="Verdana"/>
            </a:endParaRPr>
          </a:p>
          <a:p>
            <a:endParaRPr lang="en-US" b="1">
              <a:ea typeface="Verdana"/>
            </a:endParaRPr>
          </a:p>
          <a:p>
            <a:endParaRPr lang="de-DE" b="1">
              <a:ea typeface="Verdana"/>
            </a:endParaRPr>
          </a:p>
        </p:txBody>
      </p:sp>
      <p:sp>
        <p:nvSpPr>
          <p:cNvPr id="3" name="Datumsplatzhalter 2">
            <a:extLst>
              <a:ext uri="{FF2B5EF4-FFF2-40B4-BE49-F238E27FC236}">
                <a16:creationId xmlns:a16="http://schemas.microsoft.com/office/drawing/2014/main" id="{F30423C8-8769-8317-7A83-9ADBAFE55F93}"/>
              </a:ext>
            </a:extLst>
          </p:cNvPr>
          <p:cNvSpPr>
            <a:spLocks noGrp="1"/>
          </p:cNvSpPr>
          <p:nvPr>
            <p:ph type="dt" sz="half" idx="14"/>
          </p:nvPr>
        </p:nvSpPr>
        <p:spPr/>
        <p:txBody>
          <a:bodyPr/>
          <a:lstStyle/>
          <a:p>
            <a:fld id="{AF2240DE-B346-42CD-A16C-590E10F5945F}" type="datetime1">
              <a:rPr lang="de-DE" smtClean="0"/>
              <a:t>17.02.2026</a:t>
            </a:fld>
            <a:endParaRPr lang="de-DE"/>
          </a:p>
        </p:txBody>
      </p:sp>
      <p:sp>
        <p:nvSpPr>
          <p:cNvPr id="4" name="Fußzeilenplatzhalter 3">
            <a:extLst>
              <a:ext uri="{FF2B5EF4-FFF2-40B4-BE49-F238E27FC236}">
                <a16:creationId xmlns:a16="http://schemas.microsoft.com/office/drawing/2014/main" id="{3D36C2E5-9552-51E9-F614-E0BCF0778FE1}"/>
              </a:ext>
            </a:extLst>
          </p:cNvPr>
          <p:cNvSpPr>
            <a:spLocks noGrp="1"/>
          </p:cNvSpPr>
          <p:nvPr>
            <p:ph type="ftr" sz="quarter" idx="15"/>
          </p:nvPr>
        </p:nvSpPr>
        <p:spPr/>
        <p:txBody>
          <a:bodyPr/>
          <a:lstStyle/>
          <a:p>
            <a:endParaRPr lang="de-DE"/>
          </a:p>
        </p:txBody>
      </p:sp>
      <p:sp>
        <p:nvSpPr>
          <p:cNvPr id="5" name="Foliennummernplatzhalter 4">
            <a:extLst>
              <a:ext uri="{FF2B5EF4-FFF2-40B4-BE49-F238E27FC236}">
                <a16:creationId xmlns:a16="http://schemas.microsoft.com/office/drawing/2014/main" id="{48F77408-BDD8-7884-18D6-3DDFBB7EEDBE}"/>
              </a:ext>
            </a:extLst>
          </p:cNvPr>
          <p:cNvSpPr>
            <a:spLocks noGrp="1"/>
          </p:cNvSpPr>
          <p:nvPr>
            <p:ph type="sldNum" sz="quarter" idx="16"/>
          </p:nvPr>
        </p:nvSpPr>
        <p:spPr/>
        <p:txBody>
          <a:bodyPr/>
          <a:lstStyle/>
          <a:p>
            <a:fld id="{B1A20FC8-41B9-4055-A397-5AB32DE79FCA}" type="slidenum">
              <a:rPr lang="de-DE" smtClean="0"/>
              <a:pPr/>
              <a:t>24</a:t>
            </a:fld>
            <a:endParaRPr lang="de-DE"/>
          </a:p>
        </p:txBody>
      </p:sp>
      <p:sp>
        <p:nvSpPr>
          <p:cNvPr id="6" name="Textfeld 5">
            <a:extLst>
              <a:ext uri="{FF2B5EF4-FFF2-40B4-BE49-F238E27FC236}">
                <a16:creationId xmlns:a16="http://schemas.microsoft.com/office/drawing/2014/main" id="{21736AAF-7450-CC8E-6A6A-532C74CC3838}"/>
              </a:ext>
            </a:extLst>
          </p:cNvPr>
          <p:cNvSpPr txBox="1"/>
          <p:nvPr/>
        </p:nvSpPr>
        <p:spPr>
          <a:xfrm>
            <a:off x="3576368" y="2418991"/>
            <a:ext cx="985401"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Client</a:t>
            </a:r>
          </a:p>
        </p:txBody>
      </p:sp>
      <p:sp>
        <p:nvSpPr>
          <p:cNvPr id="7" name="Textfeld 6">
            <a:extLst>
              <a:ext uri="{FF2B5EF4-FFF2-40B4-BE49-F238E27FC236}">
                <a16:creationId xmlns:a16="http://schemas.microsoft.com/office/drawing/2014/main" id="{EEA1419D-564A-E5ED-689A-90FA4109558E}"/>
              </a:ext>
            </a:extLst>
          </p:cNvPr>
          <p:cNvSpPr txBox="1"/>
          <p:nvPr/>
        </p:nvSpPr>
        <p:spPr>
          <a:xfrm>
            <a:off x="5666983" y="2418991"/>
            <a:ext cx="803043"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err="1">
                <a:ea typeface="Verdana"/>
              </a:rPr>
              <a:t>MitM</a:t>
            </a:r>
          </a:p>
        </p:txBody>
      </p:sp>
      <p:sp>
        <p:nvSpPr>
          <p:cNvPr id="8" name="Textfeld 7">
            <a:extLst>
              <a:ext uri="{FF2B5EF4-FFF2-40B4-BE49-F238E27FC236}">
                <a16:creationId xmlns:a16="http://schemas.microsoft.com/office/drawing/2014/main" id="{AAE2CAA4-85C2-EE53-0AB3-B265B410CB65}"/>
              </a:ext>
            </a:extLst>
          </p:cNvPr>
          <p:cNvSpPr txBox="1"/>
          <p:nvPr/>
        </p:nvSpPr>
        <p:spPr>
          <a:xfrm>
            <a:off x="7575240" y="2418991"/>
            <a:ext cx="103750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Server</a:t>
            </a:r>
          </a:p>
        </p:txBody>
      </p:sp>
      <p:cxnSp>
        <p:nvCxnSpPr>
          <p:cNvPr id="10" name="Gerade Verbindung mit Pfeil 9">
            <a:extLst>
              <a:ext uri="{FF2B5EF4-FFF2-40B4-BE49-F238E27FC236}">
                <a16:creationId xmlns:a16="http://schemas.microsoft.com/office/drawing/2014/main" id="{2369CFB6-592D-E2B4-A82C-6568C1C3FF3D}"/>
              </a:ext>
            </a:extLst>
          </p:cNvPr>
          <p:cNvCxnSpPr/>
          <p:nvPr/>
        </p:nvCxnSpPr>
        <p:spPr>
          <a:xfrm flipH="1">
            <a:off x="4056066" y="2793107"/>
            <a:ext cx="5376" cy="307886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1" name="Gerade Verbindung mit Pfeil 10">
            <a:extLst>
              <a:ext uri="{FF2B5EF4-FFF2-40B4-BE49-F238E27FC236}">
                <a16:creationId xmlns:a16="http://schemas.microsoft.com/office/drawing/2014/main" id="{13B55E4F-A590-108E-3140-6233AD5E2817}"/>
              </a:ext>
            </a:extLst>
          </p:cNvPr>
          <p:cNvCxnSpPr>
            <a:cxnSpLocks/>
          </p:cNvCxnSpPr>
          <p:nvPr/>
        </p:nvCxnSpPr>
        <p:spPr>
          <a:xfrm flipH="1">
            <a:off x="8100993" y="2793107"/>
            <a:ext cx="5375" cy="309700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40606B26-1CEF-27A7-2645-0E5E6FF87EAB}"/>
              </a:ext>
            </a:extLst>
          </p:cNvPr>
          <p:cNvCxnSpPr>
            <a:cxnSpLocks/>
          </p:cNvCxnSpPr>
          <p:nvPr/>
        </p:nvCxnSpPr>
        <p:spPr>
          <a:xfrm>
            <a:off x="6073903" y="2793107"/>
            <a:ext cx="6719" cy="320384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2730530E-FA61-D3F7-325D-C5429A2113AD}"/>
              </a:ext>
            </a:extLst>
          </p:cNvPr>
          <p:cNvCxnSpPr/>
          <p:nvPr/>
        </p:nvCxnSpPr>
        <p:spPr>
          <a:xfrm>
            <a:off x="4047318" y="3232910"/>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523D41E0-F6F3-8FEC-8B4F-2061EA7F9761}"/>
              </a:ext>
            </a:extLst>
          </p:cNvPr>
          <p:cNvSpPr txBox="1"/>
          <p:nvPr/>
        </p:nvSpPr>
        <p:spPr>
          <a:xfrm>
            <a:off x="5405731" y="2932473"/>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CAPA / EHLO</a:t>
            </a:r>
            <a:endParaRPr lang="de-DE" sz="1100"/>
          </a:p>
        </p:txBody>
      </p:sp>
      <p:cxnSp>
        <p:nvCxnSpPr>
          <p:cNvPr id="18" name="Gerade Verbindung mit Pfeil 17">
            <a:extLst>
              <a:ext uri="{FF2B5EF4-FFF2-40B4-BE49-F238E27FC236}">
                <a16:creationId xmlns:a16="http://schemas.microsoft.com/office/drawing/2014/main" id="{AFFD5EE8-5D78-6220-8266-7D8511D40996}"/>
              </a:ext>
            </a:extLst>
          </p:cNvPr>
          <p:cNvCxnSpPr>
            <a:cxnSpLocks/>
          </p:cNvCxnSpPr>
          <p:nvPr/>
        </p:nvCxnSpPr>
        <p:spPr>
          <a:xfrm flipH="1" flipV="1">
            <a:off x="4039902" y="3852847"/>
            <a:ext cx="4072767" cy="1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CDA3E99D-DED0-FCDD-A2FF-55F0B580A2B9}"/>
              </a:ext>
            </a:extLst>
          </p:cNvPr>
          <p:cNvSpPr txBox="1"/>
          <p:nvPr/>
        </p:nvSpPr>
        <p:spPr>
          <a:xfrm>
            <a:off x="5407556" y="3393118"/>
            <a:ext cx="1344655" cy="43088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AUTH PLAIN</a:t>
            </a:r>
            <a:endParaRPr lang="de-DE">
              <a:solidFill>
                <a:schemeClr val="accent1"/>
              </a:solidFill>
              <a:ea typeface="Verdana"/>
            </a:endParaRPr>
          </a:p>
          <a:p>
            <a:pPr algn="ctr"/>
            <a:r>
              <a:rPr lang="de-DE" sz="1100">
                <a:ea typeface="Verdana"/>
              </a:rPr>
              <a:t>STARTTLS</a:t>
            </a:r>
          </a:p>
        </p:txBody>
      </p:sp>
      <p:sp>
        <p:nvSpPr>
          <p:cNvPr id="17" name="TextBox 16">
            <a:extLst>
              <a:ext uri="{FF2B5EF4-FFF2-40B4-BE49-F238E27FC236}">
                <a16:creationId xmlns:a16="http://schemas.microsoft.com/office/drawing/2014/main" id="{52C1221F-8544-30A3-7DF5-C0372C93A979}"/>
              </a:ext>
            </a:extLst>
          </p:cNvPr>
          <p:cNvSpPr txBox="1"/>
          <p:nvPr/>
        </p:nvSpPr>
        <p:spPr>
          <a:xfrm>
            <a:off x="418812" y="1340711"/>
            <a:ext cx="101197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595959"/>
                </a:solidFill>
                <a:latin typeface="Arial"/>
                <a:ea typeface="Arial"/>
                <a:cs typeface="Arial"/>
              </a:rPr>
              <a:t>Testing email</a:t>
            </a:r>
            <a:r>
              <a:rPr lang="en-US" sz="2400" b="0" i="0" u="none" strike="noStrike">
                <a:solidFill>
                  <a:srgbClr val="595959"/>
                </a:solidFill>
                <a:latin typeface="Arial"/>
                <a:ea typeface="Arial"/>
                <a:cs typeface="Arial"/>
              </a:rPr>
              <a:t> client </a:t>
            </a:r>
            <a:r>
              <a:rPr lang="en-US" sz="2400">
                <a:solidFill>
                  <a:srgbClr val="595959"/>
                </a:solidFill>
                <a:latin typeface="Arial"/>
                <a:ea typeface="Arial"/>
                <a:cs typeface="Arial"/>
              </a:rPr>
              <a:t>behavior: 4 variations of disruptions</a:t>
            </a:r>
            <a:endParaRPr lang="en-US" sz="2400" b="0" i="0" u="none" strike="noStrike">
              <a:solidFill>
                <a:srgbClr val="595959"/>
              </a:solidFill>
              <a:latin typeface="Arial"/>
              <a:ea typeface="Arial"/>
              <a:cs typeface="Arial"/>
            </a:endParaRPr>
          </a:p>
        </p:txBody>
      </p:sp>
      <p:sp>
        <p:nvSpPr>
          <p:cNvPr id="22" name="TextBox 21">
            <a:extLst>
              <a:ext uri="{FF2B5EF4-FFF2-40B4-BE49-F238E27FC236}">
                <a16:creationId xmlns:a16="http://schemas.microsoft.com/office/drawing/2014/main" id="{0A87F1AF-DA90-158D-8408-B6730EF6A281}"/>
              </a:ext>
            </a:extLst>
          </p:cNvPr>
          <p:cNvSpPr txBox="1"/>
          <p:nvPr/>
        </p:nvSpPr>
        <p:spPr>
          <a:xfrm>
            <a:off x="576146" y="2193073"/>
            <a:ext cx="2181420" cy="1593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Verdana"/>
              </a:rPr>
              <a:t>T4: </a:t>
            </a:r>
            <a:endParaRPr lang="en-US">
              <a:ea typeface="Verdana"/>
            </a:endParaRPr>
          </a:p>
          <a:p>
            <a:r>
              <a:rPr lang="en-US" sz="2400">
                <a:ea typeface="Verdana"/>
              </a:rPr>
              <a:t>disrupt ongoing TLS</a:t>
            </a:r>
            <a:endParaRPr lang="en-US">
              <a:ea typeface="Verdana"/>
            </a:endParaRPr>
          </a:p>
          <a:p>
            <a:r>
              <a:rPr lang="en-US" sz="2400">
                <a:ea typeface="Verdana"/>
              </a:rPr>
              <a:t>session</a:t>
            </a:r>
            <a:endParaRPr lang="en-US">
              <a:ea typeface="Verdana"/>
            </a:endParaRPr>
          </a:p>
        </p:txBody>
      </p:sp>
      <p:sp>
        <p:nvSpPr>
          <p:cNvPr id="9" name="Textfeld 18">
            <a:extLst>
              <a:ext uri="{FF2B5EF4-FFF2-40B4-BE49-F238E27FC236}">
                <a16:creationId xmlns:a16="http://schemas.microsoft.com/office/drawing/2014/main" id="{EA983758-0683-C35D-95D1-C608457F43FD}"/>
              </a:ext>
            </a:extLst>
          </p:cNvPr>
          <p:cNvSpPr txBox="1"/>
          <p:nvPr/>
        </p:nvSpPr>
        <p:spPr>
          <a:xfrm>
            <a:off x="5413603" y="3955546"/>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STARTTLS</a:t>
            </a:r>
            <a:endParaRPr lang="de-DE" sz="1100">
              <a:solidFill>
                <a:srgbClr val="B1063A"/>
              </a:solidFill>
              <a:ea typeface="Verdana"/>
            </a:endParaRPr>
          </a:p>
        </p:txBody>
      </p:sp>
      <p:cxnSp>
        <p:nvCxnSpPr>
          <p:cNvPr id="16" name="Gerade Verbindung mit Pfeil 13">
            <a:extLst>
              <a:ext uri="{FF2B5EF4-FFF2-40B4-BE49-F238E27FC236}">
                <a16:creationId xmlns:a16="http://schemas.microsoft.com/office/drawing/2014/main" id="{FBDC00B7-117D-E0B3-8521-5E9B70BCF579}"/>
              </a:ext>
            </a:extLst>
          </p:cNvPr>
          <p:cNvCxnSpPr>
            <a:cxnSpLocks/>
          </p:cNvCxnSpPr>
          <p:nvPr/>
        </p:nvCxnSpPr>
        <p:spPr>
          <a:xfrm>
            <a:off x="4053365" y="4267052"/>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Gerade Verbindung mit Pfeil 17">
            <a:extLst>
              <a:ext uri="{FF2B5EF4-FFF2-40B4-BE49-F238E27FC236}">
                <a16:creationId xmlns:a16="http://schemas.microsoft.com/office/drawing/2014/main" id="{E7D296C9-152A-AFD8-7BDD-633FCFC74EC7}"/>
              </a:ext>
            </a:extLst>
          </p:cNvPr>
          <p:cNvCxnSpPr>
            <a:cxnSpLocks/>
          </p:cNvCxnSpPr>
          <p:nvPr/>
        </p:nvCxnSpPr>
        <p:spPr>
          <a:xfrm flipH="1" flipV="1">
            <a:off x="4021758" y="4711608"/>
            <a:ext cx="4072767" cy="1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feld 14">
            <a:extLst>
              <a:ext uri="{FF2B5EF4-FFF2-40B4-BE49-F238E27FC236}">
                <a16:creationId xmlns:a16="http://schemas.microsoft.com/office/drawing/2014/main" id="{276282DA-7764-3A22-BA05-AEAD8E34FE37}"/>
              </a:ext>
            </a:extLst>
          </p:cNvPr>
          <p:cNvSpPr txBox="1"/>
          <p:nvPr/>
        </p:nvSpPr>
        <p:spPr>
          <a:xfrm>
            <a:off x="4831207" y="4371806"/>
            <a:ext cx="2560226"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OK </a:t>
            </a:r>
            <a:r>
              <a:rPr lang="de-DE" sz="1100" err="1">
                <a:ea typeface="Verdana"/>
              </a:rPr>
              <a:t>begin</a:t>
            </a:r>
            <a:r>
              <a:rPr lang="de-DE" sz="1100">
                <a:ea typeface="Verdana"/>
              </a:rPr>
              <a:t> TLS </a:t>
            </a:r>
            <a:r>
              <a:rPr lang="de-DE" sz="1100" err="1">
                <a:ea typeface="Verdana"/>
              </a:rPr>
              <a:t>negotiation</a:t>
            </a:r>
          </a:p>
        </p:txBody>
      </p:sp>
      <p:sp>
        <p:nvSpPr>
          <p:cNvPr id="31" name="Right Brace 30">
            <a:extLst>
              <a:ext uri="{FF2B5EF4-FFF2-40B4-BE49-F238E27FC236}">
                <a16:creationId xmlns:a16="http://schemas.microsoft.com/office/drawing/2014/main" id="{ABFA9439-A768-99A4-65A2-4B7A07C4063B}"/>
              </a:ext>
            </a:extLst>
          </p:cNvPr>
          <p:cNvSpPr/>
          <p:nvPr/>
        </p:nvSpPr>
        <p:spPr>
          <a:xfrm>
            <a:off x="8132031" y="4754436"/>
            <a:ext cx="493888" cy="48683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0FB5D0E1-8793-1C12-7F6D-5D011FBF1D5B}"/>
              </a:ext>
            </a:extLst>
          </p:cNvPr>
          <p:cNvSpPr txBox="1"/>
          <p:nvPr/>
        </p:nvSpPr>
        <p:spPr>
          <a:xfrm>
            <a:off x="8619872" y="4857246"/>
            <a:ext cx="2095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TLS handshake</a:t>
            </a:r>
            <a:endParaRPr lang="en-US"/>
          </a:p>
        </p:txBody>
      </p:sp>
      <p:sp>
        <p:nvSpPr>
          <p:cNvPr id="2" name="Textfeld 18">
            <a:extLst>
              <a:ext uri="{FF2B5EF4-FFF2-40B4-BE49-F238E27FC236}">
                <a16:creationId xmlns:a16="http://schemas.microsoft.com/office/drawing/2014/main" id="{00A3A860-B1FA-CBC6-D999-824FFDAB0E3A}"/>
              </a:ext>
            </a:extLst>
          </p:cNvPr>
          <p:cNvSpPr txBox="1"/>
          <p:nvPr/>
        </p:nvSpPr>
        <p:spPr>
          <a:xfrm>
            <a:off x="5395459" y="4886879"/>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a:t>
            </a:r>
            <a:endParaRPr lang="de-DE" sz="1100">
              <a:solidFill>
                <a:srgbClr val="B1063A"/>
              </a:solidFill>
              <a:ea typeface="Verdana"/>
            </a:endParaRPr>
          </a:p>
        </p:txBody>
      </p:sp>
      <p:sp>
        <p:nvSpPr>
          <p:cNvPr id="20" name="Right Brace 19">
            <a:extLst>
              <a:ext uri="{FF2B5EF4-FFF2-40B4-BE49-F238E27FC236}">
                <a16:creationId xmlns:a16="http://schemas.microsoft.com/office/drawing/2014/main" id="{7087035E-EA8C-2CA1-C8F3-6FE8E1AEEE27}"/>
              </a:ext>
            </a:extLst>
          </p:cNvPr>
          <p:cNvSpPr/>
          <p:nvPr/>
        </p:nvSpPr>
        <p:spPr>
          <a:xfrm>
            <a:off x="8125984" y="5256389"/>
            <a:ext cx="493888" cy="71059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9B364F0-738C-5459-9539-1BABA0675F32}"/>
              </a:ext>
            </a:extLst>
          </p:cNvPr>
          <p:cNvSpPr txBox="1"/>
          <p:nvPr/>
        </p:nvSpPr>
        <p:spPr>
          <a:xfrm>
            <a:off x="8611810" y="5430762"/>
            <a:ext cx="25672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Exchange of encrypted data</a:t>
            </a:r>
            <a:endParaRPr lang="en-US"/>
          </a:p>
        </p:txBody>
      </p:sp>
      <p:cxnSp>
        <p:nvCxnSpPr>
          <p:cNvPr id="23" name="Gerade Verbindung mit Pfeil 17">
            <a:extLst>
              <a:ext uri="{FF2B5EF4-FFF2-40B4-BE49-F238E27FC236}">
                <a16:creationId xmlns:a16="http://schemas.microsoft.com/office/drawing/2014/main" id="{E6A996C8-71BA-5666-0531-D38E5A4102F2}"/>
              </a:ext>
            </a:extLst>
          </p:cNvPr>
          <p:cNvCxnSpPr>
            <a:cxnSpLocks/>
          </p:cNvCxnSpPr>
          <p:nvPr/>
        </p:nvCxnSpPr>
        <p:spPr>
          <a:xfrm flipH="1" flipV="1">
            <a:off x="6071900" y="5691320"/>
            <a:ext cx="2010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13">
            <a:extLst>
              <a:ext uri="{FF2B5EF4-FFF2-40B4-BE49-F238E27FC236}">
                <a16:creationId xmlns:a16="http://schemas.microsoft.com/office/drawing/2014/main" id="{A9D54787-FE87-757A-2F2D-312D9C884EB8}"/>
              </a:ext>
            </a:extLst>
          </p:cNvPr>
          <p:cNvCxnSpPr>
            <a:cxnSpLocks/>
          </p:cNvCxnSpPr>
          <p:nvPr/>
        </p:nvCxnSpPr>
        <p:spPr>
          <a:xfrm>
            <a:off x="4041268" y="5216527"/>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feld 18">
            <a:extLst>
              <a:ext uri="{FF2B5EF4-FFF2-40B4-BE49-F238E27FC236}">
                <a16:creationId xmlns:a16="http://schemas.microsoft.com/office/drawing/2014/main" id="{408B9116-D00C-D365-F950-A3A324C12A3D}"/>
              </a:ext>
            </a:extLst>
          </p:cNvPr>
          <p:cNvSpPr txBox="1"/>
          <p:nvPr/>
        </p:nvSpPr>
        <p:spPr>
          <a:xfrm>
            <a:off x="6399364" y="5400926"/>
            <a:ext cx="1344655" cy="26161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err="1">
                <a:ea typeface="Verdana"/>
              </a:rPr>
              <a:t>Application</a:t>
            </a:r>
            <a:r>
              <a:rPr lang="de-DE" sz="1100">
                <a:ea typeface="Verdana"/>
              </a:rPr>
              <a:t> Data</a:t>
            </a:r>
            <a:endParaRPr lang="de-DE" sz="1100">
              <a:solidFill>
                <a:srgbClr val="B1063A"/>
              </a:solidFill>
              <a:ea typeface="Verdana"/>
            </a:endParaRPr>
          </a:p>
        </p:txBody>
      </p:sp>
      <p:sp>
        <p:nvSpPr>
          <p:cNvPr id="36" name="Textfeld 18">
            <a:extLst>
              <a:ext uri="{FF2B5EF4-FFF2-40B4-BE49-F238E27FC236}">
                <a16:creationId xmlns:a16="http://schemas.microsoft.com/office/drawing/2014/main" id="{3051B6C6-25B3-24F7-4968-8E3DA9E142B2}"/>
              </a:ext>
            </a:extLst>
          </p:cNvPr>
          <p:cNvSpPr txBox="1"/>
          <p:nvPr/>
        </p:nvSpPr>
        <p:spPr>
          <a:xfrm>
            <a:off x="4415744" y="5400926"/>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NOOP</a:t>
            </a:r>
          </a:p>
        </p:txBody>
      </p:sp>
      <p:cxnSp>
        <p:nvCxnSpPr>
          <p:cNvPr id="37" name="Gerade Verbindung mit Pfeil 17">
            <a:extLst>
              <a:ext uri="{FF2B5EF4-FFF2-40B4-BE49-F238E27FC236}">
                <a16:creationId xmlns:a16="http://schemas.microsoft.com/office/drawing/2014/main" id="{61DCD2D7-1EB0-03CF-5D1B-71B9E2671DB7}"/>
              </a:ext>
            </a:extLst>
          </p:cNvPr>
          <p:cNvCxnSpPr>
            <a:cxnSpLocks/>
          </p:cNvCxnSpPr>
          <p:nvPr/>
        </p:nvCxnSpPr>
        <p:spPr>
          <a:xfrm flipH="1" flipV="1">
            <a:off x="4045946" y="5697367"/>
            <a:ext cx="20105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808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17" grpId="0"/>
      <p:bldP spid="22" grpId="0"/>
      <p:bldP spid="9" grpId="0" animBg="1"/>
      <p:bldP spid="25" grpId="0" animBg="1"/>
      <p:bldP spid="31" grpId="0" animBg="1"/>
      <p:bldP spid="32" grpId="0"/>
      <p:bldP spid="2" grpId="0" animBg="1"/>
      <p:bldP spid="20" grpId="0" animBg="1"/>
      <p:bldP spid="21" grpId="0"/>
      <p:bldP spid="35"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FE82-D08B-7FD8-2BA7-42D759D5F5BB}"/>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F4D063DC-E8F2-BC53-B6C7-2634A93ED9D0}"/>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82C98449-96F9-A670-D86F-2588928202E4}"/>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9ACD4A35-F258-88DA-ED48-422887292194}"/>
              </a:ext>
            </a:extLst>
          </p:cNvPr>
          <p:cNvSpPr>
            <a:spLocks noGrp="1"/>
          </p:cNvSpPr>
          <p:nvPr>
            <p:ph type="sldNum" sz="quarter" idx="16"/>
          </p:nvPr>
        </p:nvSpPr>
        <p:spPr/>
        <p:txBody>
          <a:bodyPr/>
          <a:lstStyle/>
          <a:p>
            <a:fld id="{B1A20FC8-41B9-4055-A397-5AB32DE79FCA}" type="slidenum">
              <a:rPr lang="de-DE" smtClean="0"/>
              <a:pPr/>
              <a:t>25</a:t>
            </a:fld>
            <a:endParaRPr lang="de-DE"/>
          </a:p>
        </p:txBody>
      </p:sp>
      <p:sp>
        <p:nvSpPr>
          <p:cNvPr id="8" name="TextBox 7">
            <a:extLst>
              <a:ext uri="{FF2B5EF4-FFF2-40B4-BE49-F238E27FC236}">
                <a16:creationId xmlns:a16="http://schemas.microsoft.com/office/drawing/2014/main" id="{E7894D6F-B1C3-54E3-BED2-A90D86C08FA6}"/>
              </a:ext>
            </a:extLst>
          </p:cNvPr>
          <p:cNvSpPr txBox="1"/>
          <p:nvPr/>
        </p:nvSpPr>
        <p:spPr>
          <a:xfrm>
            <a:off x="469120" y="3400266"/>
            <a:ext cx="943730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rial"/>
                <a:cs typeface="Arial"/>
              </a:rPr>
              <a:t>Is your email client vulnerable?</a:t>
            </a:r>
            <a:endParaRPr lang="en-US" sz="3600">
              <a:ea typeface="Verdana"/>
            </a:endParaRPr>
          </a:p>
          <a:p>
            <a:pPr algn="l"/>
            <a:endParaRPr lang="en-US" sz="3600">
              <a:latin typeface="Arial"/>
              <a:ea typeface="Verdana"/>
              <a:cs typeface="Arial"/>
            </a:endParaRPr>
          </a:p>
        </p:txBody>
      </p:sp>
    </p:spTree>
    <p:extLst>
      <p:ext uri="{BB962C8B-B14F-4D97-AF65-F5344CB8AC3E}">
        <p14:creationId xmlns:p14="http://schemas.microsoft.com/office/powerpoint/2010/main" val="4284142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6C7C7C-6946-1044-FFCB-325511124F3A}"/>
              </a:ext>
            </a:extLst>
          </p:cNvPr>
          <p:cNvSpPr>
            <a:spLocks noGrp="1"/>
          </p:cNvSpPr>
          <p:nvPr>
            <p:ph type="ctrTitle"/>
          </p:nvPr>
        </p:nvSpPr>
        <p:spPr/>
        <p:txBody>
          <a:bodyPr/>
          <a:lstStyle/>
          <a:p>
            <a:r>
              <a:rPr lang="en-US" err="1">
                <a:ea typeface="Verdana"/>
              </a:rPr>
              <a:t>Selftest</a:t>
            </a:r>
            <a:r>
              <a:rPr lang="en-US">
                <a:ea typeface="Verdana"/>
              </a:rPr>
              <a:t> Service</a:t>
            </a:r>
            <a:endParaRPr lang="en-US"/>
          </a:p>
        </p:txBody>
      </p:sp>
      <p:sp>
        <p:nvSpPr>
          <p:cNvPr id="3" name="Untertitel 2">
            <a:extLst>
              <a:ext uri="{FF2B5EF4-FFF2-40B4-BE49-F238E27FC236}">
                <a16:creationId xmlns:a16="http://schemas.microsoft.com/office/drawing/2014/main" id="{D1F858F0-119E-C62C-32F2-94E7C3338094}"/>
              </a:ext>
            </a:extLst>
          </p:cNvPr>
          <p:cNvSpPr>
            <a:spLocks noGrp="1"/>
          </p:cNvSpPr>
          <p:nvPr>
            <p:ph type="subTitle" idx="1"/>
          </p:nvPr>
        </p:nvSpPr>
        <p:spPr/>
        <p:txBody>
          <a:bodyPr vert="horz" lIns="0" tIns="0" rIns="0" bIns="0" rtlCol="0" anchor="t">
            <a:noAutofit/>
          </a:bodyPr>
          <a:lstStyle/>
          <a:p>
            <a:r>
              <a:rPr lang="en-US">
                <a:ea typeface="Verdana"/>
              </a:rPr>
              <a:t>A way to test your email client in use.</a:t>
            </a:r>
            <a:endParaRPr lang="en-US"/>
          </a:p>
        </p:txBody>
      </p:sp>
      <p:sp>
        <p:nvSpPr>
          <p:cNvPr id="7" name="Textplatzhalter 6">
            <a:extLst>
              <a:ext uri="{FF2B5EF4-FFF2-40B4-BE49-F238E27FC236}">
                <a16:creationId xmlns:a16="http://schemas.microsoft.com/office/drawing/2014/main" id="{E37DB01A-2886-6A46-00AA-6DF7AF815957}"/>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457750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654516-1BF8-4B40-CA8C-48933683E7A5}"/>
              </a:ext>
            </a:extLst>
          </p:cNvPr>
          <p:cNvSpPr>
            <a:spLocks noGrp="1"/>
          </p:cNvSpPr>
          <p:nvPr>
            <p:ph type="title"/>
          </p:nvPr>
        </p:nvSpPr>
        <p:spPr/>
        <p:txBody>
          <a:bodyPr/>
          <a:lstStyle/>
          <a:p>
            <a:r>
              <a:rPr lang="en-US" b="1">
                <a:ea typeface="Verdana"/>
              </a:rPr>
              <a:t>What did we build?</a:t>
            </a:r>
          </a:p>
        </p:txBody>
      </p:sp>
      <p:sp>
        <p:nvSpPr>
          <p:cNvPr id="6" name="Datumsplatzhalter 5">
            <a:extLst>
              <a:ext uri="{FF2B5EF4-FFF2-40B4-BE49-F238E27FC236}">
                <a16:creationId xmlns:a16="http://schemas.microsoft.com/office/drawing/2014/main" id="{74062A6E-D535-A1B4-BD6D-7AF606DBACCF}"/>
              </a:ext>
            </a:extLst>
          </p:cNvPr>
          <p:cNvSpPr>
            <a:spLocks noGrp="1"/>
          </p:cNvSpPr>
          <p:nvPr>
            <p:ph type="dt" sz="half" idx="14"/>
          </p:nvPr>
        </p:nvSpPr>
        <p:spPr/>
        <p:txBody>
          <a:bodyPr/>
          <a:lstStyle/>
          <a:p>
            <a:fld id="{58C24DC4-7011-41C5-915F-2A167A525B95}" type="datetime1">
              <a:rPr lang="de-DE" smtClean="0"/>
              <a:t>17.02.2026</a:t>
            </a:fld>
            <a:endParaRPr lang="de-DE"/>
          </a:p>
        </p:txBody>
      </p:sp>
      <p:sp>
        <p:nvSpPr>
          <p:cNvPr id="2" name="Footer Placeholder 1">
            <a:extLst>
              <a:ext uri="{FF2B5EF4-FFF2-40B4-BE49-F238E27FC236}">
                <a16:creationId xmlns:a16="http://schemas.microsoft.com/office/drawing/2014/main" id="{596EA05F-1703-34FE-74A2-8AC07F68B87D}"/>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8200A6A6-01FB-BCF8-17D0-55DAE8581F82}"/>
              </a:ext>
            </a:extLst>
          </p:cNvPr>
          <p:cNvSpPr>
            <a:spLocks noGrp="1"/>
          </p:cNvSpPr>
          <p:nvPr>
            <p:ph type="sldNum" sz="quarter" idx="16"/>
          </p:nvPr>
        </p:nvSpPr>
        <p:spPr/>
        <p:txBody>
          <a:bodyPr/>
          <a:lstStyle/>
          <a:p>
            <a:fld id="{B1A20FC8-41B9-4055-A397-5AB32DE79FCA}" type="slidenum">
              <a:rPr lang="de-DE" smtClean="0"/>
              <a:pPr/>
              <a:t>27</a:t>
            </a:fld>
            <a:endParaRPr lang="en-US"/>
          </a:p>
        </p:txBody>
      </p:sp>
      <p:sp>
        <p:nvSpPr>
          <p:cNvPr id="3" name="Subtitle 2">
            <a:extLst>
              <a:ext uri="{FF2B5EF4-FFF2-40B4-BE49-F238E27FC236}">
                <a16:creationId xmlns:a16="http://schemas.microsoft.com/office/drawing/2014/main" id="{E90D789E-0D45-05EF-E208-B505FA2B6E37}"/>
              </a:ext>
            </a:extLst>
          </p:cNvPr>
          <p:cNvSpPr>
            <a:spLocks noGrp="1"/>
          </p:cNvSpPr>
          <p:nvPr>
            <p:ph type="body" sz="quarter" idx="19"/>
          </p:nvPr>
        </p:nvSpPr>
        <p:spPr/>
        <p:txBody>
          <a:bodyPr vert="horz" lIns="0" tIns="0" rIns="0" bIns="0" rtlCol="0" anchor="t">
            <a:noAutofit/>
          </a:bodyPr>
          <a:lstStyle/>
          <a:p>
            <a:pPr marL="285750" indent="-285750">
              <a:buChar char="•"/>
            </a:pPr>
            <a:r>
              <a:rPr lang="en-US">
                <a:ea typeface="+mn-lt"/>
                <a:cs typeface="+mn-lt"/>
              </a:rPr>
              <a:t>Public, server-side </a:t>
            </a:r>
            <a:r>
              <a:rPr lang="en-US" b="1">
                <a:ea typeface="+mn-lt"/>
                <a:cs typeface="+mn-lt"/>
              </a:rPr>
              <a:t>mail client self-test</a:t>
            </a:r>
            <a:r>
              <a:rPr lang="en-US">
                <a:ea typeface="+mn-lt"/>
                <a:cs typeface="+mn-lt"/>
              </a:rPr>
              <a:t> for </a:t>
            </a:r>
            <a:r>
              <a:rPr lang="en-US" b="1">
                <a:ea typeface="+mn-lt"/>
                <a:cs typeface="+mn-lt"/>
              </a:rPr>
              <a:t>SMTP + IMAP</a:t>
            </a:r>
            <a:endParaRPr lang="en-US">
              <a:ea typeface="+mn-lt"/>
              <a:cs typeface="+mn-lt"/>
            </a:endParaRPr>
          </a:p>
          <a:p>
            <a:pPr marL="285750" indent="-285750">
              <a:buFont typeface="Arial"/>
              <a:buChar char="•"/>
            </a:pPr>
            <a:r>
              <a:rPr lang="en-US">
                <a:ea typeface="+mn-lt"/>
                <a:cs typeface="+mn-lt"/>
              </a:rPr>
              <a:t>Tests whether a client can be coerced into </a:t>
            </a:r>
            <a:r>
              <a:rPr lang="en-US" b="1">
                <a:ea typeface="+mn-lt"/>
                <a:cs typeface="+mn-lt"/>
              </a:rPr>
              <a:t>plaintext authentication</a:t>
            </a:r>
            <a:r>
              <a:rPr lang="en-US">
                <a:ea typeface="+mn-lt"/>
                <a:cs typeface="+mn-lt"/>
              </a:rPr>
              <a:t> when TLS protection is disrupted</a:t>
            </a:r>
          </a:p>
          <a:p>
            <a:pPr marL="285750" indent="-285750">
              <a:buFont typeface="Arial"/>
              <a:buChar char="•"/>
            </a:pPr>
            <a:r>
              <a:rPr lang="en-US">
                <a:ea typeface="+mn-lt"/>
                <a:cs typeface="+mn-lt"/>
              </a:rPr>
              <a:t>Implements </a:t>
            </a:r>
            <a:r>
              <a:rPr lang="en-US" b="1">
                <a:ea typeface="+mn-lt"/>
                <a:cs typeface="+mn-lt"/>
              </a:rPr>
              <a:t>baseline + T1–T4</a:t>
            </a:r>
            <a:r>
              <a:rPr lang="en-US">
                <a:ea typeface="+mn-lt"/>
                <a:cs typeface="+mn-lt"/>
              </a:rPr>
              <a:t> behaviors (paper-inspired)</a:t>
            </a:r>
          </a:p>
          <a:p>
            <a:pPr marL="285750" indent="-285750">
              <a:buFont typeface="Arial"/>
              <a:buChar char="•"/>
            </a:pPr>
            <a:endParaRPr lang="en-US"/>
          </a:p>
        </p:txBody>
      </p:sp>
    </p:spTree>
    <p:extLst>
      <p:ext uri="{BB962C8B-B14F-4D97-AF65-F5344CB8AC3E}">
        <p14:creationId xmlns:p14="http://schemas.microsoft.com/office/powerpoint/2010/main" val="6248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54DCE-02BC-E772-7AAE-680F1187F40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DB432A6-A6FD-281A-FD81-681A716BD7B2}"/>
              </a:ext>
            </a:extLst>
          </p:cNvPr>
          <p:cNvSpPr>
            <a:spLocks noGrp="1"/>
          </p:cNvSpPr>
          <p:nvPr>
            <p:ph type="title"/>
          </p:nvPr>
        </p:nvSpPr>
        <p:spPr/>
        <p:txBody>
          <a:bodyPr/>
          <a:lstStyle/>
          <a:p>
            <a:r>
              <a:rPr lang="en-US" b="1"/>
              <a:t>Why did we build it?</a:t>
            </a:r>
            <a:endParaRPr lang="en-US"/>
          </a:p>
          <a:p>
            <a:endParaRPr lang="en-US">
              <a:ea typeface="Verdana"/>
            </a:endParaRPr>
          </a:p>
        </p:txBody>
      </p:sp>
      <p:sp>
        <p:nvSpPr>
          <p:cNvPr id="6" name="Datumsplatzhalter 5">
            <a:extLst>
              <a:ext uri="{FF2B5EF4-FFF2-40B4-BE49-F238E27FC236}">
                <a16:creationId xmlns:a16="http://schemas.microsoft.com/office/drawing/2014/main" id="{DA674D26-4985-7BAF-C2CF-A9BCAFC88873}"/>
              </a:ext>
            </a:extLst>
          </p:cNvPr>
          <p:cNvSpPr>
            <a:spLocks noGrp="1"/>
          </p:cNvSpPr>
          <p:nvPr>
            <p:ph type="dt" sz="half" idx="14"/>
          </p:nvPr>
        </p:nvSpPr>
        <p:spPr/>
        <p:txBody>
          <a:bodyPr/>
          <a:lstStyle/>
          <a:p>
            <a:fld id="{A0D84A88-A4AB-4444-AA3C-92EEA5BB5EBE}" type="datetime1">
              <a:rPr lang="de-DE" smtClean="0"/>
              <a:t>17.02.2026</a:t>
            </a:fld>
            <a:endParaRPr lang="de-DE"/>
          </a:p>
        </p:txBody>
      </p:sp>
      <p:sp>
        <p:nvSpPr>
          <p:cNvPr id="2" name="Footer Placeholder 1">
            <a:extLst>
              <a:ext uri="{FF2B5EF4-FFF2-40B4-BE49-F238E27FC236}">
                <a16:creationId xmlns:a16="http://schemas.microsoft.com/office/drawing/2014/main" id="{4A798C98-4C97-C9B8-51BF-C83E7AD9D96B}"/>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09EFEB3F-F313-5655-F7A1-7FFD763888FD}"/>
              </a:ext>
            </a:extLst>
          </p:cNvPr>
          <p:cNvSpPr>
            <a:spLocks noGrp="1"/>
          </p:cNvSpPr>
          <p:nvPr>
            <p:ph type="sldNum" sz="quarter" idx="16"/>
          </p:nvPr>
        </p:nvSpPr>
        <p:spPr/>
        <p:txBody>
          <a:bodyPr/>
          <a:lstStyle/>
          <a:p>
            <a:fld id="{B1A20FC8-41B9-4055-A397-5AB32DE79FCA}" type="slidenum">
              <a:rPr lang="de-DE" smtClean="0"/>
              <a:pPr/>
              <a:t>28</a:t>
            </a:fld>
            <a:endParaRPr lang="en-US"/>
          </a:p>
        </p:txBody>
      </p:sp>
      <p:sp>
        <p:nvSpPr>
          <p:cNvPr id="3" name="Subtitle 2">
            <a:extLst>
              <a:ext uri="{FF2B5EF4-FFF2-40B4-BE49-F238E27FC236}">
                <a16:creationId xmlns:a16="http://schemas.microsoft.com/office/drawing/2014/main" id="{6EE1950B-8B74-3537-69A3-B345BE51DA09}"/>
              </a:ext>
            </a:extLst>
          </p:cNvPr>
          <p:cNvSpPr>
            <a:spLocks noGrp="1"/>
          </p:cNvSpPr>
          <p:nvPr>
            <p:ph type="body" sz="quarter" idx="19"/>
          </p:nvPr>
        </p:nvSpPr>
        <p:spPr/>
        <p:txBody>
          <a:bodyPr vert="horz" lIns="0" tIns="0" rIns="0" bIns="0" rtlCol="0" anchor="t">
            <a:noAutofit/>
          </a:bodyPr>
          <a:lstStyle/>
          <a:p>
            <a:pPr marL="285750" indent="-285750">
              <a:buFont typeface="Arial"/>
              <a:buChar char="•"/>
            </a:pPr>
            <a:r>
              <a:rPr lang="en-US">
                <a:ea typeface="+mn-lt"/>
                <a:cs typeface="+mn-lt"/>
              </a:rPr>
              <a:t>Paper setup assumes a </a:t>
            </a:r>
            <a:r>
              <a:rPr lang="en-US" b="1">
                <a:ea typeface="+mn-lt"/>
                <a:cs typeface="+mn-lt"/>
              </a:rPr>
              <a:t>MITM/lab environment</a:t>
            </a:r>
            <a:r>
              <a:rPr lang="en-US">
                <a:ea typeface="+mn-lt"/>
                <a:cs typeface="+mn-lt"/>
              </a:rPr>
              <a:t> (hard to reproduce for normal users)</a:t>
            </a:r>
            <a:endParaRPr lang="en-US"/>
          </a:p>
          <a:p>
            <a:pPr marL="285750" indent="-285750">
              <a:buFont typeface="Arial"/>
              <a:buChar char="•"/>
            </a:pPr>
            <a:r>
              <a:rPr lang="en-US">
                <a:ea typeface="+mn-lt"/>
                <a:cs typeface="+mn-lt"/>
              </a:rPr>
              <a:t>We want a </a:t>
            </a:r>
            <a:r>
              <a:rPr lang="en-US" b="1">
                <a:ea typeface="+mn-lt"/>
                <a:cs typeface="+mn-lt"/>
              </a:rPr>
              <a:t>“click → configure account → observe result”</a:t>
            </a:r>
            <a:r>
              <a:rPr lang="en-US">
                <a:ea typeface="+mn-lt"/>
                <a:cs typeface="+mn-lt"/>
              </a:rPr>
              <a:t> workflow</a:t>
            </a:r>
          </a:p>
          <a:p>
            <a:pPr marL="285750" indent="-285750">
              <a:buFont typeface="Arial"/>
              <a:buChar char="•"/>
            </a:pPr>
            <a:r>
              <a:rPr lang="en-US">
                <a:ea typeface="+mn-lt"/>
                <a:cs typeface="+mn-lt"/>
              </a:rPr>
              <a:t>No local proxy, no custom CA, no special network setup required</a:t>
            </a:r>
            <a:endParaRPr lang="en-US"/>
          </a:p>
          <a:p>
            <a:pPr marL="285750" indent="-285750">
              <a:buFont typeface="Arial"/>
              <a:buChar char="•"/>
            </a:pPr>
            <a:endParaRPr lang="en-US">
              <a:ea typeface="Verdana"/>
            </a:endParaRPr>
          </a:p>
          <a:p>
            <a:endParaRPr lang="en-US">
              <a:ea typeface="Verdana"/>
            </a:endParaRPr>
          </a:p>
        </p:txBody>
      </p:sp>
    </p:spTree>
    <p:extLst>
      <p:ext uri="{BB962C8B-B14F-4D97-AF65-F5344CB8AC3E}">
        <p14:creationId xmlns:p14="http://schemas.microsoft.com/office/powerpoint/2010/main" val="1977996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C68C-D200-54DA-6BD5-F7861686749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769573-1AF8-0FCA-37BC-86DDBF76089A}"/>
              </a:ext>
            </a:extLst>
          </p:cNvPr>
          <p:cNvSpPr>
            <a:spLocks noGrp="1"/>
          </p:cNvSpPr>
          <p:nvPr>
            <p:ph type="ctrTitle"/>
          </p:nvPr>
        </p:nvSpPr>
        <p:spPr/>
        <p:txBody>
          <a:bodyPr/>
          <a:lstStyle/>
          <a:p>
            <a:r>
              <a:rPr lang="en-US">
                <a:ea typeface="Verdana"/>
              </a:rPr>
              <a:t>Demo</a:t>
            </a:r>
            <a:endParaRPr lang="en-US"/>
          </a:p>
        </p:txBody>
      </p:sp>
      <p:sp>
        <p:nvSpPr>
          <p:cNvPr id="5" name="Untertitel 4">
            <a:extLst>
              <a:ext uri="{FF2B5EF4-FFF2-40B4-BE49-F238E27FC236}">
                <a16:creationId xmlns:a16="http://schemas.microsoft.com/office/drawing/2014/main" id="{5E4C839E-2F09-960E-CE60-7AC71EBAB93F}"/>
              </a:ext>
            </a:extLst>
          </p:cNvPr>
          <p:cNvSpPr>
            <a:spLocks noGrp="1"/>
          </p:cNvSpPr>
          <p:nvPr>
            <p:ph type="subTitle" idx="1"/>
          </p:nvPr>
        </p:nvSpPr>
        <p:spPr/>
        <p:txBody>
          <a:bodyPr/>
          <a:lstStyle/>
          <a:p>
            <a:endParaRPr lang="de-DE"/>
          </a:p>
        </p:txBody>
      </p:sp>
      <p:sp>
        <p:nvSpPr>
          <p:cNvPr id="6" name="Textplatzhalter 5">
            <a:extLst>
              <a:ext uri="{FF2B5EF4-FFF2-40B4-BE49-F238E27FC236}">
                <a16:creationId xmlns:a16="http://schemas.microsoft.com/office/drawing/2014/main" id="{ED3B4A75-5028-1658-FA3A-5A7B7BB48226}"/>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568226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07777-77FD-976E-2B37-31BED1312114}"/>
              </a:ext>
            </a:extLst>
          </p:cNvPr>
          <p:cNvSpPr>
            <a:spLocks noGrp="1"/>
          </p:cNvSpPr>
          <p:nvPr>
            <p:ph type="title"/>
          </p:nvPr>
        </p:nvSpPr>
        <p:spPr/>
        <p:txBody>
          <a:bodyPr/>
          <a:lstStyle/>
          <a:p>
            <a:r>
              <a:rPr lang="en-US">
                <a:ea typeface="Verdana"/>
              </a:rPr>
              <a:t>TLS and Email protocols</a:t>
            </a:r>
            <a:endParaRPr lang="en-US"/>
          </a:p>
        </p:txBody>
      </p:sp>
      <p:sp>
        <p:nvSpPr>
          <p:cNvPr id="3" name="Date Placeholder 2">
            <a:extLst>
              <a:ext uri="{FF2B5EF4-FFF2-40B4-BE49-F238E27FC236}">
                <a16:creationId xmlns:a16="http://schemas.microsoft.com/office/drawing/2014/main" id="{9DE9239D-F432-A0A9-A175-6505B517CB5E}"/>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9D08C877-683F-2720-B18E-B8CE677B7460}"/>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78AC9871-EC05-BBA7-B4EC-2405F5FCF218}"/>
              </a:ext>
            </a:extLst>
          </p:cNvPr>
          <p:cNvSpPr>
            <a:spLocks noGrp="1"/>
          </p:cNvSpPr>
          <p:nvPr>
            <p:ph type="sldNum" sz="quarter" idx="16"/>
          </p:nvPr>
        </p:nvSpPr>
        <p:spPr/>
        <p:txBody>
          <a:bodyPr/>
          <a:lstStyle/>
          <a:p>
            <a:fld id="{B1A20FC8-41B9-4055-A397-5AB32DE79FCA}" type="slidenum">
              <a:rPr lang="de-DE" smtClean="0"/>
              <a:pPr/>
              <a:t>3</a:t>
            </a:fld>
            <a:endParaRPr lang="de-DE"/>
          </a:p>
        </p:txBody>
      </p:sp>
      <p:pic>
        <p:nvPicPr>
          <p:cNvPr id="8" name="Picture 7" descr="Hands typing on a keyboard&#10;&#10;AI-generated content may be incorrect.">
            <a:extLst>
              <a:ext uri="{FF2B5EF4-FFF2-40B4-BE49-F238E27FC236}">
                <a16:creationId xmlns:a16="http://schemas.microsoft.com/office/drawing/2014/main" id="{3638EA97-F7B5-F470-B531-FC9AE7B91229}"/>
              </a:ext>
            </a:extLst>
          </p:cNvPr>
          <p:cNvPicPr>
            <a:picLocks noChangeAspect="1"/>
          </p:cNvPicPr>
          <p:nvPr/>
        </p:nvPicPr>
        <p:blipFill>
          <a:blip r:embed="rId2"/>
          <a:stretch>
            <a:fillRect/>
          </a:stretch>
        </p:blipFill>
        <p:spPr>
          <a:xfrm>
            <a:off x="789550" y="1951685"/>
            <a:ext cx="2750206" cy="1587165"/>
          </a:xfrm>
          <a:prstGeom prst="rect">
            <a:avLst/>
          </a:prstGeom>
        </p:spPr>
      </p:pic>
      <p:pic>
        <p:nvPicPr>
          <p:cNvPr id="10" name="Picture 9" descr="A computer with a monitor and keyboard&#10;&#10;AI-generated content may be incorrect.">
            <a:extLst>
              <a:ext uri="{FF2B5EF4-FFF2-40B4-BE49-F238E27FC236}">
                <a16:creationId xmlns:a16="http://schemas.microsoft.com/office/drawing/2014/main" id="{5688E33A-13B9-5BDE-0F85-302C5188FDA8}"/>
              </a:ext>
            </a:extLst>
          </p:cNvPr>
          <p:cNvPicPr>
            <a:picLocks noChangeAspect="1"/>
          </p:cNvPicPr>
          <p:nvPr/>
        </p:nvPicPr>
        <p:blipFill>
          <a:blip r:embed="rId3"/>
          <a:stretch>
            <a:fillRect/>
          </a:stretch>
        </p:blipFill>
        <p:spPr>
          <a:xfrm>
            <a:off x="7993697" y="1909623"/>
            <a:ext cx="2361565" cy="1553210"/>
          </a:xfrm>
          <a:prstGeom prst="rect">
            <a:avLst/>
          </a:prstGeom>
        </p:spPr>
      </p:pic>
      <p:cxnSp>
        <p:nvCxnSpPr>
          <p:cNvPr id="12" name="Straight Arrow Connector 11">
            <a:extLst>
              <a:ext uri="{FF2B5EF4-FFF2-40B4-BE49-F238E27FC236}">
                <a16:creationId xmlns:a16="http://schemas.microsoft.com/office/drawing/2014/main" id="{D013AF50-6992-2E9F-741C-EEA6F27A7A5F}"/>
              </a:ext>
            </a:extLst>
          </p:cNvPr>
          <p:cNvCxnSpPr/>
          <p:nvPr/>
        </p:nvCxnSpPr>
        <p:spPr>
          <a:xfrm flipV="1">
            <a:off x="3702943" y="2720528"/>
            <a:ext cx="4175255" cy="3148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3" name="Picture 12" descr="A green padlock with a white keyhole&#10;&#10;AI-generated content may be incorrect.">
            <a:extLst>
              <a:ext uri="{FF2B5EF4-FFF2-40B4-BE49-F238E27FC236}">
                <a16:creationId xmlns:a16="http://schemas.microsoft.com/office/drawing/2014/main" id="{72A01A60-11F1-DC1B-449B-692E660BC950}"/>
              </a:ext>
            </a:extLst>
          </p:cNvPr>
          <p:cNvPicPr>
            <a:picLocks noChangeAspect="1"/>
          </p:cNvPicPr>
          <p:nvPr/>
        </p:nvPicPr>
        <p:blipFill>
          <a:blip r:embed="rId4"/>
          <a:srcRect l="12571" t="8989" r="14004" b="-562"/>
          <a:stretch>
            <a:fillRect/>
          </a:stretch>
        </p:blipFill>
        <p:spPr>
          <a:xfrm>
            <a:off x="5263054" y="1467772"/>
            <a:ext cx="846963" cy="1073148"/>
          </a:xfrm>
          <a:prstGeom prst="rect">
            <a:avLst/>
          </a:prstGeom>
        </p:spPr>
      </p:pic>
      <p:sp>
        <p:nvSpPr>
          <p:cNvPr id="14" name="TextBox 13">
            <a:extLst>
              <a:ext uri="{FF2B5EF4-FFF2-40B4-BE49-F238E27FC236}">
                <a16:creationId xmlns:a16="http://schemas.microsoft.com/office/drawing/2014/main" id="{64680F8D-9CF7-FE09-9B53-BE47806320CF}"/>
              </a:ext>
            </a:extLst>
          </p:cNvPr>
          <p:cNvSpPr txBox="1"/>
          <p:nvPr/>
        </p:nvSpPr>
        <p:spPr>
          <a:xfrm>
            <a:off x="5155479" y="908539"/>
            <a:ext cx="10636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solidFill>
                  <a:srgbClr val="00B050"/>
                </a:solidFill>
                <a:ea typeface="Verdana"/>
              </a:rPr>
              <a:t>TLS</a:t>
            </a:r>
          </a:p>
        </p:txBody>
      </p:sp>
      <p:sp>
        <p:nvSpPr>
          <p:cNvPr id="15" name="TextBox 14">
            <a:extLst>
              <a:ext uri="{FF2B5EF4-FFF2-40B4-BE49-F238E27FC236}">
                <a16:creationId xmlns:a16="http://schemas.microsoft.com/office/drawing/2014/main" id="{4A8DA04A-3D04-E3F5-2CF3-3A1D88834216}"/>
              </a:ext>
            </a:extLst>
          </p:cNvPr>
          <p:cNvSpPr txBox="1"/>
          <p:nvPr/>
        </p:nvSpPr>
        <p:spPr>
          <a:xfrm>
            <a:off x="732699" y="3891867"/>
            <a:ext cx="1023227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Verdana"/>
              </a:rPr>
              <a:t>TLS secures communication on the Internet: </a:t>
            </a:r>
            <a:r>
              <a:rPr lang="en-US">
                <a:ea typeface="+mn-lt"/>
                <a:cs typeface="+mn-lt"/>
              </a:rPr>
              <a:t>Encryption, Integrity, Authentication</a:t>
            </a:r>
            <a:endParaRPr lang="en-US"/>
          </a:p>
          <a:p>
            <a:pPr marL="285750" indent="-285750">
              <a:buFont typeface="Arial"/>
              <a:buChar char="•"/>
            </a:pPr>
            <a:r>
              <a:rPr lang="en-US">
                <a:ea typeface="Verdana"/>
              </a:rPr>
              <a:t>HTTP VS HTTP</a:t>
            </a:r>
            <a:r>
              <a:rPr lang="en-US" b="1">
                <a:ea typeface="Verdana"/>
              </a:rPr>
              <a:t>S</a:t>
            </a:r>
          </a:p>
          <a:p>
            <a:pPr marL="285750" indent="-285750">
              <a:buFont typeface="Arial"/>
              <a:buChar char="•"/>
            </a:pPr>
            <a:r>
              <a:rPr lang="en-US">
                <a:ea typeface="+mn-lt"/>
                <a:cs typeface="+mn-lt"/>
              </a:rPr>
              <a:t>Email uses its own dedicated protocols</a:t>
            </a:r>
          </a:p>
          <a:p>
            <a:pPr marL="742950" lvl="1" indent="-285750">
              <a:buFont typeface="Courier New"/>
              <a:buChar char="o"/>
            </a:pPr>
            <a:r>
              <a:rPr lang="en-US">
                <a:ea typeface="Verdana"/>
              </a:rPr>
              <a:t>To send emails: SMTP</a:t>
            </a:r>
          </a:p>
          <a:p>
            <a:pPr marL="742950" lvl="1" indent="-285750">
              <a:buFont typeface="Courier New"/>
              <a:buChar char="o"/>
            </a:pPr>
            <a:r>
              <a:rPr lang="en-US">
                <a:ea typeface="Verdana"/>
              </a:rPr>
              <a:t>To receive emails: IMAP or POP3</a:t>
            </a:r>
          </a:p>
          <a:p>
            <a:pPr marL="285750" indent="-285750">
              <a:buFont typeface="Arial"/>
              <a:buChar char="•"/>
            </a:pPr>
            <a:r>
              <a:rPr lang="en-US">
                <a:ea typeface="Verdana"/>
              </a:rPr>
              <a:t>Email protocols with TLS: </a:t>
            </a:r>
            <a:r>
              <a:rPr lang="en-US">
                <a:ea typeface="+mn-lt"/>
                <a:cs typeface="+mn-lt"/>
              </a:rPr>
              <a:t>SMTP</a:t>
            </a:r>
            <a:r>
              <a:rPr lang="en-US" b="1">
                <a:ea typeface="+mn-lt"/>
                <a:cs typeface="+mn-lt"/>
              </a:rPr>
              <a:t>S, </a:t>
            </a:r>
            <a:r>
              <a:rPr lang="en-US">
                <a:ea typeface="+mn-lt"/>
                <a:cs typeface="+mn-lt"/>
              </a:rPr>
              <a:t>IMAP</a:t>
            </a:r>
            <a:r>
              <a:rPr lang="en-US" b="1">
                <a:ea typeface="+mn-lt"/>
                <a:cs typeface="+mn-lt"/>
              </a:rPr>
              <a:t>S, </a:t>
            </a:r>
            <a:r>
              <a:rPr lang="en-US">
                <a:ea typeface="+mn-lt"/>
                <a:cs typeface="+mn-lt"/>
              </a:rPr>
              <a:t>POP3</a:t>
            </a:r>
            <a:r>
              <a:rPr lang="en-US" b="1">
                <a:ea typeface="+mn-lt"/>
                <a:cs typeface="+mn-lt"/>
              </a:rPr>
              <a:t>S</a:t>
            </a:r>
            <a:endParaRPr lang="en-US" b="1">
              <a:ea typeface="Verdana"/>
            </a:endParaRPr>
          </a:p>
        </p:txBody>
      </p:sp>
    </p:spTree>
    <p:extLst>
      <p:ext uri="{BB962C8B-B14F-4D97-AF65-F5344CB8AC3E}">
        <p14:creationId xmlns:p14="http://schemas.microsoft.com/office/powerpoint/2010/main" val="788080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865442-3D5A-768E-4235-94567CB4E028}"/>
              </a:ext>
            </a:extLst>
          </p:cNvPr>
          <p:cNvSpPr>
            <a:spLocks noGrp="1"/>
          </p:cNvSpPr>
          <p:nvPr>
            <p:ph type="title"/>
          </p:nvPr>
        </p:nvSpPr>
        <p:spPr/>
        <p:txBody>
          <a:bodyPr/>
          <a:lstStyle/>
          <a:p>
            <a:r>
              <a:rPr lang="de-DE" b="1" err="1">
                <a:ea typeface="Verdana"/>
              </a:rPr>
              <a:t>Result</a:t>
            </a:r>
            <a:r>
              <a:rPr lang="de-DE" b="1">
                <a:ea typeface="Verdana"/>
              </a:rPr>
              <a:t> </a:t>
            </a:r>
            <a:r>
              <a:rPr lang="de-DE" b="1" err="1">
                <a:ea typeface="Verdana"/>
              </a:rPr>
              <a:t>example</a:t>
            </a:r>
            <a:endParaRPr lang="de-DE" b="1" err="1"/>
          </a:p>
        </p:txBody>
      </p:sp>
      <p:sp>
        <p:nvSpPr>
          <p:cNvPr id="3" name="Datumsplatzhalter 2">
            <a:extLst>
              <a:ext uri="{FF2B5EF4-FFF2-40B4-BE49-F238E27FC236}">
                <a16:creationId xmlns:a16="http://schemas.microsoft.com/office/drawing/2014/main" id="{FFD7CC9B-9410-86B8-0D8A-B882B15C8CC0}"/>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865E0242-D953-974C-5BA5-AFF30FB16085}"/>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E4995613-DEA4-66EA-8A62-8E1074551BB0}"/>
              </a:ext>
            </a:extLst>
          </p:cNvPr>
          <p:cNvSpPr>
            <a:spLocks noGrp="1"/>
          </p:cNvSpPr>
          <p:nvPr>
            <p:ph type="sldNum" sz="quarter" idx="16"/>
          </p:nvPr>
        </p:nvSpPr>
        <p:spPr/>
        <p:txBody>
          <a:bodyPr/>
          <a:lstStyle/>
          <a:p>
            <a:fld id="{B1A20FC8-41B9-4055-A397-5AB32DE79FCA}" type="slidenum">
              <a:rPr lang="de-DE" smtClean="0"/>
              <a:pPr/>
              <a:t>30</a:t>
            </a:fld>
            <a:endParaRPr lang="de-DE"/>
          </a:p>
        </p:txBody>
      </p:sp>
      <p:sp>
        <p:nvSpPr>
          <p:cNvPr id="6" name="Textplatzhalter 5">
            <a:extLst>
              <a:ext uri="{FF2B5EF4-FFF2-40B4-BE49-F238E27FC236}">
                <a16:creationId xmlns:a16="http://schemas.microsoft.com/office/drawing/2014/main" id="{772E84A7-A9C4-7062-7988-B0D94153BADB}"/>
              </a:ext>
            </a:extLst>
          </p:cNvPr>
          <p:cNvSpPr>
            <a:spLocks noGrp="1"/>
          </p:cNvSpPr>
          <p:nvPr>
            <p:ph type="body" sz="quarter" idx="19"/>
          </p:nvPr>
        </p:nvSpPr>
        <p:spPr/>
        <p:txBody>
          <a:bodyPr/>
          <a:lstStyle/>
          <a:p>
            <a:endParaRPr lang="de-DE"/>
          </a:p>
        </p:txBody>
      </p:sp>
      <p:pic>
        <p:nvPicPr>
          <p:cNvPr id="7" name="Grafik 6" descr="Ein Bild, das Text, Screenshot, Software, Betriebssystem enthält.&#10;&#10;KI-generierte Inhalte können fehlerhaft sein.">
            <a:extLst>
              <a:ext uri="{FF2B5EF4-FFF2-40B4-BE49-F238E27FC236}">
                <a16:creationId xmlns:a16="http://schemas.microsoft.com/office/drawing/2014/main" id="{9E355BC1-DF7B-2230-17F8-56F93182BCDC}"/>
              </a:ext>
            </a:extLst>
          </p:cNvPr>
          <p:cNvPicPr>
            <a:picLocks noChangeAspect="1"/>
          </p:cNvPicPr>
          <p:nvPr/>
        </p:nvPicPr>
        <p:blipFill>
          <a:blip r:embed="rId2"/>
          <a:stretch>
            <a:fillRect/>
          </a:stretch>
        </p:blipFill>
        <p:spPr>
          <a:xfrm>
            <a:off x="3331357" y="356073"/>
            <a:ext cx="5536906" cy="6145854"/>
          </a:xfrm>
          <a:prstGeom prst="rect">
            <a:avLst/>
          </a:prstGeom>
        </p:spPr>
      </p:pic>
    </p:spTree>
    <p:extLst>
      <p:ext uri="{BB962C8B-B14F-4D97-AF65-F5344CB8AC3E}">
        <p14:creationId xmlns:p14="http://schemas.microsoft.com/office/powerpoint/2010/main" val="2033510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DDA01-40CE-0049-CCF0-DB61006042F4}"/>
            </a:ext>
          </a:extLst>
        </p:cNvPr>
        <p:cNvGrpSpPr/>
        <p:nvPr/>
      </p:nvGrpSpPr>
      <p:grpSpPr>
        <a:xfrm>
          <a:off x="0" y="0"/>
          <a:ext cx="0" cy="0"/>
          <a:chOff x="0" y="0"/>
          <a:chExt cx="0" cy="0"/>
        </a:xfrm>
      </p:grpSpPr>
      <p:sp>
        <p:nvSpPr>
          <p:cNvPr id="13" name="Titel 12">
            <a:extLst>
              <a:ext uri="{FF2B5EF4-FFF2-40B4-BE49-F238E27FC236}">
                <a16:creationId xmlns:a16="http://schemas.microsoft.com/office/drawing/2014/main" id="{F8AF4382-E9E2-1282-BF76-1079866900DA}"/>
              </a:ext>
            </a:extLst>
          </p:cNvPr>
          <p:cNvSpPr>
            <a:spLocks noGrp="1"/>
          </p:cNvSpPr>
          <p:nvPr>
            <p:ph type="title"/>
          </p:nvPr>
        </p:nvSpPr>
        <p:spPr/>
        <p:txBody>
          <a:bodyPr/>
          <a:lstStyle/>
          <a:p>
            <a:r>
              <a:rPr lang="de-DE" b="1">
                <a:ea typeface="Verdana"/>
              </a:rPr>
              <a:t>"Simulation" </a:t>
            </a:r>
            <a:r>
              <a:rPr lang="de-DE" b="1" err="1">
                <a:ea typeface="Verdana"/>
              </a:rPr>
              <a:t>Diagram</a:t>
            </a:r>
            <a:r>
              <a:rPr lang="de-DE" b="1">
                <a:ea typeface="Verdana"/>
              </a:rPr>
              <a:t> </a:t>
            </a:r>
            <a:r>
              <a:rPr lang="de-DE" b="1" err="1">
                <a:ea typeface="Verdana"/>
              </a:rPr>
              <a:t>of</a:t>
            </a:r>
            <a:r>
              <a:rPr lang="de-DE" b="1">
                <a:ea typeface="Verdana"/>
              </a:rPr>
              <a:t> T1</a:t>
            </a:r>
            <a:endParaRPr lang="de-DE" b="1" err="1"/>
          </a:p>
        </p:txBody>
      </p:sp>
      <p:sp>
        <p:nvSpPr>
          <p:cNvPr id="3" name="Datumsplatzhalter 2">
            <a:extLst>
              <a:ext uri="{FF2B5EF4-FFF2-40B4-BE49-F238E27FC236}">
                <a16:creationId xmlns:a16="http://schemas.microsoft.com/office/drawing/2014/main" id="{8A9B717B-9D96-DD50-E8EC-4A4D53EADAAC}"/>
              </a:ext>
            </a:extLst>
          </p:cNvPr>
          <p:cNvSpPr>
            <a:spLocks noGrp="1"/>
          </p:cNvSpPr>
          <p:nvPr>
            <p:ph type="dt" sz="half" idx="14"/>
          </p:nvPr>
        </p:nvSpPr>
        <p:spPr/>
        <p:txBody>
          <a:bodyPr/>
          <a:lstStyle/>
          <a:p>
            <a:fld id="{AF2240DE-B346-42CD-A16C-590E10F5945F}" type="datetime1">
              <a:rPr lang="de-DE" smtClean="0"/>
              <a:t>17.02.2026</a:t>
            </a:fld>
            <a:endParaRPr lang="de-DE"/>
          </a:p>
        </p:txBody>
      </p:sp>
      <p:sp>
        <p:nvSpPr>
          <p:cNvPr id="4" name="Fußzeilenplatzhalter 3">
            <a:extLst>
              <a:ext uri="{FF2B5EF4-FFF2-40B4-BE49-F238E27FC236}">
                <a16:creationId xmlns:a16="http://schemas.microsoft.com/office/drawing/2014/main" id="{3CF92EA7-D14B-0A3A-3E84-758D17EA1849}"/>
              </a:ext>
            </a:extLst>
          </p:cNvPr>
          <p:cNvSpPr>
            <a:spLocks noGrp="1"/>
          </p:cNvSpPr>
          <p:nvPr>
            <p:ph type="ftr" sz="quarter" idx="15"/>
          </p:nvPr>
        </p:nvSpPr>
        <p:spPr/>
        <p:txBody>
          <a:bodyPr/>
          <a:lstStyle/>
          <a:p>
            <a:endParaRPr lang="de-DE"/>
          </a:p>
        </p:txBody>
      </p:sp>
      <p:sp>
        <p:nvSpPr>
          <p:cNvPr id="5" name="Foliennummernplatzhalter 4">
            <a:extLst>
              <a:ext uri="{FF2B5EF4-FFF2-40B4-BE49-F238E27FC236}">
                <a16:creationId xmlns:a16="http://schemas.microsoft.com/office/drawing/2014/main" id="{676D5F0B-7EDA-B205-200F-6352559A1227}"/>
              </a:ext>
            </a:extLst>
          </p:cNvPr>
          <p:cNvSpPr>
            <a:spLocks noGrp="1"/>
          </p:cNvSpPr>
          <p:nvPr>
            <p:ph type="sldNum" sz="quarter" idx="16"/>
          </p:nvPr>
        </p:nvSpPr>
        <p:spPr/>
        <p:txBody>
          <a:bodyPr/>
          <a:lstStyle/>
          <a:p>
            <a:fld id="{B1A20FC8-41B9-4055-A397-5AB32DE79FCA}" type="slidenum">
              <a:rPr lang="de-DE" smtClean="0"/>
              <a:pPr/>
              <a:t>31</a:t>
            </a:fld>
            <a:endParaRPr lang="de-DE"/>
          </a:p>
        </p:txBody>
      </p:sp>
      <p:sp>
        <p:nvSpPr>
          <p:cNvPr id="16" name="Textplatzhalter 15">
            <a:extLst>
              <a:ext uri="{FF2B5EF4-FFF2-40B4-BE49-F238E27FC236}">
                <a16:creationId xmlns:a16="http://schemas.microsoft.com/office/drawing/2014/main" id="{9807ADE5-95F7-B175-33C6-511436CDF2B6}"/>
              </a:ext>
            </a:extLst>
          </p:cNvPr>
          <p:cNvSpPr>
            <a:spLocks noGrp="1"/>
          </p:cNvSpPr>
          <p:nvPr>
            <p:ph type="body" sz="quarter" idx="19"/>
          </p:nvPr>
        </p:nvSpPr>
        <p:spPr/>
        <p:txBody>
          <a:bodyPr/>
          <a:lstStyle/>
          <a:p>
            <a:endParaRPr lang="de-DE"/>
          </a:p>
        </p:txBody>
      </p:sp>
      <p:sp>
        <p:nvSpPr>
          <p:cNvPr id="6" name="Textfeld 5">
            <a:extLst>
              <a:ext uri="{FF2B5EF4-FFF2-40B4-BE49-F238E27FC236}">
                <a16:creationId xmlns:a16="http://schemas.microsoft.com/office/drawing/2014/main" id="{36D53A2C-E00E-970B-4171-D4403AFAF737}"/>
              </a:ext>
            </a:extLst>
          </p:cNvPr>
          <p:cNvSpPr txBox="1"/>
          <p:nvPr/>
        </p:nvSpPr>
        <p:spPr>
          <a:xfrm>
            <a:off x="3576368" y="2418991"/>
            <a:ext cx="985401"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Client</a:t>
            </a:r>
          </a:p>
        </p:txBody>
      </p:sp>
      <p:sp>
        <p:nvSpPr>
          <p:cNvPr id="7" name="Textfeld 6">
            <a:extLst>
              <a:ext uri="{FF2B5EF4-FFF2-40B4-BE49-F238E27FC236}">
                <a16:creationId xmlns:a16="http://schemas.microsoft.com/office/drawing/2014/main" id="{5AEBDB3E-2F3E-2E7A-B57F-096AC76DE00A}"/>
              </a:ext>
            </a:extLst>
          </p:cNvPr>
          <p:cNvSpPr txBox="1"/>
          <p:nvPr/>
        </p:nvSpPr>
        <p:spPr>
          <a:xfrm>
            <a:off x="5666983" y="2418991"/>
            <a:ext cx="803043"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err="1">
                <a:ea typeface="Verdana"/>
              </a:rPr>
              <a:t>MitM</a:t>
            </a:r>
          </a:p>
        </p:txBody>
      </p:sp>
      <p:sp>
        <p:nvSpPr>
          <p:cNvPr id="8" name="Textfeld 7">
            <a:extLst>
              <a:ext uri="{FF2B5EF4-FFF2-40B4-BE49-F238E27FC236}">
                <a16:creationId xmlns:a16="http://schemas.microsoft.com/office/drawing/2014/main" id="{EE4777BE-12B1-DF8B-0ECD-BDA399719DCC}"/>
              </a:ext>
            </a:extLst>
          </p:cNvPr>
          <p:cNvSpPr txBox="1"/>
          <p:nvPr/>
        </p:nvSpPr>
        <p:spPr>
          <a:xfrm>
            <a:off x="7575240" y="2418991"/>
            <a:ext cx="103750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Server</a:t>
            </a:r>
          </a:p>
        </p:txBody>
      </p:sp>
      <p:cxnSp>
        <p:nvCxnSpPr>
          <p:cNvPr id="10" name="Gerade Verbindung mit Pfeil 9">
            <a:extLst>
              <a:ext uri="{FF2B5EF4-FFF2-40B4-BE49-F238E27FC236}">
                <a16:creationId xmlns:a16="http://schemas.microsoft.com/office/drawing/2014/main" id="{41C821ED-F54A-4B54-E007-501E4A3422E3}"/>
              </a:ext>
            </a:extLst>
          </p:cNvPr>
          <p:cNvCxnSpPr/>
          <p:nvPr/>
        </p:nvCxnSpPr>
        <p:spPr>
          <a:xfrm>
            <a:off x="4049347" y="2793107"/>
            <a:ext cx="672" cy="164558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1" name="Gerade Verbindung mit Pfeil 10">
            <a:extLst>
              <a:ext uri="{FF2B5EF4-FFF2-40B4-BE49-F238E27FC236}">
                <a16:creationId xmlns:a16="http://schemas.microsoft.com/office/drawing/2014/main" id="{81BA5933-0CA2-0CD5-1EE1-9B98A5DB118A}"/>
              </a:ext>
            </a:extLst>
          </p:cNvPr>
          <p:cNvCxnSpPr>
            <a:cxnSpLocks/>
          </p:cNvCxnSpPr>
          <p:nvPr/>
        </p:nvCxnSpPr>
        <p:spPr>
          <a:xfrm>
            <a:off x="8100321" y="2793107"/>
            <a:ext cx="672" cy="164558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C2AB3197-87A8-046C-B14A-DD7A4C6E77BF}"/>
              </a:ext>
            </a:extLst>
          </p:cNvPr>
          <p:cNvCxnSpPr>
            <a:cxnSpLocks/>
          </p:cNvCxnSpPr>
          <p:nvPr/>
        </p:nvCxnSpPr>
        <p:spPr>
          <a:xfrm>
            <a:off x="6061808" y="2793107"/>
            <a:ext cx="672" cy="1649606"/>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0A332815-3EB6-62C5-74D6-75BA858759C0}"/>
              </a:ext>
            </a:extLst>
          </p:cNvPr>
          <p:cNvCxnSpPr/>
          <p:nvPr/>
        </p:nvCxnSpPr>
        <p:spPr>
          <a:xfrm>
            <a:off x="4047318" y="3232910"/>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597607BB-31CD-316C-3FBB-70BFC9236AD3}"/>
              </a:ext>
            </a:extLst>
          </p:cNvPr>
          <p:cNvSpPr txBox="1"/>
          <p:nvPr/>
        </p:nvSpPr>
        <p:spPr>
          <a:xfrm>
            <a:off x="5405731" y="2932473"/>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CAPA / EHLO</a:t>
            </a:r>
            <a:endParaRPr lang="de-DE" sz="1100"/>
          </a:p>
        </p:txBody>
      </p:sp>
      <p:cxnSp>
        <p:nvCxnSpPr>
          <p:cNvPr id="18" name="Gerade Verbindung mit Pfeil 17">
            <a:extLst>
              <a:ext uri="{FF2B5EF4-FFF2-40B4-BE49-F238E27FC236}">
                <a16:creationId xmlns:a16="http://schemas.microsoft.com/office/drawing/2014/main" id="{EA289056-3DEE-444F-9303-7F9F31850110}"/>
              </a:ext>
            </a:extLst>
          </p:cNvPr>
          <p:cNvCxnSpPr>
            <a:cxnSpLocks/>
          </p:cNvCxnSpPr>
          <p:nvPr/>
        </p:nvCxnSpPr>
        <p:spPr>
          <a:xfrm flipH="1" flipV="1">
            <a:off x="6096092" y="4052418"/>
            <a:ext cx="20105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9271D484-5DB9-9015-D070-1B3E108B932A}"/>
              </a:ext>
            </a:extLst>
          </p:cNvPr>
          <p:cNvSpPr txBox="1"/>
          <p:nvPr/>
        </p:nvSpPr>
        <p:spPr>
          <a:xfrm>
            <a:off x="6484032" y="3586641"/>
            <a:ext cx="1344655" cy="43088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AUTH PLAIN</a:t>
            </a:r>
            <a:endParaRPr lang="de-DE">
              <a:solidFill>
                <a:schemeClr val="accent1"/>
              </a:solidFill>
              <a:ea typeface="Verdana"/>
            </a:endParaRPr>
          </a:p>
          <a:p>
            <a:pPr algn="ctr"/>
            <a:r>
              <a:rPr lang="de-DE" sz="1100">
                <a:ea typeface="Verdana"/>
              </a:rPr>
              <a:t>STARTTLS</a:t>
            </a:r>
          </a:p>
        </p:txBody>
      </p:sp>
      <p:sp>
        <p:nvSpPr>
          <p:cNvPr id="20" name="Textfeld 19">
            <a:extLst>
              <a:ext uri="{FF2B5EF4-FFF2-40B4-BE49-F238E27FC236}">
                <a16:creationId xmlns:a16="http://schemas.microsoft.com/office/drawing/2014/main" id="{66ED6B64-3C9B-FCAD-B6AE-703E9110BF7D}"/>
              </a:ext>
            </a:extLst>
          </p:cNvPr>
          <p:cNvSpPr txBox="1"/>
          <p:nvPr/>
        </p:nvSpPr>
        <p:spPr>
          <a:xfrm>
            <a:off x="4406503" y="3751980"/>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AUTH PLAIN</a:t>
            </a:r>
            <a:endParaRPr lang="de-DE">
              <a:solidFill>
                <a:schemeClr val="accent1"/>
              </a:solidFill>
              <a:ea typeface="Verdana"/>
            </a:endParaRPr>
          </a:p>
        </p:txBody>
      </p:sp>
      <p:cxnSp>
        <p:nvCxnSpPr>
          <p:cNvPr id="21" name="Gerade Verbindung mit Pfeil 20">
            <a:extLst>
              <a:ext uri="{FF2B5EF4-FFF2-40B4-BE49-F238E27FC236}">
                <a16:creationId xmlns:a16="http://schemas.microsoft.com/office/drawing/2014/main" id="{D51DD631-5D8E-5F89-DEEC-0793ECFB6865}"/>
              </a:ext>
            </a:extLst>
          </p:cNvPr>
          <p:cNvCxnSpPr>
            <a:cxnSpLocks/>
          </p:cNvCxnSpPr>
          <p:nvPr/>
        </p:nvCxnSpPr>
        <p:spPr>
          <a:xfrm flipH="1" flipV="1">
            <a:off x="4054507" y="4052417"/>
            <a:ext cx="20105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1342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A539C-5A1E-5F93-2C9A-3D49E7892DC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033F139-7670-A611-860C-E5AFD00F4658}"/>
              </a:ext>
            </a:extLst>
          </p:cNvPr>
          <p:cNvSpPr>
            <a:spLocks noGrp="1"/>
          </p:cNvSpPr>
          <p:nvPr>
            <p:ph type="title"/>
          </p:nvPr>
        </p:nvSpPr>
        <p:spPr/>
        <p:txBody>
          <a:bodyPr/>
          <a:lstStyle/>
          <a:p>
            <a:r>
              <a:rPr lang="de-DE" b="1">
                <a:ea typeface="Verdana"/>
              </a:rPr>
              <a:t>"Simulation" </a:t>
            </a:r>
            <a:r>
              <a:rPr lang="de-DE" b="1" err="1">
                <a:ea typeface="Verdana"/>
              </a:rPr>
              <a:t>Diagram</a:t>
            </a:r>
            <a:r>
              <a:rPr lang="de-DE" b="1">
                <a:ea typeface="Verdana"/>
              </a:rPr>
              <a:t> </a:t>
            </a:r>
            <a:r>
              <a:rPr lang="de-DE" b="1" err="1">
                <a:ea typeface="Verdana"/>
              </a:rPr>
              <a:t>of</a:t>
            </a:r>
            <a:r>
              <a:rPr lang="de-DE" b="1">
                <a:ea typeface="Verdana"/>
              </a:rPr>
              <a:t> T1</a:t>
            </a:r>
          </a:p>
        </p:txBody>
      </p:sp>
      <p:sp>
        <p:nvSpPr>
          <p:cNvPr id="3" name="Datumsplatzhalter 2">
            <a:extLst>
              <a:ext uri="{FF2B5EF4-FFF2-40B4-BE49-F238E27FC236}">
                <a16:creationId xmlns:a16="http://schemas.microsoft.com/office/drawing/2014/main" id="{9A78E936-4D5A-5F5F-43C7-A1CF5A2741C8}"/>
              </a:ext>
            </a:extLst>
          </p:cNvPr>
          <p:cNvSpPr>
            <a:spLocks noGrp="1"/>
          </p:cNvSpPr>
          <p:nvPr>
            <p:ph type="dt" sz="half" idx="14"/>
          </p:nvPr>
        </p:nvSpPr>
        <p:spPr/>
        <p:txBody>
          <a:bodyPr/>
          <a:lstStyle/>
          <a:p>
            <a:fld id="{86303BC2-6783-4FEC-96E3-79D8EFDDEB3E}" type="datetime1">
              <a:rPr lang="de-DE" smtClean="0"/>
              <a:t>17.02.2026</a:t>
            </a:fld>
            <a:endParaRPr lang="de-DE"/>
          </a:p>
        </p:txBody>
      </p:sp>
      <p:sp>
        <p:nvSpPr>
          <p:cNvPr id="4" name="Fußzeilenplatzhalter 3">
            <a:extLst>
              <a:ext uri="{FF2B5EF4-FFF2-40B4-BE49-F238E27FC236}">
                <a16:creationId xmlns:a16="http://schemas.microsoft.com/office/drawing/2014/main" id="{CFE2C3BC-C70D-ED27-DC3F-EE5C0111BC12}"/>
              </a:ext>
            </a:extLst>
          </p:cNvPr>
          <p:cNvSpPr>
            <a:spLocks noGrp="1"/>
          </p:cNvSpPr>
          <p:nvPr>
            <p:ph type="ftr" sz="quarter" idx="15"/>
          </p:nvPr>
        </p:nvSpPr>
        <p:spPr/>
        <p:txBody>
          <a:bodyPr/>
          <a:lstStyle/>
          <a:p>
            <a:endParaRPr lang="de-DE"/>
          </a:p>
        </p:txBody>
      </p:sp>
      <p:sp>
        <p:nvSpPr>
          <p:cNvPr id="5" name="Foliennummernplatzhalter 4">
            <a:extLst>
              <a:ext uri="{FF2B5EF4-FFF2-40B4-BE49-F238E27FC236}">
                <a16:creationId xmlns:a16="http://schemas.microsoft.com/office/drawing/2014/main" id="{2B045502-1617-6993-D5D3-BECE8A1F8454}"/>
              </a:ext>
            </a:extLst>
          </p:cNvPr>
          <p:cNvSpPr>
            <a:spLocks noGrp="1"/>
          </p:cNvSpPr>
          <p:nvPr>
            <p:ph type="sldNum" sz="quarter" idx="16"/>
          </p:nvPr>
        </p:nvSpPr>
        <p:spPr/>
        <p:txBody>
          <a:bodyPr/>
          <a:lstStyle/>
          <a:p>
            <a:fld id="{B1A20FC8-41B9-4055-A397-5AB32DE79FCA}" type="slidenum">
              <a:rPr lang="de-DE" smtClean="0"/>
              <a:pPr/>
              <a:t>32</a:t>
            </a:fld>
            <a:endParaRPr lang="de-DE"/>
          </a:p>
        </p:txBody>
      </p:sp>
      <p:sp>
        <p:nvSpPr>
          <p:cNvPr id="7" name="Textplatzhalter 6">
            <a:extLst>
              <a:ext uri="{FF2B5EF4-FFF2-40B4-BE49-F238E27FC236}">
                <a16:creationId xmlns:a16="http://schemas.microsoft.com/office/drawing/2014/main" id="{E877C33C-D2F6-59D4-D3B5-04090164BCCA}"/>
              </a:ext>
            </a:extLst>
          </p:cNvPr>
          <p:cNvSpPr>
            <a:spLocks noGrp="1"/>
          </p:cNvSpPr>
          <p:nvPr>
            <p:ph type="body" sz="quarter" idx="19"/>
          </p:nvPr>
        </p:nvSpPr>
        <p:spPr/>
        <p:txBody>
          <a:bodyPr/>
          <a:lstStyle/>
          <a:p>
            <a:endParaRPr lang="de-DE"/>
          </a:p>
        </p:txBody>
      </p:sp>
      <p:sp>
        <p:nvSpPr>
          <p:cNvPr id="6" name="Textfeld 5">
            <a:extLst>
              <a:ext uri="{FF2B5EF4-FFF2-40B4-BE49-F238E27FC236}">
                <a16:creationId xmlns:a16="http://schemas.microsoft.com/office/drawing/2014/main" id="{532D61EC-590B-700B-92E8-6C847AE87FB5}"/>
              </a:ext>
            </a:extLst>
          </p:cNvPr>
          <p:cNvSpPr txBox="1"/>
          <p:nvPr/>
        </p:nvSpPr>
        <p:spPr>
          <a:xfrm>
            <a:off x="3576275" y="2420664"/>
            <a:ext cx="985401"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Client</a:t>
            </a:r>
          </a:p>
        </p:txBody>
      </p:sp>
      <p:sp>
        <p:nvSpPr>
          <p:cNvPr id="8" name="Textfeld 7">
            <a:extLst>
              <a:ext uri="{FF2B5EF4-FFF2-40B4-BE49-F238E27FC236}">
                <a16:creationId xmlns:a16="http://schemas.microsoft.com/office/drawing/2014/main" id="{D12264ED-F45D-C22F-3D9F-E9859CB314F1}"/>
              </a:ext>
            </a:extLst>
          </p:cNvPr>
          <p:cNvSpPr txBox="1"/>
          <p:nvPr/>
        </p:nvSpPr>
        <p:spPr>
          <a:xfrm>
            <a:off x="7575147" y="2420664"/>
            <a:ext cx="1037503"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Server</a:t>
            </a:r>
          </a:p>
        </p:txBody>
      </p:sp>
      <p:cxnSp>
        <p:nvCxnSpPr>
          <p:cNvPr id="10" name="Gerade Verbindung mit Pfeil 9">
            <a:extLst>
              <a:ext uri="{FF2B5EF4-FFF2-40B4-BE49-F238E27FC236}">
                <a16:creationId xmlns:a16="http://schemas.microsoft.com/office/drawing/2014/main" id="{A2E366F7-CAF5-7858-5729-DA8E8B84BF63}"/>
              </a:ext>
            </a:extLst>
          </p:cNvPr>
          <p:cNvCxnSpPr/>
          <p:nvPr/>
        </p:nvCxnSpPr>
        <p:spPr>
          <a:xfrm>
            <a:off x="4049254" y="2794780"/>
            <a:ext cx="672" cy="1644803"/>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1" name="Gerade Verbindung mit Pfeil 10">
            <a:extLst>
              <a:ext uri="{FF2B5EF4-FFF2-40B4-BE49-F238E27FC236}">
                <a16:creationId xmlns:a16="http://schemas.microsoft.com/office/drawing/2014/main" id="{DC697771-C2B1-8073-CB4B-A72E686C6E93}"/>
              </a:ext>
            </a:extLst>
          </p:cNvPr>
          <p:cNvCxnSpPr>
            <a:cxnSpLocks/>
          </p:cNvCxnSpPr>
          <p:nvPr/>
        </p:nvCxnSpPr>
        <p:spPr>
          <a:xfrm>
            <a:off x="8100228" y="2794780"/>
            <a:ext cx="672" cy="164219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76E3FF3D-8DFD-3E6B-E8EC-AD189B9FF6DB}"/>
              </a:ext>
            </a:extLst>
          </p:cNvPr>
          <p:cNvCxnSpPr/>
          <p:nvPr/>
        </p:nvCxnSpPr>
        <p:spPr>
          <a:xfrm>
            <a:off x="4047225" y="3234583"/>
            <a:ext cx="4052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BEA5C626-4763-1EEA-4981-785FFF83F688}"/>
              </a:ext>
            </a:extLst>
          </p:cNvPr>
          <p:cNvSpPr txBox="1"/>
          <p:nvPr/>
        </p:nvSpPr>
        <p:spPr>
          <a:xfrm>
            <a:off x="5405638" y="2934146"/>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ea typeface="Verdana"/>
              </a:rPr>
              <a:t>CAPA / EHLO</a:t>
            </a:r>
            <a:endParaRPr lang="de-DE" sz="1100"/>
          </a:p>
        </p:txBody>
      </p:sp>
      <p:cxnSp>
        <p:nvCxnSpPr>
          <p:cNvPr id="18" name="Gerade Verbindung mit Pfeil 17">
            <a:extLst>
              <a:ext uri="{FF2B5EF4-FFF2-40B4-BE49-F238E27FC236}">
                <a16:creationId xmlns:a16="http://schemas.microsoft.com/office/drawing/2014/main" id="{7E870653-3605-9E63-C1C0-190FEC9886BC}"/>
              </a:ext>
            </a:extLst>
          </p:cNvPr>
          <p:cNvCxnSpPr>
            <a:cxnSpLocks/>
          </p:cNvCxnSpPr>
          <p:nvPr/>
        </p:nvCxnSpPr>
        <p:spPr>
          <a:xfrm flipH="1" flipV="1">
            <a:off x="4068484" y="4054091"/>
            <a:ext cx="403601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64DE4F7C-36EB-D7F3-2FE4-72CA54E1DC3A}"/>
              </a:ext>
            </a:extLst>
          </p:cNvPr>
          <p:cNvSpPr txBox="1"/>
          <p:nvPr/>
        </p:nvSpPr>
        <p:spPr>
          <a:xfrm>
            <a:off x="5422349" y="3764160"/>
            <a:ext cx="1344655" cy="2616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1100">
                <a:solidFill>
                  <a:schemeClr val="accent1"/>
                </a:solidFill>
                <a:ea typeface="Verdana"/>
              </a:rPr>
              <a:t>AUTH PLAIN</a:t>
            </a:r>
            <a:endParaRPr lang="de-DE">
              <a:solidFill>
                <a:schemeClr val="accent1"/>
              </a:solidFill>
              <a:ea typeface="Verdana"/>
            </a:endParaRPr>
          </a:p>
        </p:txBody>
      </p:sp>
    </p:spTree>
    <p:extLst>
      <p:ext uri="{BB962C8B-B14F-4D97-AF65-F5344CB8AC3E}">
        <p14:creationId xmlns:p14="http://schemas.microsoft.com/office/powerpoint/2010/main" val="1251871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36E26-1112-87DE-7210-23F92774A790}"/>
            </a:ext>
          </a:extLst>
        </p:cNvPr>
        <p:cNvGrpSpPr/>
        <p:nvPr/>
      </p:nvGrpSpPr>
      <p:grpSpPr>
        <a:xfrm>
          <a:off x="0" y="0"/>
          <a:ext cx="0" cy="0"/>
          <a:chOff x="0" y="0"/>
          <a:chExt cx="0" cy="0"/>
        </a:xfrm>
      </p:grpSpPr>
      <p:sp>
        <p:nvSpPr>
          <p:cNvPr id="27" name="Titel 26">
            <a:extLst>
              <a:ext uri="{FF2B5EF4-FFF2-40B4-BE49-F238E27FC236}">
                <a16:creationId xmlns:a16="http://schemas.microsoft.com/office/drawing/2014/main" id="{42291819-CFF2-7381-D064-69F58805C0FF}"/>
              </a:ext>
            </a:extLst>
          </p:cNvPr>
          <p:cNvSpPr>
            <a:spLocks noGrp="1"/>
          </p:cNvSpPr>
          <p:nvPr>
            <p:ph type="title"/>
          </p:nvPr>
        </p:nvSpPr>
        <p:spPr/>
        <p:txBody>
          <a:bodyPr/>
          <a:lstStyle/>
          <a:p>
            <a:r>
              <a:rPr lang="de-DE" b="1">
                <a:ea typeface="Verdana"/>
              </a:rPr>
              <a:t>Selftest-Service </a:t>
            </a:r>
            <a:r>
              <a:rPr lang="de-DE" b="1" err="1">
                <a:ea typeface="Verdana"/>
              </a:rPr>
              <a:t>architecture</a:t>
            </a:r>
            <a:endParaRPr lang="de-DE" b="1">
              <a:ea typeface="Verdana"/>
            </a:endParaRPr>
          </a:p>
        </p:txBody>
      </p:sp>
      <p:sp>
        <p:nvSpPr>
          <p:cNvPr id="3" name="Datumsplatzhalter 2">
            <a:extLst>
              <a:ext uri="{FF2B5EF4-FFF2-40B4-BE49-F238E27FC236}">
                <a16:creationId xmlns:a16="http://schemas.microsoft.com/office/drawing/2014/main" id="{4861E9F8-B95E-2343-D2A6-B08ED70A700D}"/>
              </a:ext>
            </a:extLst>
          </p:cNvPr>
          <p:cNvSpPr>
            <a:spLocks noGrp="1"/>
          </p:cNvSpPr>
          <p:nvPr>
            <p:ph type="dt" sz="half" idx="14"/>
          </p:nvPr>
        </p:nvSpPr>
        <p:spPr/>
        <p:txBody>
          <a:bodyPr/>
          <a:lstStyle/>
          <a:p>
            <a:fld id="{31127E48-4E67-4EA9-94E1-21F511C2AA46}" type="datetime1">
              <a:rPr lang="de-DE" smtClean="0"/>
              <a:t>17.02.2026</a:t>
            </a:fld>
            <a:endParaRPr lang="de-DE"/>
          </a:p>
        </p:txBody>
      </p:sp>
      <p:sp>
        <p:nvSpPr>
          <p:cNvPr id="4" name="Fußzeilenplatzhalter 3">
            <a:extLst>
              <a:ext uri="{FF2B5EF4-FFF2-40B4-BE49-F238E27FC236}">
                <a16:creationId xmlns:a16="http://schemas.microsoft.com/office/drawing/2014/main" id="{8A08B81B-4667-7B8A-E115-00A0131A3474}"/>
              </a:ext>
            </a:extLst>
          </p:cNvPr>
          <p:cNvSpPr>
            <a:spLocks noGrp="1"/>
          </p:cNvSpPr>
          <p:nvPr>
            <p:ph type="ftr" sz="quarter" idx="15"/>
          </p:nvPr>
        </p:nvSpPr>
        <p:spPr/>
        <p:txBody>
          <a:bodyPr/>
          <a:lstStyle/>
          <a:p>
            <a:endParaRPr lang="de-DE"/>
          </a:p>
        </p:txBody>
      </p:sp>
      <p:sp>
        <p:nvSpPr>
          <p:cNvPr id="5" name="Foliennummernplatzhalter 4">
            <a:extLst>
              <a:ext uri="{FF2B5EF4-FFF2-40B4-BE49-F238E27FC236}">
                <a16:creationId xmlns:a16="http://schemas.microsoft.com/office/drawing/2014/main" id="{04A0315A-A450-1383-E1D8-23B55BF22CC6}"/>
              </a:ext>
            </a:extLst>
          </p:cNvPr>
          <p:cNvSpPr>
            <a:spLocks noGrp="1"/>
          </p:cNvSpPr>
          <p:nvPr>
            <p:ph type="sldNum" sz="quarter" idx="16"/>
          </p:nvPr>
        </p:nvSpPr>
        <p:spPr/>
        <p:txBody>
          <a:bodyPr/>
          <a:lstStyle/>
          <a:p>
            <a:fld id="{B1A20FC8-41B9-4055-A397-5AB32DE79FCA}" type="slidenum">
              <a:rPr lang="de-DE" smtClean="0"/>
              <a:pPr/>
              <a:t>33</a:t>
            </a:fld>
            <a:endParaRPr lang="de-DE"/>
          </a:p>
        </p:txBody>
      </p:sp>
      <p:sp>
        <p:nvSpPr>
          <p:cNvPr id="33" name="Textplatzhalter 32">
            <a:extLst>
              <a:ext uri="{FF2B5EF4-FFF2-40B4-BE49-F238E27FC236}">
                <a16:creationId xmlns:a16="http://schemas.microsoft.com/office/drawing/2014/main" id="{23015E1B-5BD7-DBFC-AA2E-6076DD45F667}"/>
              </a:ext>
            </a:extLst>
          </p:cNvPr>
          <p:cNvSpPr>
            <a:spLocks noGrp="1"/>
          </p:cNvSpPr>
          <p:nvPr>
            <p:ph type="body" sz="quarter" idx="19"/>
          </p:nvPr>
        </p:nvSpPr>
        <p:spPr/>
        <p:txBody>
          <a:bodyPr/>
          <a:lstStyle/>
          <a:p>
            <a:endParaRPr lang="de-DE"/>
          </a:p>
        </p:txBody>
      </p:sp>
      <p:sp>
        <p:nvSpPr>
          <p:cNvPr id="6" name="Textfeld 5">
            <a:extLst>
              <a:ext uri="{FF2B5EF4-FFF2-40B4-BE49-F238E27FC236}">
                <a16:creationId xmlns:a16="http://schemas.microsoft.com/office/drawing/2014/main" id="{A42E6ED5-D3BC-FAD3-D3AC-0BEF34C55990}"/>
              </a:ext>
            </a:extLst>
          </p:cNvPr>
          <p:cNvSpPr txBox="1"/>
          <p:nvPr/>
        </p:nvSpPr>
        <p:spPr>
          <a:xfrm>
            <a:off x="1841008" y="2195326"/>
            <a:ext cx="1258940" cy="120032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Client</a:t>
            </a:r>
          </a:p>
          <a:p>
            <a:endParaRPr lang="de-DE" b="1">
              <a:ea typeface="Verdana"/>
            </a:endParaRPr>
          </a:p>
          <a:p>
            <a:endParaRPr lang="de-DE" b="1">
              <a:ea typeface="Verdana"/>
            </a:endParaRPr>
          </a:p>
          <a:p>
            <a:endParaRPr lang="de-DE" b="1">
              <a:ea typeface="Verdana"/>
            </a:endParaRPr>
          </a:p>
        </p:txBody>
      </p:sp>
      <p:sp>
        <p:nvSpPr>
          <p:cNvPr id="8" name="Textfeld 7">
            <a:extLst>
              <a:ext uri="{FF2B5EF4-FFF2-40B4-BE49-F238E27FC236}">
                <a16:creationId xmlns:a16="http://schemas.microsoft.com/office/drawing/2014/main" id="{D7466E2A-EF4A-A78B-5DD7-D04B54E15F08}"/>
              </a:ext>
            </a:extLst>
          </p:cNvPr>
          <p:cNvSpPr txBox="1"/>
          <p:nvPr/>
        </p:nvSpPr>
        <p:spPr>
          <a:xfrm>
            <a:off x="6526585" y="1202767"/>
            <a:ext cx="4795397" cy="507831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a:ea typeface="Verdana"/>
              </a:rPr>
              <a:t>Server</a:t>
            </a:r>
            <a:endParaRPr lang="de-DE"/>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a:p>
            <a:endParaRPr lang="de-DE" b="1">
              <a:ea typeface="Verdana"/>
            </a:endParaRPr>
          </a:p>
        </p:txBody>
      </p:sp>
      <p:sp>
        <p:nvSpPr>
          <p:cNvPr id="2" name="Textfeld 1">
            <a:extLst>
              <a:ext uri="{FF2B5EF4-FFF2-40B4-BE49-F238E27FC236}">
                <a16:creationId xmlns:a16="http://schemas.microsoft.com/office/drawing/2014/main" id="{A57F3914-757A-FAB0-DFF6-57CF4A86CCAC}"/>
              </a:ext>
            </a:extLst>
          </p:cNvPr>
          <p:cNvSpPr txBox="1"/>
          <p:nvPr/>
        </p:nvSpPr>
        <p:spPr>
          <a:xfrm>
            <a:off x="1841008" y="4116608"/>
            <a:ext cx="1258940" cy="120032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Browser</a:t>
            </a:r>
            <a:endParaRPr lang="de-DE">
              <a:ea typeface="Verdana"/>
            </a:endParaRPr>
          </a:p>
          <a:p>
            <a:endParaRPr lang="de-DE" b="1">
              <a:ea typeface="Verdana"/>
            </a:endParaRPr>
          </a:p>
          <a:p>
            <a:endParaRPr lang="de-DE" b="1">
              <a:ea typeface="Verdana"/>
            </a:endParaRPr>
          </a:p>
          <a:p>
            <a:endParaRPr lang="de-DE" b="1">
              <a:ea typeface="Verdana"/>
            </a:endParaRPr>
          </a:p>
        </p:txBody>
      </p:sp>
      <p:sp>
        <p:nvSpPr>
          <p:cNvPr id="17" name="Textfeld 16">
            <a:extLst>
              <a:ext uri="{FF2B5EF4-FFF2-40B4-BE49-F238E27FC236}">
                <a16:creationId xmlns:a16="http://schemas.microsoft.com/office/drawing/2014/main" id="{5B7B7040-C220-538B-8C89-2A984AE14389}"/>
              </a:ext>
            </a:extLst>
          </p:cNvPr>
          <p:cNvSpPr txBox="1"/>
          <p:nvPr/>
        </p:nvSpPr>
        <p:spPr>
          <a:xfrm>
            <a:off x="7334435" y="1717474"/>
            <a:ext cx="3814880" cy="3228060"/>
          </a:xfrm>
          <a:prstGeom prst="rect">
            <a:avLst/>
          </a:prstGeom>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ea typeface="Verdana"/>
              </a:rPr>
              <a:t>selftest_server.py</a:t>
            </a: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p:txBody>
      </p:sp>
      <p:grpSp>
        <p:nvGrpSpPr>
          <p:cNvPr id="52" name="Gruppieren 51">
            <a:extLst>
              <a:ext uri="{FF2B5EF4-FFF2-40B4-BE49-F238E27FC236}">
                <a16:creationId xmlns:a16="http://schemas.microsoft.com/office/drawing/2014/main" id="{8D47BED4-4030-D9FF-E100-5E5180823246}"/>
              </a:ext>
            </a:extLst>
          </p:cNvPr>
          <p:cNvGrpSpPr/>
          <p:nvPr/>
        </p:nvGrpSpPr>
        <p:grpSpPr>
          <a:xfrm>
            <a:off x="6631680" y="1719495"/>
            <a:ext cx="360787" cy="2375337"/>
            <a:chOff x="6631680" y="1719495"/>
            <a:chExt cx="360787" cy="2375337"/>
          </a:xfrm>
        </p:grpSpPr>
        <p:sp>
          <p:nvSpPr>
            <p:cNvPr id="7" name="Textfeld 6">
              <a:extLst>
                <a:ext uri="{FF2B5EF4-FFF2-40B4-BE49-F238E27FC236}">
                  <a16:creationId xmlns:a16="http://schemas.microsoft.com/office/drawing/2014/main" id="{BDB06EDE-DB7C-792D-6598-972CD468719B}"/>
                </a:ext>
              </a:extLst>
            </p:cNvPr>
            <p:cNvSpPr txBox="1"/>
            <p:nvPr/>
          </p:nvSpPr>
          <p:spPr>
            <a:xfrm>
              <a:off x="6631680" y="3894777"/>
              <a:ext cx="360787" cy="2000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700">
                  <a:ea typeface="Verdana"/>
                </a:rPr>
                <a:t>443</a:t>
              </a:r>
              <a:endParaRPr lang="de-DE" sz="700"/>
            </a:p>
          </p:txBody>
        </p:sp>
        <p:sp>
          <p:nvSpPr>
            <p:cNvPr id="9" name="Textfeld 8">
              <a:extLst>
                <a:ext uri="{FF2B5EF4-FFF2-40B4-BE49-F238E27FC236}">
                  <a16:creationId xmlns:a16="http://schemas.microsoft.com/office/drawing/2014/main" id="{603B088A-F8E9-B1B2-0251-2DF9BCD4A471}"/>
                </a:ext>
              </a:extLst>
            </p:cNvPr>
            <p:cNvSpPr txBox="1"/>
            <p:nvPr/>
          </p:nvSpPr>
          <p:spPr>
            <a:xfrm>
              <a:off x="6631680" y="1719495"/>
              <a:ext cx="360787" cy="2000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700">
                  <a:ea typeface="Verdana"/>
                </a:rPr>
                <a:t>143</a:t>
              </a:r>
              <a:endParaRPr lang="de-DE" sz="700"/>
            </a:p>
          </p:txBody>
        </p:sp>
        <p:sp>
          <p:nvSpPr>
            <p:cNvPr id="10" name="Textfeld 9">
              <a:extLst>
                <a:ext uri="{FF2B5EF4-FFF2-40B4-BE49-F238E27FC236}">
                  <a16:creationId xmlns:a16="http://schemas.microsoft.com/office/drawing/2014/main" id="{7F31FF44-3725-7E8E-EAA7-10D3479F5798}"/>
                </a:ext>
              </a:extLst>
            </p:cNvPr>
            <p:cNvSpPr txBox="1"/>
            <p:nvPr/>
          </p:nvSpPr>
          <p:spPr>
            <a:xfrm>
              <a:off x="6631680" y="2045136"/>
              <a:ext cx="360787" cy="200055"/>
            </a:xfrm>
            <a:prstGeom prst="rect">
              <a:avLst/>
            </a:prstGeom>
            <a:solidFill>
              <a:srgbClr val="4B7545"/>
            </a:solidFill>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700">
                  <a:ea typeface="Verdana"/>
                </a:rPr>
                <a:t>993</a:t>
              </a:r>
              <a:endParaRPr lang="de-DE"/>
            </a:p>
          </p:txBody>
        </p:sp>
        <p:sp>
          <p:nvSpPr>
            <p:cNvPr id="11" name="Textfeld 10">
              <a:extLst>
                <a:ext uri="{FF2B5EF4-FFF2-40B4-BE49-F238E27FC236}">
                  <a16:creationId xmlns:a16="http://schemas.microsoft.com/office/drawing/2014/main" id="{B6E80AB9-EDE6-786D-A463-B909925DA01E}"/>
                </a:ext>
              </a:extLst>
            </p:cNvPr>
            <p:cNvSpPr txBox="1"/>
            <p:nvPr/>
          </p:nvSpPr>
          <p:spPr>
            <a:xfrm>
              <a:off x="6631680" y="2644315"/>
              <a:ext cx="360787" cy="2000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700">
                  <a:ea typeface="Verdana"/>
                </a:rPr>
                <a:t>587</a:t>
              </a:r>
              <a:endParaRPr lang="de-DE"/>
            </a:p>
          </p:txBody>
        </p:sp>
        <p:sp>
          <p:nvSpPr>
            <p:cNvPr id="12" name="Textfeld 11">
              <a:extLst>
                <a:ext uri="{FF2B5EF4-FFF2-40B4-BE49-F238E27FC236}">
                  <a16:creationId xmlns:a16="http://schemas.microsoft.com/office/drawing/2014/main" id="{D51980DD-3C10-458B-C2BF-89C764867DC6}"/>
                </a:ext>
              </a:extLst>
            </p:cNvPr>
            <p:cNvSpPr txBox="1"/>
            <p:nvPr/>
          </p:nvSpPr>
          <p:spPr>
            <a:xfrm>
              <a:off x="6631680" y="2969956"/>
              <a:ext cx="360787" cy="200055"/>
            </a:xfrm>
            <a:prstGeom prst="rect">
              <a:avLst/>
            </a:prstGeom>
            <a:solidFill>
              <a:srgbClr val="4B7545"/>
            </a:solidFill>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700">
                  <a:ea typeface="Verdana"/>
                </a:rPr>
                <a:t>465</a:t>
              </a:r>
              <a:endParaRPr lang="de-DE" sz="700"/>
            </a:p>
          </p:txBody>
        </p:sp>
        <p:sp>
          <p:nvSpPr>
            <p:cNvPr id="13" name="Textfeld 12">
              <a:extLst>
                <a:ext uri="{FF2B5EF4-FFF2-40B4-BE49-F238E27FC236}">
                  <a16:creationId xmlns:a16="http://schemas.microsoft.com/office/drawing/2014/main" id="{84A0631A-91BE-AE34-783B-65327F6796C9}"/>
                </a:ext>
              </a:extLst>
            </p:cNvPr>
            <p:cNvSpPr txBox="1"/>
            <p:nvPr/>
          </p:nvSpPr>
          <p:spPr>
            <a:xfrm>
              <a:off x="6631680" y="3295597"/>
              <a:ext cx="360787" cy="20005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700">
                  <a:ea typeface="Verdana"/>
                </a:rPr>
                <a:t>25</a:t>
              </a:r>
              <a:endParaRPr lang="de-DE"/>
            </a:p>
          </p:txBody>
        </p:sp>
      </p:grpSp>
      <p:grpSp>
        <p:nvGrpSpPr>
          <p:cNvPr id="53" name="Gruppieren 52">
            <a:extLst>
              <a:ext uri="{FF2B5EF4-FFF2-40B4-BE49-F238E27FC236}">
                <a16:creationId xmlns:a16="http://schemas.microsoft.com/office/drawing/2014/main" id="{FE596090-5B87-5804-46CA-AF456DBD60CA}"/>
              </a:ext>
            </a:extLst>
          </p:cNvPr>
          <p:cNvGrpSpPr/>
          <p:nvPr/>
        </p:nvGrpSpPr>
        <p:grpSpPr>
          <a:xfrm>
            <a:off x="7459743" y="2039521"/>
            <a:ext cx="1745159" cy="1938992"/>
            <a:chOff x="7459743" y="2039521"/>
            <a:chExt cx="1745159" cy="1938992"/>
          </a:xfrm>
        </p:grpSpPr>
        <p:sp>
          <p:nvSpPr>
            <p:cNvPr id="20" name="Textfeld 19">
              <a:extLst>
                <a:ext uri="{FF2B5EF4-FFF2-40B4-BE49-F238E27FC236}">
                  <a16:creationId xmlns:a16="http://schemas.microsoft.com/office/drawing/2014/main" id="{F25B529D-FC5F-1ACF-C2D5-97CC67ED86E8}"/>
                </a:ext>
              </a:extLst>
            </p:cNvPr>
            <p:cNvSpPr txBox="1"/>
            <p:nvPr/>
          </p:nvSpPr>
          <p:spPr>
            <a:xfrm>
              <a:off x="7459743" y="2039521"/>
              <a:ext cx="1745159" cy="193899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ea typeface="Verdana"/>
                </a:rPr>
                <a:t>Protocol </a:t>
              </a:r>
              <a:r>
                <a:rPr lang="de-DE" sz="1200" err="1">
                  <a:ea typeface="Verdana"/>
                </a:rPr>
                <a:t>listeners</a:t>
              </a: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p:txBody>
        </p:sp>
        <p:sp>
          <p:nvSpPr>
            <p:cNvPr id="14" name="Textfeld 13">
              <a:extLst>
                <a:ext uri="{FF2B5EF4-FFF2-40B4-BE49-F238E27FC236}">
                  <a16:creationId xmlns:a16="http://schemas.microsoft.com/office/drawing/2014/main" id="{EB48A3B9-1822-0CE1-4212-EFD2BFBC8FEA}"/>
                </a:ext>
              </a:extLst>
            </p:cNvPr>
            <p:cNvSpPr txBox="1"/>
            <p:nvPr/>
          </p:nvSpPr>
          <p:spPr>
            <a:xfrm>
              <a:off x="7524873" y="2970854"/>
              <a:ext cx="1595362" cy="46166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err="1">
                  <a:ea typeface="Verdana"/>
                </a:rPr>
                <a:t>SMTPHandler</a:t>
              </a:r>
              <a:endParaRPr lang="de-DE" sz="1200">
                <a:ea typeface="Verdana"/>
              </a:endParaRPr>
            </a:p>
            <a:p>
              <a:endParaRPr lang="de-DE" sz="1200">
                <a:ea typeface="Verdana"/>
              </a:endParaRPr>
            </a:p>
          </p:txBody>
        </p:sp>
        <p:sp>
          <p:nvSpPr>
            <p:cNvPr id="15" name="Textfeld 14">
              <a:extLst>
                <a:ext uri="{FF2B5EF4-FFF2-40B4-BE49-F238E27FC236}">
                  <a16:creationId xmlns:a16="http://schemas.microsoft.com/office/drawing/2014/main" id="{F34676FF-2F4D-E8A3-B607-68E25510EE24}"/>
                </a:ext>
              </a:extLst>
            </p:cNvPr>
            <p:cNvSpPr txBox="1"/>
            <p:nvPr/>
          </p:nvSpPr>
          <p:spPr>
            <a:xfrm>
              <a:off x="7524873" y="2443316"/>
              <a:ext cx="1595362" cy="46166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err="1">
                  <a:ea typeface="Verdana"/>
                </a:rPr>
                <a:t>IMAPHandler</a:t>
              </a:r>
            </a:p>
            <a:p>
              <a:endParaRPr lang="de-DE" sz="1200">
                <a:ea typeface="Verdana"/>
              </a:endParaRPr>
            </a:p>
          </p:txBody>
        </p:sp>
      </p:grpSp>
      <p:grpSp>
        <p:nvGrpSpPr>
          <p:cNvPr id="54" name="Gruppieren 53">
            <a:extLst>
              <a:ext uri="{FF2B5EF4-FFF2-40B4-BE49-F238E27FC236}">
                <a16:creationId xmlns:a16="http://schemas.microsoft.com/office/drawing/2014/main" id="{4073C76D-5A12-B565-D2F8-612484242A57}"/>
              </a:ext>
            </a:extLst>
          </p:cNvPr>
          <p:cNvGrpSpPr/>
          <p:nvPr/>
        </p:nvGrpSpPr>
        <p:grpSpPr>
          <a:xfrm>
            <a:off x="9302871" y="2039521"/>
            <a:ext cx="1745159" cy="1938992"/>
            <a:chOff x="9302871" y="2039521"/>
            <a:chExt cx="1745159" cy="1938992"/>
          </a:xfrm>
        </p:grpSpPr>
        <p:sp>
          <p:nvSpPr>
            <p:cNvPr id="21" name="Textfeld 20">
              <a:extLst>
                <a:ext uri="{FF2B5EF4-FFF2-40B4-BE49-F238E27FC236}">
                  <a16:creationId xmlns:a16="http://schemas.microsoft.com/office/drawing/2014/main" id="{C914971D-172E-1B9D-3FA3-0C492E68325E}"/>
                </a:ext>
              </a:extLst>
            </p:cNvPr>
            <p:cNvSpPr txBox="1"/>
            <p:nvPr/>
          </p:nvSpPr>
          <p:spPr>
            <a:xfrm>
              <a:off x="9302871" y="2039521"/>
              <a:ext cx="1745159" cy="193899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ea typeface="Verdana"/>
                </a:rPr>
                <a:t>Core </a:t>
              </a:r>
              <a:r>
                <a:rPr lang="de-DE" sz="1200" err="1">
                  <a:ea typeface="Verdana"/>
                </a:rPr>
                <a:t>logic</a:t>
              </a:r>
              <a:endParaRPr lang="de-DE" err="1">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p:txBody>
        </p:sp>
        <p:sp>
          <p:nvSpPr>
            <p:cNvPr id="16" name="Textfeld 15">
              <a:extLst>
                <a:ext uri="{FF2B5EF4-FFF2-40B4-BE49-F238E27FC236}">
                  <a16:creationId xmlns:a16="http://schemas.microsoft.com/office/drawing/2014/main" id="{771CDB37-30EA-4837-F265-40987460F14D}"/>
                </a:ext>
              </a:extLst>
            </p:cNvPr>
            <p:cNvSpPr txBox="1"/>
            <p:nvPr/>
          </p:nvSpPr>
          <p:spPr>
            <a:xfrm>
              <a:off x="9368003" y="2443317"/>
              <a:ext cx="1621412" cy="46166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ea typeface="Verdana"/>
                </a:rPr>
                <a:t>Mode </a:t>
              </a:r>
              <a:r>
                <a:rPr lang="de-DE" sz="1200" err="1">
                  <a:ea typeface="Verdana"/>
                </a:rPr>
                <a:t>engine</a:t>
              </a:r>
              <a:endParaRPr lang="de-DE" sz="1200">
                <a:ea typeface="Verdana"/>
              </a:endParaRPr>
            </a:p>
            <a:p>
              <a:pPr marL="171450" indent="-171450">
                <a:buFont typeface="Arial"/>
                <a:buChar char="•"/>
              </a:pPr>
              <a:r>
                <a:rPr lang="de-DE" sz="1200" i="1">
                  <a:ea typeface="Verdana"/>
                </a:rPr>
                <a:t>Baseline, t1-t4</a:t>
              </a:r>
            </a:p>
          </p:txBody>
        </p:sp>
        <p:sp>
          <p:nvSpPr>
            <p:cNvPr id="18" name="Textfeld 17">
              <a:extLst>
                <a:ext uri="{FF2B5EF4-FFF2-40B4-BE49-F238E27FC236}">
                  <a16:creationId xmlns:a16="http://schemas.microsoft.com/office/drawing/2014/main" id="{53437648-D5C1-4F00-7F2D-108ACD923619}"/>
                </a:ext>
              </a:extLst>
            </p:cNvPr>
            <p:cNvSpPr txBox="1"/>
            <p:nvPr/>
          </p:nvSpPr>
          <p:spPr>
            <a:xfrm>
              <a:off x="9361489" y="2964341"/>
              <a:ext cx="1621413" cy="2835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ea typeface="Verdana"/>
                </a:rPr>
                <a:t>Session </a:t>
              </a:r>
              <a:r>
                <a:rPr lang="de-DE" sz="1200" err="1">
                  <a:ea typeface="Verdana"/>
                </a:rPr>
                <a:t>tagging</a:t>
              </a:r>
              <a:endParaRPr lang="de-DE" err="1"/>
            </a:p>
          </p:txBody>
        </p:sp>
        <p:sp>
          <p:nvSpPr>
            <p:cNvPr id="19" name="Textfeld 18">
              <a:extLst>
                <a:ext uri="{FF2B5EF4-FFF2-40B4-BE49-F238E27FC236}">
                  <a16:creationId xmlns:a16="http://schemas.microsoft.com/office/drawing/2014/main" id="{86598A0E-2F0F-7CDC-91D3-C53693C45EC7}"/>
                </a:ext>
              </a:extLst>
            </p:cNvPr>
            <p:cNvSpPr txBox="1"/>
            <p:nvPr/>
          </p:nvSpPr>
          <p:spPr>
            <a:xfrm>
              <a:off x="9368002" y="3329060"/>
              <a:ext cx="1621413" cy="2769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ea typeface="Verdana"/>
                </a:rPr>
                <a:t>Event </a:t>
              </a:r>
              <a:r>
                <a:rPr lang="de-DE" sz="1200" err="1">
                  <a:ea typeface="Verdana"/>
                </a:rPr>
                <a:t>logger</a:t>
              </a:r>
            </a:p>
          </p:txBody>
        </p:sp>
      </p:grpSp>
      <p:sp>
        <p:nvSpPr>
          <p:cNvPr id="22" name="Textfeld 21">
            <a:extLst>
              <a:ext uri="{FF2B5EF4-FFF2-40B4-BE49-F238E27FC236}">
                <a16:creationId xmlns:a16="http://schemas.microsoft.com/office/drawing/2014/main" id="{0FCB4989-DFC7-C9C8-A6CC-3B42C7B722ED}"/>
              </a:ext>
            </a:extLst>
          </p:cNvPr>
          <p:cNvSpPr txBox="1"/>
          <p:nvPr/>
        </p:nvSpPr>
        <p:spPr>
          <a:xfrm>
            <a:off x="7440204" y="4182238"/>
            <a:ext cx="3588288"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ea typeface="Verdana"/>
              </a:rPr>
              <a:t>State / </a:t>
            </a:r>
            <a:r>
              <a:rPr lang="de-DE" sz="1200" err="1">
                <a:ea typeface="Verdana"/>
              </a:rPr>
              <a:t>files</a:t>
            </a:r>
            <a:endParaRPr lang="de-DE" sz="1200">
              <a:ea typeface="Verdana"/>
            </a:endParaRPr>
          </a:p>
          <a:p>
            <a:pPr marL="171450" indent="-171450">
              <a:buFont typeface="Arial"/>
              <a:buChar char="•"/>
            </a:pPr>
            <a:r>
              <a:rPr lang="de-DE" sz="1200" i="1" err="1">
                <a:ea typeface="Verdana"/>
              </a:rPr>
              <a:t>mode.json</a:t>
            </a:r>
          </a:p>
          <a:p>
            <a:pPr marL="171450" indent="-171450">
              <a:buFont typeface="Arial"/>
              <a:buChar char="•"/>
            </a:pPr>
            <a:r>
              <a:rPr lang="de-DE" sz="1200" i="1" err="1">
                <a:ea typeface="Verdana"/>
              </a:rPr>
              <a:t>events.jsonl</a:t>
            </a:r>
          </a:p>
        </p:txBody>
      </p:sp>
      <p:sp>
        <p:nvSpPr>
          <p:cNvPr id="23" name="Textfeld 22">
            <a:extLst>
              <a:ext uri="{FF2B5EF4-FFF2-40B4-BE49-F238E27FC236}">
                <a16:creationId xmlns:a16="http://schemas.microsoft.com/office/drawing/2014/main" id="{0194286B-335D-988C-F063-56EA8AD472B3}"/>
              </a:ext>
            </a:extLst>
          </p:cNvPr>
          <p:cNvSpPr txBox="1"/>
          <p:nvPr/>
        </p:nvSpPr>
        <p:spPr>
          <a:xfrm>
            <a:off x="7323651" y="5085370"/>
            <a:ext cx="3829258" cy="461665"/>
          </a:xfrm>
          <a:prstGeom prst="rect">
            <a:avLst/>
          </a:prstGeom>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ea typeface="Verdana"/>
              </a:rPr>
              <a:t>webui.py</a:t>
            </a:r>
          </a:p>
          <a:p>
            <a:endParaRPr lang="de-DE" sz="1200">
              <a:ea typeface="Verdana"/>
            </a:endParaRPr>
          </a:p>
        </p:txBody>
      </p:sp>
      <p:sp>
        <p:nvSpPr>
          <p:cNvPr id="24" name="Textfeld 23">
            <a:extLst>
              <a:ext uri="{FF2B5EF4-FFF2-40B4-BE49-F238E27FC236}">
                <a16:creationId xmlns:a16="http://schemas.microsoft.com/office/drawing/2014/main" id="{4BB09934-7C81-EE28-0D07-B81806CDF8AC}"/>
              </a:ext>
            </a:extLst>
          </p:cNvPr>
          <p:cNvSpPr txBox="1"/>
          <p:nvPr/>
        </p:nvSpPr>
        <p:spPr>
          <a:xfrm>
            <a:off x="7323650" y="5689218"/>
            <a:ext cx="3829258" cy="276999"/>
          </a:xfrm>
          <a:prstGeom prst="rect">
            <a:avLst/>
          </a:prstGeom>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err="1">
                <a:ea typeface="Verdana"/>
              </a:rPr>
              <a:t>Nginx</a:t>
            </a:r>
            <a:endParaRPr lang="de-DE" err="1"/>
          </a:p>
        </p:txBody>
      </p:sp>
      <p:grpSp>
        <p:nvGrpSpPr>
          <p:cNvPr id="55" name="Gruppieren 54">
            <a:extLst>
              <a:ext uri="{FF2B5EF4-FFF2-40B4-BE49-F238E27FC236}">
                <a16:creationId xmlns:a16="http://schemas.microsoft.com/office/drawing/2014/main" id="{CB8BF492-EFC0-34B6-3B63-3A3ED81F3C9F}"/>
              </a:ext>
            </a:extLst>
          </p:cNvPr>
          <p:cNvGrpSpPr/>
          <p:nvPr/>
        </p:nvGrpSpPr>
        <p:grpSpPr>
          <a:xfrm>
            <a:off x="7001283" y="1789980"/>
            <a:ext cx="528857" cy="894991"/>
            <a:chOff x="7001283" y="1789980"/>
            <a:chExt cx="528857" cy="894991"/>
          </a:xfrm>
        </p:grpSpPr>
        <p:cxnSp>
          <p:nvCxnSpPr>
            <p:cNvPr id="25" name="Gerade Verbindung mit Pfeil 24">
              <a:extLst>
                <a:ext uri="{FF2B5EF4-FFF2-40B4-BE49-F238E27FC236}">
                  <a16:creationId xmlns:a16="http://schemas.microsoft.com/office/drawing/2014/main" id="{ECAAF925-C9C2-028D-A8F1-FFAB756244CE}"/>
                </a:ext>
              </a:extLst>
            </p:cNvPr>
            <p:cNvCxnSpPr>
              <a:cxnSpLocks/>
            </p:cNvCxnSpPr>
            <p:nvPr/>
          </p:nvCxnSpPr>
          <p:spPr>
            <a:xfrm flipH="1" flipV="1">
              <a:off x="7005368" y="1789980"/>
              <a:ext cx="524772" cy="8949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Gerade Verbindung mit Pfeil 25">
              <a:extLst>
                <a:ext uri="{FF2B5EF4-FFF2-40B4-BE49-F238E27FC236}">
                  <a16:creationId xmlns:a16="http://schemas.microsoft.com/office/drawing/2014/main" id="{0A1D9A14-62E9-ADA4-0581-9C8191362F19}"/>
                </a:ext>
              </a:extLst>
            </p:cNvPr>
            <p:cNvCxnSpPr>
              <a:cxnSpLocks/>
            </p:cNvCxnSpPr>
            <p:nvPr/>
          </p:nvCxnSpPr>
          <p:spPr>
            <a:xfrm flipH="1" flipV="1">
              <a:off x="7001283" y="2141735"/>
              <a:ext cx="524771" cy="5355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56" name="Gruppieren 55">
            <a:extLst>
              <a:ext uri="{FF2B5EF4-FFF2-40B4-BE49-F238E27FC236}">
                <a16:creationId xmlns:a16="http://schemas.microsoft.com/office/drawing/2014/main" id="{8D9DDC94-B539-7E92-F798-CD0C5B602A93}"/>
              </a:ext>
            </a:extLst>
          </p:cNvPr>
          <p:cNvGrpSpPr/>
          <p:nvPr/>
        </p:nvGrpSpPr>
        <p:grpSpPr>
          <a:xfrm>
            <a:off x="6987396" y="2738884"/>
            <a:ext cx="542251" cy="664462"/>
            <a:chOff x="6987396" y="2738884"/>
            <a:chExt cx="542251" cy="664462"/>
          </a:xfrm>
        </p:grpSpPr>
        <p:cxnSp>
          <p:nvCxnSpPr>
            <p:cNvPr id="28" name="Gerade Verbindung mit Pfeil 27">
              <a:extLst>
                <a:ext uri="{FF2B5EF4-FFF2-40B4-BE49-F238E27FC236}">
                  <a16:creationId xmlns:a16="http://schemas.microsoft.com/office/drawing/2014/main" id="{1ECD2862-19EC-BE2B-036B-D10F3136FF3B}"/>
                </a:ext>
              </a:extLst>
            </p:cNvPr>
            <p:cNvCxnSpPr>
              <a:cxnSpLocks/>
            </p:cNvCxnSpPr>
            <p:nvPr/>
          </p:nvCxnSpPr>
          <p:spPr>
            <a:xfrm flipH="1" flipV="1">
              <a:off x="6987396" y="2738884"/>
              <a:ext cx="535555" cy="4708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Gerade Verbindung mit Pfeil 28">
              <a:extLst>
                <a:ext uri="{FF2B5EF4-FFF2-40B4-BE49-F238E27FC236}">
                  <a16:creationId xmlns:a16="http://schemas.microsoft.com/office/drawing/2014/main" id="{B4D30D7A-DA2C-4730-5C6E-9E16523D4CED}"/>
                </a:ext>
              </a:extLst>
            </p:cNvPr>
            <p:cNvCxnSpPr>
              <a:cxnSpLocks/>
            </p:cNvCxnSpPr>
            <p:nvPr/>
          </p:nvCxnSpPr>
          <p:spPr>
            <a:xfrm flipH="1" flipV="1">
              <a:off x="6994094" y="3058290"/>
              <a:ext cx="528365" cy="1473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Gerade Verbindung mit Pfeil 29">
              <a:extLst>
                <a:ext uri="{FF2B5EF4-FFF2-40B4-BE49-F238E27FC236}">
                  <a16:creationId xmlns:a16="http://schemas.microsoft.com/office/drawing/2014/main" id="{A3FC9F7A-82A3-6E23-3401-D90540432C05}"/>
                </a:ext>
              </a:extLst>
            </p:cNvPr>
            <p:cNvCxnSpPr>
              <a:cxnSpLocks/>
            </p:cNvCxnSpPr>
            <p:nvPr/>
          </p:nvCxnSpPr>
          <p:spPr>
            <a:xfrm flipH="1">
              <a:off x="6997687" y="3212846"/>
              <a:ext cx="531960" cy="1905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31" name="Gerade Verbindung mit Pfeil 30">
            <a:extLst>
              <a:ext uri="{FF2B5EF4-FFF2-40B4-BE49-F238E27FC236}">
                <a16:creationId xmlns:a16="http://schemas.microsoft.com/office/drawing/2014/main" id="{1264725C-4C03-F3C6-9C39-685A0832391C}"/>
              </a:ext>
            </a:extLst>
          </p:cNvPr>
          <p:cNvCxnSpPr>
            <a:cxnSpLocks/>
          </p:cNvCxnSpPr>
          <p:nvPr/>
        </p:nvCxnSpPr>
        <p:spPr>
          <a:xfrm flipH="1" flipV="1">
            <a:off x="6994091" y="3992818"/>
            <a:ext cx="334272" cy="18331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Gerade Verbindung mit Pfeil 31">
            <a:extLst>
              <a:ext uri="{FF2B5EF4-FFF2-40B4-BE49-F238E27FC236}">
                <a16:creationId xmlns:a16="http://schemas.microsoft.com/office/drawing/2014/main" id="{61F0347C-8E26-0312-ABC4-C467DAA94E4C}"/>
              </a:ext>
            </a:extLst>
          </p:cNvPr>
          <p:cNvCxnSpPr>
            <a:cxnSpLocks/>
          </p:cNvCxnSpPr>
          <p:nvPr/>
        </p:nvCxnSpPr>
        <p:spPr>
          <a:xfrm flipH="1" flipV="1">
            <a:off x="9330411" y="5556353"/>
            <a:ext cx="3591" cy="1186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60" name="Gruppieren 59">
            <a:extLst>
              <a:ext uri="{FF2B5EF4-FFF2-40B4-BE49-F238E27FC236}">
                <a16:creationId xmlns:a16="http://schemas.microsoft.com/office/drawing/2014/main" id="{B8D39D96-8BDE-8951-9512-CE24DE7531E9}"/>
              </a:ext>
            </a:extLst>
          </p:cNvPr>
          <p:cNvGrpSpPr/>
          <p:nvPr/>
        </p:nvGrpSpPr>
        <p:grpSpPr>
          <a:xfrm>
            <a:off x="9880503" y="4833890"/>
            <a:ext cx="450076" cy="352162"/>
            <a:chOff x="9880503" y="4833890"/>
            <a:chExt cx="450076" cy="352162"/>
          </a:xfrm>
        </p:grpSpPr>
        <p:cxnSp>
          <p:nvCxnSpPr>
            <p:cNvPr id="35" name="Gerade Verbindung mit Pfeil 34">
              <a:extLst>
                <a:ext uri="{FF2B5EF4-FFF2-40B4-BE49-F238E27FC236}">
                  <a16:creationId xmlns:a16="http://schemas.microsoft.com/office/drawing/2014/main" id="{E2DF4826-04AB-0CAD-068F-5F4B0A1B0141}"/>
                </a:ext>
              </a:extLst>
            </p:cNvPr>
            <p:cNvCxnSpPr>
              <a:cxnSpLocks/>
            </p:cNvCxnSpPr>
            <p:nvPr/>
          </p:nvCxnSpPr>
          <p:spPr>
            <a:xfrm flipH="1" flipV="1">
              <a:off x="10099599" y="4833890"/>
              <a:ext cx="10780" cy="255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feld 36">
              <a:extLst>
                <a:ext uri="{FF2B5EF4-FFF2-40B4-BE49-F238E27FC236}">
                  <a16:creationId xmlns:a16="http://schemas.microsoft.com/office/drawing/2014/main" id="{00712FA6-6C2E-0026-6F7E-BC3EB89BAD48}"/>
                </a:ext>
              </a:extLst>
            </p:cNvPr>
            <p:cNvSpPr txBox="1"/>
            <p:nvPr/>
          </p:nvSpPr>
          <p:spPr>
            <a:xfrm>
              <a:off x="9880503" y="4909053"/>
              <a:ext cx="4500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600" err="1">
                  <a:solidFill>
                    <a:schemeClr val="bg1"/>
                  </a:solidFill>
                  <a:ea typeface="Verdana"/>
                </a:rPr>
                <a:t>set</a:t>
              </a:r>
              <a:r>
                <a:rPr lang="de-DE" sz="600">
                  <a:ea typeface="Verdana"/>
                </a:rPr>
                <a:t> </a:t>
              </a:r>
              <a:r>
                <a:rPr lang="de-DE" sz="600" err="1">
                  <a:solidFill>
                    <a:schemeClr val="bg1"/>
                  </a:solidFill>
                  <a:ea typeface="Verdana"/>
                </a:rPr>
                <a:t>mode</a:t>
              </a:r>
              <a:endParaRPr lang="de-DE" sz="600">
                <a:solidFill>
                  <a:schemeClr val="bg1"/>
                </a:solidFill>
              </a:endParaRPr>
            </a:p>
          </p:txBody>
        </p:sp>
      </p:grpSp>
      <p:grpSp>
        <p:nvGrpSpPr>
          <p:cNvPr id="59" name="Gruppieren 58">
            <a:extLst>
              <a:ext uri="{FF2B5EF4-FFF2-40B4-BE49-F238E27FC236}">
                <a16:creationId xmlns:a16="http://schemas.microsoft.com/office/drawing/2014/main" id="{003332D6-AE2E-4581-A7D8-39EAAB25B4FB}"/>
              </a:ext>
            </a:extLst>
          </p:cNvPr>
          <p:cNvGrpSpPr/>
          <p:nvPr/>
        </p:nvGrpSpPr>
        <p:grpSpPr>
          <a:xfrm>
            <a:off x="8044136" y="4819513"/>
            <a:ext cx="608229" cy="385058"/>
            <a:chOff x="8044136" y="4819513"/>
            <a:chExt cx="608229" cy="385058"/>
          </a:xfrm>
        </p:grpSpPr>
        <p:cxnSp>
          <p:nvCxnSpPr>
            <p:cNvPr id="36" name="Gerade Verbindung mit Pfeil 35">
              <a:extLst>
                <a:ext uri="{FF2B5EF4-FFF2-40B4-BE49-F238E27FC236}">
                  <a16:creationId xmlns:a16="http://schemas.microsoft.com/office/drawing/2014/main" id="{CA246D90-DB9B-EB69-5A52-552EE54D2FA4}"/>
                </a:ext>
              </a:extLst>
            </p:cNvPr>
            <p:cNvCxnSpPr>
              <a:cxnSpLocks/>
            </p:cNvCxnSpPr>
            <p:nvPr/>
          </p:nvCxnSpPr>
          <p:spPr>
            <a:xfrm flipH="1" flipV="1">
              <a:off x="8352751" y="4819513"/>
              <a:ext cx="17968" cy="2480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Textfeld 37">
              <a:extLst>
                <a:ext uri="{FF2B5EF4-FFF2-40B4-BE49-F238E27FC236}">
                  <a16:creationId xmlns:a16="http://schemas.microsoft.com/office/drawing/2014/main" id="{1662F181-A23C-33C4-DBDC-7FA4467F30EC}"/>
                </a:ext>
              </a:extLst>
            </p:cNvPr>
            <p:cNvSpPr txBox="1"/>
            <p:nvPr/>
          </p:nvSpPr>
          <p:spPr>
            <a:xfrm>
              <a:off x="8044136" y="4927572"/>
              <a:ext cx="608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600" err="1">
                  <a:solidFill>
                    <a:schemeClr val="bg1"/>
                  </a:solidFill>
                  <a:ea typeface="Verdana"/>
                </a:rPr>
                <a:t>read</a:t>
              </a:r>
              <a:r>
                <a:rPr lang="de-DE" sz="600">
                  <a:ea typeface="Verdana"/>
                </a:rPr>
                <a:t> </a:t>
              </a:r>
              <a:r>
                <a:rPr lang="de-DE" sz="600" err="1">
                  <a:solidFill>
                    <a:schemeClr val="bg1"/>
                  </a:solidFill>
                  <a:ea typeface="Verdana"/>
                </a:rPr>
                <a:t>events</a:t>
              </a:r>
              <a:endParaRPr lang="de-DE" sz="1200">
                <a:solidFill>
                  <a:schemeClr val="bg1"/>
                </a:solidFill>
              </a:endParaRPr>
            </a:p>
          </p:txBody>
        </p:sp>
      </p:grpSp>
      <p:grpSp>
        <p:nvGrpSpPr>
          <p:cNvPr id="58" name="Gruppieren 57">
            <a:extLst>
              <a:ext uri="{FF2B5EF4-FFF2-40B4-BE49-F238E27FC236}">
                <a16:creationId xmlns:a16="http://schemas.microsoft.com/office/drawing/2014/main" id="{54965EC7-5122-80B7-3D86-0B4F9177CBB9}"/>
              </a:ext>
            </a:extLst>
          </p:cNvPr>
          <p:cNvGrpSpPr/>
          <p:nvPr/>
        </p:nvGrpSpPr>
        <p:grpSpPr>
          <a:xfrm>
            <a:off x="9808616" y="3611816"/>
            <a:ext cx="654954" cy="557121"/>
            <a:chOff x="9808616" y="3611816"/>
            <a:chExt cx="654954" cy="557121"/>
          </a:xfrm>
        </p:grpSpPr>
        <p:cxnSp>
          <p:nvCxnSpPr>
            <p:cNvPr id="39" name="Gerade Verbindung mit Pfeil 38">
              <a:extLst>
                <a:ext uri="{FF2B5EF4-FFF2-40B4-BE49-F238E27FC236}">
                  <a16:creationId xmlns:a16="http://schemas.microsoft.com/office/drawing/2014/main" id="{65BD1B9E-B116-9B02-3560-ACD0BF6E26DB}"/>
                </a:ext>
              </a:extLst>
            </p:cNvPr>
            <p:cNvCxnSpPr>
              <a:cxnSpLocks/>
            </p:cNvCxnSpPr>
            <p:nvPr/>
          </p:nvCxnSpPr>
          <p:spPr>
            <a:xfrm>
              <a:off x="10142728" y="3611816"/>
              <a:ext cx="7192" cy="5571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Textfeld 39">
              <a:extLst>
                <a:ext uri="{FF2B5EF4-FFF2-40B4-BE49-F238E27FC236}">
                  <a16:creationId xmlns:a16="http://schemas.microsoft.com/office/drawing/2014/main" id="{38931A56-D501-A61C-4281-59D405DB5A39}"/>
                </a:ext>
              </a:extLst>
            </p:cNvPr>
            <p:cNvSpPr txBox="1"/>
            <p:nvPr/>
          </p:nvSpPr>
          <p:spPr>
            <a:xfrm>
              <a:off x="9808616" y="3672600"/>
              <a:ext cx="6549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600" err="1">
                  <a:solidFill>
                    <a:schemeClr val="bg1"/>
                  </a:solidFill>
                  <a:ea typeface="Verdana"/>
                </a:rPr>
                <a:t>append</a:t>
              </a:r>
              <a:r>
                <a:rPr lang="de-DE" sz="600">
                  <a:solidFill>
                    <a:schemeClr val="bg1"/>
                  </a:solidFill>
                  <a:ea typeface="Verdana"/>
                </a:rPr>
                <a:t> </a:t>
              </a:r>
              <a:r>
                <a:rPr lang="de-DE" sz="600" err="1">
                  <a:solidFill>
                    <a:schemeClr val="bg1"/>
                  </a:solidFill>
                  <a:ea typeface="Verdana"/>
                </a:rPr>
                <a:t>events</a:t>
              </a:r>
              <a:endParaRPr lang="de-DE" sz="1400">
                <a:solidFill>
                  <a:schemeClr val="bg1"/>
                </a:solidFill>
              </a:endParaRPr>
            </a:p>
          </p:txBody>
        </p:sp>
      </p:grpSp>
      <p:grpSp>
        <p:nvGrpSpPr>
          <p:cNvPr id="57" name="Gruppieren 56">
            <a:extLst>
              <a:ext uri="{FF2B5EF4-FFF2-40B4-BE49-F238E27FC236}">
                <a16:creationId xmlns:a16="http://schemas.microsoft.com/office/drawing/2014/main" id="{B955CFB5-9A05-D120-AD75-0A2BF54BB6E3}"/>
              </a:ext>
            </a:extLst>
          </p:cNvPr>
          <p:cNvGrpSpPr/>
          <p:nvPr/>
        </p:nvGrpSpPr>
        <p:grpSpPr>
          <a:xfrm>
            <a:off x="8554191" y="2673692"/>
            <a:ext cx="812159" cy="1502433"/>
            <a:chOff x="8554191" y="2673692"/>
            <a:chExt cx="812159" cy="1502433"/>
          </a:xfrm>
        </p:grpSpPr>
        <p:cxnSp>
          <p:nvCxnSpPr>
            <p:cNvPr id="41" name="Gerade Verbindung mit Pfeil 40">
              <a:extLst>
                <a:ext uri="{FF2B5EF4-FFF2-40B4-BE49-F238E27FC236}">
                  <a16:creationId xmlns:a16="http://schemas.microsoft.com/office/drawing/2014/main" id="{F3B6E2A3-05F0-0441-7805-57FE334C0E74}"/>
                </a:ext>
              </a:extLst>
            </p:cNvPr>
            <p:cNvCxnSpPr>
              <a:cxnSpLocks/>
            </p:cNvCxnSpPr>
            <p:nvPr/>
          </p:nvCxnSpPr>
          <p:spPr>
            <a:xfrm flipH="1">
              <a:off x="8679835" y="2673692"/>
              <a:ext cx="686515" cy="15024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feld 41">
              <a:extLst>
                <a:ext uri="{FF2B5EF4-FFF2-40B4-BE49-F238E27FC236}">
                  <a16:creationId xmlns:a16="http://schemas.microsoft.com/office/drawing/2014/main" id="{A17F0418-BF0F-32A0-F556-BF18CD610481}"/>
                </a:ext>
              </a:extLst>
            </p:cNvPr>
            <p:cNvSpPr txBox="1"/>
            <p:nvPr/>
          </p:nvSpPr>
          <p:spPr>
            <a:xfrm>
              <a:off x="8554191" y="3611496"/>
              <a:ext cx="6549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600" err="1">
                  <a:solidFill>
                    <a:schemeClr val="bg1"/>
                  </a:solidFill>
                  <a:ea typeface="Verdana"/>
                </a:rPr>
                <a:t>read</a:t>
              </a:r>
              <a:r>
                <a:rPr lang="de-DE" sz="600">
                  <a:solidFill>
                    <a:schemeClr val="bg1"/>
                  </a:solidFill>
                  <a:ea typeface="Verdana"/>
                </a:rPr>
                <a:t> </a:t>
              </a:r>
            </a:p>
            <a:p>
              <a:pPr algn="ctr"/>
              <a:r>
                <a:rPr lang="de-DE" sz="600" err="1">
                  <a:solidFill>
                    <a:schemeClr val="bg1"/>
                  </a:solidFill>
                  <a:ea typeface="Verdana"/>
                </a:rPr>
                <a:t>mode</a:t>
              </a:r>
              <a:endParaRPr lang="de-DE" sz="600">
                <a:solidFill>
                  <a:schemeClr val="bg1"/>
                </a:solidFill>
                <a:ea typeface="Verdana"/>
              </a:endParaRPr>
            </a:p>
          </p:txBody>
        </p:sp>
      </p:grpSp>
      <p:cxnSp>
        <p:nvCxnSpPr>
          <p:cNvPr id="44" name="Gerade Verbindung mit Pfeil 43">
            <a:extLst>
              <a:ext uri="{FF2B5EF4-FFF2-40B4-BE49-F238E27FC236}">
                <a16:creationId xmlns:a16="http://schemas.microsoft.com/office/drawing/2014/main" id="{A731362B-5F15-73CB-6184-30C8F46F8F12}"/>
              </a:ext>
            </a:extLst>
          </p:cNvPr>
          <p:cNvCxnSpPr>
            <a:cxnSpLocks/>
          </p:cNvCxnSpPr>
          <p:nvPr/>
        </p:nvCxnSpPr>
        <p:spPr>
          <a:xfrm flipV="1">
            <a:off x="3105014" y="3989221"/>
            <a:ext cx="3522453" cy="7224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61" name="Gruppieren 60">
            <a:extLst>
              <a:ext uri="{FF2B5EF4-FFF2-40B4-BE49-F238E27FC236}">
                <a16:creationId xmlns:a16="http://schemas.microsoft.com/office/drawing/2014/main" id="{8D6DC6E1-CADE-A5C0-12EE-0ACB95D412BC}"/>
              </a:ext>
            </a:extLst>
          </p:cNvPr>
          <p:cNvGrpSpPr/>
          <p:nvPr/>
        </p:nvGrpSpPr>
        <p:grpSpPr>
          <a:xfrm>
            <a:off x="3105015" y="2763553"/>
            <a:ext cx="3436189" cy="312621"/>
            <a:chOff x="3105015" y="2763553"/>
            <a:chExt cx="3436189" cy="312621"/>
          </a:xfrm>
        </p:grpSpPr>
        <p:cxnSp>
          <p:nvCxnSpPr>
            <p:cNvPr id="43" name="Gerade Verbindung mit Pfeil 42">
              <a:extLst>
                <a:ext uri="{FF2B5EF4-FFF2-40B4-BE49-F238E27FC236}">
                  <a16:creationId xmlns:a16="http://schemas.microsoft.com/office/drawing/2014/main" id="{EC627F66-A883-A1AD-A9A6-5DE29C9025C6}"/>
                </a:ext>
              </a:extLst>
            </p:cNvPr>
            <p:cNvCxnSpPr>
              <a:cxnSpLocks/>
            </p:cNvCxnSpPr>
            <p:nvPr/>
          </p:nvCxnSpPr>
          <p:spPr>
            <a:xfrm>
              <a:off x="3105015" y="2763553"/>
              <a:ext cx="3436189" cy="2947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feld 46">
              <a:extLst>
                <a:ext uri="{FF2B5EF4-FFF2-40B4-BE49-F238E27FC236}">
                  <a16:creationId xmlns:a16="http://schemas.microsoft.com/office/drawing/2014/main" id="{31CEC78F-3B30-D5D5-9DAC-28F57C221AFF}"/>
                </a:ext>
              </a:extLst>
            </p:cNvPr>
            <p:cNvSpPr txBox="1"/>
            <p:nvPr/>
          </p:nvSpPr>
          <p:spPr>
            <a:xfrm>
              <a:off x="4665115" y="2799175"/>
              <a:ext cx="6549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600" err="1">
                  <a:ea typeface="Verdana"/>
                </a:rPr>
                <a:t>sending</a:t>
              </a:r>
              <a:r>
                <a:rPr lang="de-DE" sz="600">
                  <a:ea typeface="Verdana"/>
                </a:rPr>
                <a:t> </a:t>
              </a:r>
              <a:r>
                <a:rPr lang="de-DE" sz="600" err="1">
                  <a:ea typeface="Verdana"/>
                </a:rPr>
                <a:t>mails</a:t>
              </a:r>
              <a:endParaRPr lang="de-DE"/>
            </a:p>
          </p:txBody>
        </p:sp>
      </p:grpSp>
      <p:grpSp>
        <p:nvGrpSpPr>
          <p:cNvPr id="62" name="Gruppieren 61">
            <a:extLst>
              <a:ext uri="{FF2B5EF4-FFF2-40B4-BE49-F238E27FC236}">
                <a16:creationId xmlns:a16="http://schemas.microsoft.com/office/drawing/2014/main" id="{B6EA53A6-9600-1186-FD7D-B31B2208FF17}"/>
              </a:ext>
            </a:extLst>
          </p:cNvPr>
          <p:cNvGrpSpPr/>
          <p:nvPr/>
        </p:nvGrpSpPr>
        <p:grpSpPr>
          <a:xfrm>
            <a:off x="3097826" y="1972797"/>
            <a:ext cx="3421813" cy="776379"/>
            <a:chOff x="3097826" y="1972797"/>
            <a:chExt cx="3421813" cy="776379"/>
          </a:xfrm>
        </p:grpSpPr>
        <p:cxnSp>
          <p:nvCxnSpPr>
            <p:cNvPr id="46" name="Gerade Verbindung mit Pfeil 45">
              <a:extLst>
                <a:ext uri="{FF2B5EF4-FFF2-40B4-BE49-F238E27FC236}">
                  <a16:creationId xmlns:a16="http://schemas.microsoft.com/office/drawing/2014/main" id="{16B5D931-EC7C-6DBB-2C1A-057C80C10FEE}"/>
                </a:ext>
              </a:extLst>
            </p:cNvPr>
            <p:cNvCxnSpPr>
              <a:cxnSpLocks/>
            </p:cNvCxnSpPr>
            <p:nvPr/>
          </p:nvCxnSpPr>
          <p:spPr>
            <a:xfrm flipV="1">
              <a:off x="3097826" y="1972797"/>
              <a:ext cx="3421813" cy="7763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Textfeld 47">
              <a:extLst>
                <a:ext uri="{FF2B5EF4-FFF2-40B4-BE49-F238E27FC236}">
                  <a16:creationId xmlns:a16="http://schemas.microsoft.com/office/drawing/2014/main" id="{E412A3D0-B4C4-1824-80B9-3CEA794B929D}"/>
                </a:ext>
              </a:extLst>
            </p:cNvPr>
            <p:cNvSpPr txBox="1"/>
            <p:nvPr/>
          </p:nvSpPr>
          <p:spPr>
            <a:xfrm>
              <a:off x="4665114" y="2166571"/>
              <a:ext cx="6549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
                  <a:ea typeface="Verdana"/>
                </a:rPr>
                <a:t>reading</a:t>
              </a:r>
              <a:r>
                <a:rPr lang="de-DE" sz="600">
                  <a:ea typeface="Verdana"/>
                </a:rPr>
                <a:t> </a:t>
              </a:r>
              <a:r>
                <a:rPr lang="de-DE" sz="600" err="1">
                  <a:ea typeface="Verdana"/>
                </a:rPr>
                <a:t>mails</a:t>
              </a:r>
              <a:endParaRPr lang="de-DE"/>
            </a:p>
          </p:txBody>
        </p:sp>
      </p:grpSp>
    </p:spTree>
    <p:extLst>
      <p:ext uri="{BB962C8B-B14F-4D97-AF65-F5344CB8AC3E}">
        <p14:creationId xmlns:p14="http://schemas.microsoft.com/office/powerpoint/2010/main" val="104681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7FEE3-6529-C2FC-B900-67714228EB85}"/>
            </a:ext>
          </a:extLst>
        </p:cNvPr>
        <p:cNvGrpSpPr/>
        <p:nvPr/>
      </p:nvGrpSpPr>
      <p:grpSpPr>
        <a:xfrm>
          <a:off x="0" y="0"/>
          <a:ext cx="0" cy="0"/>
          <a:chOff x="0" y="0"/>
          <a:chExt cx="0" cy="0"/>
        </a:xfrm>
      </p:grpSpPr>
      <p:sp>
        <p:nvSpPr>
          <p:cNvPr id="27" name="Titel 26">
            <a:extLst>
              <a:ext uri="{FF2B5EF4-FFF2-40B4-BE49-F238E27FC236}">
                <a16:creationId xmlns:a16="http://schemas.microsoft.com/office/drawing/2014/main" id="{095868E1-8790-D0F3-8E04-2DA29C4D9251}"/>
              </a:ext>
            </a:extLst>
          </p:cNvPr>
          <p:cNvSpPr>
            <a:spLocks noGrp="1"/>
          </p:cNvSpPr>
          <p:nvPr>
            <p:ph type="title"/>
          </p:nvPr>
        </p:nvSpPr>
        <p:spPr/>
        <p:txBody>
          <a:bodyPr/>
          <a:lstStyle/>
          <a:p>
            <a:r>
              <a:rPr lang="de-DE" b="1">
                <a:ea typeface="Verdana"/>
              </a:rPr>
              <a:t>Selftest-Service </a:t>
            </a:r>
            <a:r>
              <a:rPr lang="de-DE" b="1" err="1">
                <a:ea typeface="Verdana"/>
              </a:rPr>
              <a:t>architecture</a:t>
            </a:r>
            <a:endParaRPr lang="de-DE" b="1">
              <a:ea typeface="Verdana"/>
            </a:endParaRPr>
          </a:p>
        </p:txBody>
      </p:sp>
      <p:sp>
        <p:nvSpPr>
          <p:cNvPr id="3" name="Datumsplatzhalter 2">
            <a:extLst>
              <a:ext uri="{FF2B5EF4-FFF2-40B4-BE49-F238E27FC236}">
                <a16:creationId xmlns:a16="http://schemas.microsoft.com/office/drawing/2014/main" id="{EFF6142E-2C10-5A34-A0E6-98D308219714}"/>
              </a:ext>
            </a:extLst>
          </p:cNvPr>
          <p:cNvSpPr>
            <a:spLocks noGrp="1"/>
          </p:cNvSpPr>
          <p:nvPr>
            <p:ph type="dt" sz="half" idx="14"/>
          </p:nvPr>
        </p:nvSpPr>
        <p:spPr/>
        <p:txBody>
          <a:bodyPr/>
          <a:lstStyle/>
          <a:p>
            <a:fld id="{31127E48-4E67-4EA9-94E1-21F511C2AA46}" type="datetime1">
              <a:rPr lang="de-DE" smtClean="0"/>
              <a:t>17.02.2026</a:t>
            </a:fld>
            <a:endParaRPr lang="de-DE"/>
          </a:p>
        </p:txBody>
      </p:sp>
      <p:sp>
        <p:nvSpPr>
          <p:cNvPr id="4" name="Fußzeilenplatzhalter 3">
            <a:extLst>
              <a:ext uri="{FF2B5EF4-FFF2-40B4-BE49-F238E27FC236}">
                <a16:creationId xmlns:a16="http://schemas.microsoft.com/office/drawing/2014/main" id="{CFB4AA70-B98A-14F2-B6C5-45DDE033826C}"/>
              </a:ext>
            </a:extLst>
          </p:cNvPr>
          <p:cNvSpPr>
            <a:spLocks noGrp="1"/>
          </p:cNvSpPr>
          <p:nvPr>
            <p:ph type="ftr" sz="quarter" idx="15"/>
          </p:nvPr>
        </p:nvSpPr>
        <p:spPr/>
        <p:txBody>
          <a:bodyPr/>
          <a:lstStyle/>
          <a:p>
            <a:endParaRPr lang="de-DE"/>
          </a:p>
        </p:txBody>
      </p:sp>
      <p:sp>
        <p:nvSpPr>
          <p:cNvPr id="5" name="Foliennummernplatzhalter 4">
            <a:extLst>
              <a:ext uri="{FF2B5EF4-FFF2-40B4-BE49-F238E27FC236}">
                <a16:creationId xmlns:a16="http://schemas.microsoft.com/office/drawing/2014/main" id="{C0A07CE7-B567-47A1-BA54-52FFF1E87A4F}"/>
              </a:ext>
            </a:extLst>
          </p:cNvPr>
          <p:cNvSpPr>
            <a:spLocks noGrp="1"/>
          </p:cNvSpPr>
          <p:nvPr>
            <p:ph type="sldNum" sz="quarter" idx="16"/>
          </p:nvPr>
        </p:nvSpPr>
        <p:spPr/>
        <p:txBody>
          <a:bodyPr/>
          <a:lstStyle/>
          <a:p>
            <a:fld id="{B1A20FC8-41B9-4055-A397-5AB32DE79FCA}" type="slidenum">
              <a:rPr lang="de-DE" smtClean="0"/>
              <a:pPr/>
              <a:t>34</a:t>
            </a:fld>
            <a:endParaRPr lang="de-DE"/>
          </a:p>
        </p:txBody>
      </p:sp>
      <p:sp>
        <p:nvSpPr>
          <p:cNvPr id="6" name="Textfeld 5">
            <a:extLst>
              <a:ext uri="{FF2B5EF4-FFF2-40B4-BE49-F238E27FC236}">
                <a16:creationId xmlns:a16="http://schemas.microsoft.com/office/drawing/2014/main" id="{67162173-EB0F-5428-AD90-46B4AC80C41E}"/>
              </a:ext>
            </a:extLst>
          </p:cNvPr>
          <p:cNvSpPr txBox="1"/>
          <p:nvPr/>
        </p:nvSpPr>
        <p:spPr>
          <a:xfrm>
            <a:off x="1480424" y="2029770"/>
            <a:ext cx="1337339"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Client</a:t>
            </a:r>
          </a:p>
        </p:txBody>
      </p:sp>
      <p:sp>
        <p:nvSpPr>
          <p:cNvPr id="8" name="Textfeld 7">
            <a:extLst>
              <a:ext uri="{FF2B5EF4-FFF2-40B4-BE49-F238E27FC236}">
                <a16:creationId xmlns:a16="http://schemas.microsoft.com/office/drawing/2014/main" id="{31E63694-F1D4-2478-9E66-F2633C9B8E57}"/>
              </a:ext>
            </a:extLst>
          </p:cNvPr>
          <p:cNvSpPr txBox="1"/>
          <p:nvPr/>
        </p:nvSpPr>
        <p:spPr>
          <a:xfrm>
            <a:off x="3981505" y="2033347"/>
            <a:ext cx="3545717"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a:ea typeface="Verdana"/>
              </a:rPr>
              <a:t>Mail Server (SMTP/IMAP)</a:t>
            </a:r>
            <a:endParaRPr lang="de-DE"/>
          </a:p>
        </p:txBody>
      </p:sp>
      <p:sp>
        <p:nvSpPr>
          <p:cNvPr id="2" name="Textfeld 1">
            <a:extLst>
              <a:ext uri="{FF2B5EF4-FFF2-40B4-BE49-F238E27FC236}">
                <a16:creationId xmlns:a16="http://schemas.microsoft.com/office/drawing/2014/main" id="{38C46D94-0F15-CD92-D745-06FB622F4DB0}"/>
              </a:ext>
            </a:extLst>
          </p:cNvPr>
          <p:cNvSpPr txBox="1"/>
          <p:nvPr/>
        </p:nvSpPr>
        <p:spPr>
          <a:xfrm>
            <a:off x="1473667" y="4390928"/>
            <a:ext cx="1345204"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b="1">
                <a:ea typeface="Verdana"/>
              </a:rPr>
              <a:t>Browser</a:t>
            </a:r>
            <a:endParaRPr lang="de-DE">
              <a:ea typeface="Verdana"/>
            </a:endParaRPr>
          </a:p>
        </p:txBody>
      </p:sp>
      <p:cxnSp>
        <p:nvCxnSpPr>
          <p:cNvPr id="44" name="Gerade Verbindung mit Pfeil 43">
            <a:extLst>
              <a:ext uri="{FF2B5EF4-FFF2-40B4-BE49-F238E27FC236}">
                <a16:creationId xmlns:a16="http://schemas.microsoft.com/office/drawing/2014/main" id="{09A7E5D9-9AFF-EA21-CC46-FE3B76922970}"/>
              </a:ext>
            </a:extLst>
          </p:cNvPr>
          <p:cNvCxnSpPr>
            <a:cxnSpLocks/>
          </p:cNvCxnSpPr>
          <p:nvPr/>
        </p:nvCxnSpPr>
        <p:spPr>
          <a:xfrm>
            <a:off x="2868794" y="4559284"/>
            <a:ext cx="1655553" cy="16677"/>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6" name="Gerade Verbindung mit Pfeil 45">
            <a:extLst>
              <a:ext uri="{FF2B5EF4-FFF2-40B4-BE49-F238E27FC236}">
                <a16:creationId xmlns:a16="http://schemas.microsoft.com/office/drawing/2014/main" id="{CBAC6B38-4A8E-F996-A94F-75F3AC0F5995}"/>
              </a:ext>
            </a:extLst>
          </p:cNvPr>
          <p:cNvCxnSpPr>
            <a:cxnSpLocks/>
          </p:cNvCxnSpPr>
          <p:nvPr/>
        </p:nvCxnSpPr>
        <p:spPr>
          <a:xfrm>
            <a:off x="2831126" y="2215776"/>
            <a:ext cx="1151053" cy="861"/>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34" name="Textfeld 33">
            <a:extLst>
              <a:ext uri="{FF2B5EF4-FFF2-40B4-BE49-F238E27FC236}">
                <a16:creationId xmlns:a16="http://schemas.microsoft.com/office/drawing/2014/main" id="{2C43BD6C-3EEC-0BFA-037E-2A8BD33B491C}"/>
              </a:ext>
            </a:extLst>
          </p:cNvPr>
          <p:cNvSpPr txBox="1"/>
          <p:nvPr/>
        </p:nvSpPr>
        <p:spPr>
          <a:xfrm>
            <a:off x="4431085" y="3275407"/>
            <a:ext cx="2646557"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a:ea typeface="Verdana"/>
              </a:rPr>
              <a:t>Mode Store (JSON)</a:t>
            </a:r>
            <a:endParaRPr lang="de-DE"/>
          </a:p>
        </p:txBody>
      </p:sp>
      <p:sp>
        <p:nvSpPr>
          <p:cNvPr id="45" name="Textfeld 44">
            <a:extLst>
              <a:ext uri="{FF2B5EF4-FFF2-40B4-BE49-F238E27FC236}">
                <a16:creationId xmlns:a16="http://schemas.microsoft.com/office/drawing/2014/main" id="{A27C0A3C-03D1-9CE8-8137-8D1F921D49E8}"/>
              </a:ext>
            </a:extLst>
          </p:cNvPr>
          <p:cNvSpPr txBox="1"/>
          <p:nvPr/>
        </p:nvSpPr>
        <p:spPr>
          <a:xfrm>
            <a:off x="4545385" y="4387927"/>
            <a:ext cx="2425577" cy="37695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err="1">
                <a:ea typeface="Verdana"/>
              </a:rPr>
              <a:t>WebUI</a:t>
            </a:r>
            <a:r>
              <a:rPr lang="de-DE" b="1">
                <a:ea typeface="Verdana"/>
              </a:rPr>
              <a:t> (</a:t>
            </a:r>
            <a:r>
              <a:rPr lang="de-DE" b="1" err="1">
                <a:ea typeface="Verdana"/>
              </a:rPr>
              <a:t>FastAPI</a:t>
            </a:r>
            <a:r>
              <a:rPr lang="de-DE" b="1">
                <a:ea typeface="Verdana"/>
              </a:rPr>
              <a:t>)</a:t>
            </a:r>
            <a:endParaRPr lang="de-DE"/>
          </a:p>
        </p:txBody>
      </p:sp>
      <p:sp>
        <p:nvSpPr>
          <p:cNvPr id="50" name="Textfeld 49">
            <a:extLst>
              <a:ext uri="{FF2B5EF4-FFF2-40B4-BE49-F238E27FC236}">
                <a16:creationId xmlns:a16="http://schemas.microsoft.com/office/drawing/2014/main" id="{59E4AB67-BDFA-941A-6066-90557BB5D3BA}"/>
              </a:ext>
            </a:extLst>
          </p:cNvPr>
          <p:cNvSpPr txBox="1"/>
          <p:nvPr/>
        </p:nvSpPr>
        <p:spPr>
          <a:xfrm>
            <a:off x="8652565" y="3275407"/>
            <a:ext cx="2090297"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err="1">
                <a:ea typeface="Verdana"/>
              </a:rPr>
              <a:t>Verdict</a:t>
            </a:r>
            <a:r>
              <a:rPr lang="de-DE" b="1">
                <a:ea typeface="Verdana"/>
              </a:rPr>
              <a:t> Engine</a:t>
            </a:r>
            <a:endParaRPr lang="de-DE"/>
          </a:p>
        </p:txBody>
      </p:sp>
      <p:sp>
        <p:nvSpPr>
          <p:cNvPr id="51" name="Textfeld 50">
            <a:extLst>
              <a:ext uri="{FF2B5EF4-FFF2-40B4-BE49-F238E27FC236}">
                <a16:creationId xmlns:a16="http://schemas.microsoft.com/office/drawing/2014/main" id="{A6D1CE40-BC4E-B421-F4BB-31801969AD31}"/>
              </a:ext>
            </a:extLst>
          </p:cNvPr>
          <p:cNvSpPr txBox="1"/>
          <p:nvPr/>
        </p:nvSpPr>
        <p:spPr>
          <a:xfrm>
            <a:off x="8378245" y="2033347"/>
            <a:ext cx="2646557"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a:ea typeface="Verdana"/>
              </a:rPr>
              <a:t>Event Log (JSONL)</a:t>
            </a:r>
            <a:endParaRPr lang="de-DE"/>
          </a:p>
        </p:txBody>
      </p:sp>
      <p:cxnSp>
        <p:nvCxnSpPr>
          <p:cNvPr id="63" name="Gerade Verbindung mit Pfeil 62">
            <a:extLst>
              <a:ext uri="{FF2B5EF4-FFF2-40B4-BE49-F238E27FC236}">
                <a16:creationId xmlns:a16="http://schemas.microsoft.com/office/drawing/2014/main" id="{C8C9A0EC-3076-E5B6-8EB5-EB28A6E4793F}"/>
              </a:ext>
            </a:extLst>
          </p:cNvPr>
          <p:cNvCxnSpPr>
            <a:cxnSpLocks/>
          </p:cNvCxnSpPr>
          <p:nvPr/>
        </p:nvCxnSpPr>
        <p:spPr>
          <a:xfrm>
            <a:off x="5749153" y="3682983"/>
            <a:ext cx="9633" cy="679617"/>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cxnSp>
        <p:nvCxnSpPr>
          <p:cNvPr id="64" name="Gerade Verbindung mit Pfeil 63">
            <a:extLst>
              <a:ext uri="{FF2B5EF4-FFF2-40B4-BE49-F238E27FC236}">
                <a16:creationId xmlns:a16="http://schemas.microsoft.com/office/drawing/2014/main" id="{668E212E-C0EF-7F97-5668-5C2D0090CDAD}"/>
              </a:ext>
            </a:extLst>
          </p:cNvPr>
          <p:cNvCxnSpPr>
            <a:cxnSpLocks/>
          </p:cNvCxnSpPr>
          <p:nvPr/>
        </p:nvCxnSpPr>
        <p:spPr>
          <a:xfrm>
            <a:off x="5726292" y="2440922"/>
            <a:ext cx="9633" cy="816777"/>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67" name="Textfeld 66">
            <a:extLst>
              <a:ext uri="{FF2B5EF4-FFF2-40B4-BE49-F238E27FC236}">
                <a16:creationId xmlns:a16="http://schemas.microsoft.com/office/drawing/2014/main" id="{C83264DD-0063-C798-A57E-6EFE1436D1E6}"/>
              </a:ext>
            </a:extLst>
          </p:cNvPr>
          <p:cNvSpPr txBox="1"/>
          <p:nvPr/>
        </p:nvSpPr>
        <p:spPr>
          <a:xfrm>
            <a:off x="5224251" y="2742816"/>
            <a:ext cx="6549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800" err="1">
                <a:solidFill>
                  <a:srgbClr val="5A6065"/>
                </a:solidFill>
                <a:ea typeface="Verdana"/>
              </a:rPr>
              <a:t>reads</a:t>
            </a:r>
            <a:endParaRPr lang="de-DE" sz="2400" err="1">
              <a:solidFill>
                <a:srgbClr val="5A6065"/>
              </a:solidFill>
            </a:endParaRPr>
          </a:p>
        </p:txBody>
      </p:sp>
      <p:sp>
        <p:nvSpPr>
          <p:cNvPr id="68" name="Textfeld 67">
            <a:extLst>
              <a:ext uri="{FF2B5EF4-FFF2-40B4-BE49-F238E27FC236}">
                <a16:creationId xmlns:a16="http://schemas.microsoft.com/office/drawing/2014/main" id="{AA082D9B-C91D-9E44-783C-6FF901E18058}"/>
              </a:ext>
            </a:extLst>
          </p:cNvPr>
          <p:cNvSpPr txBox="1"/>
          <p:nvPr/>
        </p:nvSpPr>
        <p:spPr>
          <a:xfrm>
            <a:off x="5224250" y="3916296"/>
            <a:ext cx="6549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800" err="1">
                <a:solidFill>
                  <a:srgbClr val="5A6065"/>
                </a:solidFill>
                <a:ea typeface="Verdana"/>
              </a:rPr>
              <a:t>writes</a:t>
            </a:r>
            <a:endParaRPr lang="de-DE" err="1"/>
          </a:p>
        </p:txBody>
      </p:sp>
      <p:cxnSp>
        <p:nvCxnSpPr>
          <p:cNvPr id="69" name="Gerade Verbindung mit Pfeil 68">
            <a:extLst>
              <a:ext uri="{FF2B5EF4-FFF2-40B4-BE49-F238E27FC236}">
                <a16:creationId xmlns:a16="http://schemas.microsoft.com/office/drawing/2014/main" id="{BBC76053-5716-DA63-64C8-094A2E545ABC}"/>
              </a:ext>
            </a:extLst>
          </p:cNvPr>
          <p:cNvCxnSpPr>
            <a:cxnSpLocks/>
          </p:cNvCxnSpPr>
          <p:nvPr/>
        </p:nvCxnSpPr>
        <p:spPr>
          <a:xfrm flipV="1">
            <a:off x="7539852" y="2213758"/>
            <a:ext cx="794493" cy="618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70" name="Textfeld 69">
            <a:extLst>
              <a:ext uri="{FF2B5EF4-FFF2-40B4-BE49-F238E27FC236}">
                <a16:creationId xmlns:a16="http://schemas.microsoft.com/office/drawing/2014/main" id="{EB587EDF-DB04-CBD3-0A25-0B0F5908C6B6}"/>
              </a:ext>
            </a:extLst>
          </p:cNvPr>
          <p:cNvSpPr txBox="1"/>
          <p:nvPr/>
        </p:nvSpPr>
        <p:spPr>
          <a:xfrm>
            <a:off x="7609310" y="2003676"/>
            <a:ext cx="6549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800" err="1">
                <a:solidFill>
                  <a:srgbClr val="5A6065"/>
                </a:solidFill>
                <a:ea typeface="Verdana"/>
              </a:rPr>
              <a:t>writes</a:t>
            </a:r>
            <a:endParaRPr lang="de-DE" err="1"/>
          </a:p>
        </p:txBody>
      </p:sp>
      <p:cxnSp>
        <p:nvCxnSpPr>
          <p:cNvPr id="71" name="Gerade Verbindung mit Pfeil 70">
            <a:extLst>
              <a:ext uri="{FF2B5EF4-FFF2-40B4-BE49-F238E27FC236}">
                <a16:creationId xmlns:a16="http://schemas.microsoft.com/office/drawing/2014/main" id="{998814F8-A576-A704-0CD7-AEF4FDAA899D}"/>
              </a:ext>
            </a:extLst>
          </p:cNvPr>
          <p:cNvCxnSpPr>
            <a:cxnSpLocks/>
          </p:cNvCxnSpPr>
          <p:nvPr/>
        </p:nvCxnSpPr>
        <p:spPr>
          <a:xfrm>
            <a:off x="9688692" y="2402820"/>
            <a:ext cx="9633" cy="862497"/>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73" name="Gerade Verbindung mit Pfeil 72">
            <a:extLst>
              <a:ext uri="{FF2B5EF4-FFF2-40B4-BE49-F238E27FC236}">
                <a16:creationId xmlns:a16="http://schemas.microsoft.com/office/drawing/2014/main" id="{D62323C1-BCC1-C77C-EDD7-73953DB2BFD2}"/>
              </a:ext>
            </a:extLst>
          </p:cNvPr>
          <p:cNvCxnSpPr>
            <a:cxnSpLocks/>
          </p:cNvCxnSpPr>
          <p:nvPr/>
        </p:nvCxnSpPr>
        <p:spPr>
          <a:xfrm flipV="1">
            <a:off x="6983593" y="3676800"/>
            <a:ext cx="2737593" cy="912963"/>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0940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1CCD5F-7595-7155-9FB4-89C379A7341A}"/>
              </a:ext>
            </a:extLst>
          </p:cNvPr>
          <p:cNvSpPr>
            <a:spLocks noGrp="1"/>
          </p:cNvSpPr>
          <p:nvPr>
            <p:ph type="title"/>
          </p:nvPr>
        </p:nvSpPr>
        <p:spPr/>
        <p:txBody>
          <a:bodyPr/>
          <a:lstStyle/>
          <a:p>
            <a:r>
              <a:rPr lang="de-DE">
                <a:solidFill>
                  <a:srgbClr val="5A6065"/>
                </a:solidFill>
              </a:rPr>
              <a:t>Handler Architecture – Code </a:t>
            </a:r>
            <a:r>
              <a:rPr lang="de-DE" err="1">
                <a:solidFill>
                  <a:srgbClr val="5A6065"/>
                </a:solidFill>
              </a:rPr>
              <a:t>Overview</a:t>
            </a:r>
            <a:endParaRPr lang="de-DE" err="1"/>
          </a:p>
          <a:p>
            <a:endParaRPr lang="de-DE">
              <a:ea typeface="Verdana"/>
            </a:endParaRPr>
          </a:p>
        </p:txBody>
      </p:sp>
      <p:sp>
        <p:nvSpPr>
          <p:cNvPr id="3" name="Datumsplatzhalter 2">
            <a:extLst>
              <a:ext uri="{FF2B5EF4-FFF2-40B4-BE49-F238E27FC236}">
                <a16:creationId xmlns:a16="http://schemas.microsoft.com/office/drawing/2014/main" id="{E148FD1E-D329-68E7-62FE-DBDC0CF290DE}"/>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CCDE2EE7-7073-17AB-4913-1ED6BEE29767}"/>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5C45B98B-F862-159E-5281-C5F902EE9936}"/>
              </a:ext>
            </a:extLst>
          </p:cNvPr>
          <p:cNvSpPr>
            <a:spLocks noGrp="1"/>
          </p:cNvSpPr>
          <p:nvPr>
            <p:ph type="sldNum" sz="quarter" idx="16"/>
          </p:nvPr>
        </p:nvSpPr>
        <p:spPr/>
        <p:txBody>
          <a:bodyPr/>
          <a:lstStyle/>
          <a:p>
            <a:fld id="{B1A20FC8-41B9-4055-A397-5AB32DE79FCA}" type="slidenum">
              <a:rPr lang="de-DE" smtClean="0"/>
              <a:pPr/>
              <a:t>35</a:t>
            </a:fld>
            <a:endParaRPr lang="de-DE"/>
          </a:p>
        </p:txBody>
      </p:sp>
      <p:sp>
        <p:nvSpPr>
          <p:cNvPr id="6" name="Textplatzhalter 5">
            <a:extLst>
              <a:ext uri="{FF2B5EF4-FFF2-40B4-BE49-F238E27FC236}">
                <a16:creationId xmlns:a16="http://schemas.microsoft.com/office/drawing/2014/main" id="{CA45C556-37FA-8E0E-C592-04C2B34D78DE}"/>
              </a:ext>
            </a:extLst>
          </p:cNvPr>
          <p:cNvSpPr>
            <a:spLocks noGrp="1"/>
          </p:cNvSpPr>
          <p:nvPr>
            <p:ph type="body" sz="quarter" idx="19"/>
          </p:nvPr>
        </p:nvSpPr>
        <p:spPr/>
        <p:txBody>
          <a:bodyPr/>
          <a:lstStyle/>
          <a:p>
            <a:endParaRPr lang="de-DE"/>
          </a:p>
        </p:txBody>
      </p:sp>
      <p:pic>
        <p:nvPicPr>
          <p:cNvPr id="10" name="Grafik 9" descr="Ein Bild, das Text, Screenshot, Software, Display enthält.&#10;&#10;KI-generierte Inhalte können fehlerhaft sein.">
            <a:extLst>
              <a:ext uri="{FF2B5EF4-FFF2-40B4-BE49-F238E27FC236}">
                <a16:creationId xmlns:a16="http://schemas.microsoft.com/office/drawing/2014/main" id="{CFBA8D85-B86F-793D-6371-1FF8ABEBBB67}"/>
              </a:ext>
            </a:extLst>
          </p:cNvPr>
          <p:cNvPicPr>
            <a:picLocks noChangeAspect="1"/>
          </p:cNvPicPr>
          <p:nvPr/>
        </p:nvPicPr>
        <p:blipFill>
          <a:blip r:embed="rId3"/>
          <a:stretch>
            <a:fillRect/>
          </a:stretch>
        </p:blipFill>
        <p:spPr>
          <a:xfrm>
            <a:off x="3050914" y="1143000"/>
            <a:ext cx="6379733" cy="4732020"/>
          </a:xfrm>
          <a:prstGeom prst="rect">
            <a:avLst/>
          </a:prstGeom>
        </p:spPr>
      </p:pic>
    </p:spTree>
    <p:extLst>
      <p:ext uri="{BB962C8B-B14F-4D97-AF65-F5344CB8AC3E}">
        <p14:creationId xmlns:p14="http://schemas.microsoft.com/office/powerpoint/2010/main" val="1680064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B80ABA-05BE-66C6-4FF6-7881DC05EC0F}"/>
              </a:ext>
            </a:extLst>
          </p:cNvPr>
          <p:cNvSpPr>
            <a:spLocks noGrp="1"/>
          </p:cNvSpPr>
          <p:nvPr>
            <p:ph type="title"/>
          </p:nvPr>
        </p:nvSpPr>
        <p:spPr/>
        <p:txBody>
          <a:bodyPr/>
          <a:lstStyle/>
          <a:p>
            <a:r>
              <a:rPr lang="de-DE">
                <a:solidFill>
                  <a:srgbClr val="5A6065"/>
                </a:solidFill>
              </a:rPr>
              <a:t>T1 Deep Dive – STARTTLS </a:t>
            </a:r>
            <a:r>
              <a:rPr lang="de-DE" err="1">
                <a:solidFill>
                  <a:srgbClr val="5A6065"/>
                </a:solidFill>
              </a:rPr>
              <a:t>Capability</a:t>
            </a:r>
            <a:r>
              <a:rPr lang="de-DE">
                <a:solidFill>
                  <a:srgbClr val="5A6065"/>
                </a:solidFill>
              </a:rPr>
              <a:t> Stripping (SMTP)</a:t>
            </a:r>
            <a:endParaRPr lang="de-DE"/>
          </a:p>
          <a:p>
            <a:endParaRPr lang="de-DE">
              <a:ea typeface="Verdana"/>
            </a:endParaRPr>
          </a:p>
        </p:txBody>
      </p:sp>
      <p:sp>
        <p:nvSpPr>
          <p:cNvPr id="3" name="Datumsplatzhalter 2">
            <a:extLst>
              <a:ext uri="{FF2B5EF4-FFF2-40B4-BE49-F238E27FC236}">
                <a16:creationId xmlns:a16="http://schemas.microsoft.com/office/drawing/2014/main" id="{F830A85E-C426-1960-7124-704134EA3711}"/>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9A918072-AC19-F943-88DF-EA2F3EBF9644}"/>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5E1B02AA-6EAF-11F7-2BA0-75FE51CFC929}"/>
              </a:ext>
            </a:extLst>
          </p:cNvPr>
          <p:cNvSpPr>
            <a:spLocks noGrp="1"/>
          </p:cNvSpPr>
          <p:nvPr>
            <p:ph type="sldNum" sz="quarter" idx="16"/>
          </p:nvPr>
        </p:nvSpPr>
        <p:spPr/>
        <p:txBody>
          <a:bodyPr/>
          <a:lstStyle/>
          <a:p>
            <a:fld id="{B1A20FC8-41B9-4055-A397-5AB32DE79FCA}" type="slidenum">
              <a:rPr lang="de-DE" smtClean="0"/>
              <a:pPr/>
              <a:t>36</a:t>
            </a:fld>
            <a:endParaRPr lang="de-DE"/>
          </a:p>
        </p:txBody>
      </p:sp>
      <p:sp>
        <p:nvSpPr>
          <p:cNvPr id="6" name="Textplatzhalter 5">
            <a:extLst>
              <a:ext uri="{FF2B5EF4-FFF2-40B4-BE49-F238E27FC236}">
                <a16:creationId xmlns:a16="http://schemas.microsoft.com/office/drawing/2014/main" id="{494DFC5B-E9BD-83CF-CC00-F236B449DF76}"/>
              </a:ext>
            </a:extLst>
          </p:cNvPr>
          <p:cNvSpPr>
            <a:spLocks noGrp="1"/>
          </p:cNvSpPr>
          <p:nvPr>
            <p:ph type="body" sz="quarter" idx="19"/>
          </p:nvPr>
        </p:nvSpPr>
        <p:spPr/>
        <p:txBody>
          <a:bodyPr vert="horz" lIns="0" tIns="0" rIns="0" bIns="0" rtlCol="0" anchor="t">
            <a:noAutofit/>
          </a:bodyPr>
          <a:lstStyle/>
          <a:p>
            <a:pPr marL="285750" indent="-285750">
              <a:buFont typeface="Arial"/>
              <a:buChar char="•"/>
            </a:pPr>
            <a:r>
              <a:rPr lang="de-DE" b="1">
                <a:ea typeface="+mn-lt"/>
                <a:cs typeface="+mn-lt"/>
              </a:rPr>
              <a:t>Baseline:</a:t>
            </a:r>
            <a:r>
              <a:rPr lang="de-DE">
                <a:ea typeface="+mn-lt"/>
                <a:cs typeface="+mn-lt"/>
              </a:rPr>
              <a:t> Server </a:t>
            </a:r>
            <a:r>
              <a:rPr lang="de-DE" err="1">
                <a:ea typeface="+mn-lt"/>
                <a:cs typeface="+mn-lt"/>
              </a:rPr>
              <a:t>responds</a:t>
            </a:r>
            <a:r>
              <a:rPr lang="de-DE">
                <a:ea typeface="+mn-lt"/>
                <a:cs typeface="+mn-lt"/>
              </a:rPr>
              <a:t> </a:t>
            </a:r>
            <a:r>
              <a:rPr lang="de-DE" err="1">
                <a:ea typeface="+mn-lt"/>
                <a:cs typeface="+mn-lt"/>
              </a:rPr>
              <a:t>with</a:t>
            </a:r>
            <a:r>
              <a:rPr lang="de-DE">
                <a:ea typeface="+mn-lt"/>
                <a:cs typeface="+mn-lt"/>
              </a:rPr>
              <a:t> </a:t>
            </a:r>
            <a:r>
              <a:rPr lang="de-DE">
                <a:latin typeface="Consolas"/>
              </a:rPr>
              <a:t>250-STARTTLS</a:t>
            </a:r>
            <a:r>
              <a:rPr lang="de-DE">
                <a:ea typeface="+mn-lt"/>
                <a:cs typeface="+mn-lt"/>
              </a:rPr>
              <a:t> → </a:t>
            </a:r>
            <a:r>
              <a:rPr lang="de-DE" err="1">
                <a:ea typeface="+mn-lt"/>
                <a:cs typeface="+mn-lt"/>
              </a:rPr>
              <a:t>client</a:t>
            </a:r>
            <a:r>
              <a:rPr lang="de-DE">
                <a:ea typeface="+mn-lt"/>
                <a:cs typeface="+mn-lt"/>
              </a:rPr>
              <a:t> </a:t>
            </a:r>
            <a:r>
              <a:rPr lang="de-DE" err="1">
                <a:ea typeface="+mn-lt"/>
                <a:cs typeface="+mn-lt"/>
              </a:rPr>
              <a:t>upgrades</a:t>
            </a:r>
            <a:r>
              <a:rPr lang="de-DE">
                <a:ea typeface="+mn-lt"/>
                <a:cs typeface="+mn-lt"/>
              </a:rPr>
              <a:t> </a:t>
            </a:r>
            <a:r>
              <a:rPr lang="de-DE" err="1">
                <a:ea typeface="+mn-lt"/>
                <a:cs typeface="+mn-lt"/>
              </a:rPr>
              <a:t>to</a:t>
            </a:r>
            <a:r>
              <a:rPr lang="de-DE">
                <a:ea typeface="+mn-lt"/>
                <a:cs typeface="+mn-lt"/>
              </a:rPr>
              <a:t> TLS → </a:t>
            </a:r>
            <a:r>
              <a:rPr lang="de-DE" err="1">
                <a:ea typeface="+mn-lt"/>
                <a:cs typeface="+mn-lt"/>
              </a:rPr>
              <a:t>secure</a:t>
            </a:r>
            <a:endParaRPr lang="de-DE">
              <a:ea typeface="+mn-lt"/>
              <a:cs typeface="+mn-lt"/>
            </a:endParaRPr>
          </a:p>
          <a:p>
            <a:pPr marL="285750" indent="-285750">
              <a:buFont typeface="Arial"/>
              <a:buChar char="•"/>
            </a:pPr>
            <a:r>
              <a:rPr lang="de-DE" b="1">
                <a:ea typeface="+mn-lt"/>
                <a:cs typeface="+mn-lt"/>
              </a:rPr>
              <a:t>T1 </a:t>
            </a:r>
            <a:r>
              <a:rPr lang="de-DE" b="1" err="1">
                <a:ea typeface="+mn-lt"/>
                <a:cs typeface="+mn-lt"/>
              </a:rPr>
              <a:t>active</a:t>
            </a:r>
            <a:r>
              <a:rPr lang="de-DE" b="1">
                <a:ea typeface="+mn-lt"/>
                <a:cs typeface="+mn-lt"/>
              </a:rPr>
              <a:t>:</a:t>
            </a:r>
            <a:r>
              <a:rPr lang="de-DE">
                <a:ea typeface="+mn-lt"/>
                <a:cs typeface="+mn-lt"/>
              </a:rPr>
              <a:t> </a:t>
            </a:r>
            <a:r>
              <a:rPr lang="de-DE">
                <a:latin typeface="Consolas"/>
              </a:rPr>
              <a:t>250-STARTTLS</a:t>
            </a:r>
            <a:r>
              <a:rPr lang="de-DE">
                <a:ea typeface="+mn-lt"/>
                <a:cs typeface="+mn-lt"/>
              </a:rPr>
              <a:t> </a:t>
            </a:r>
            <a:r>
              <a:rPr lang="de-DE" err="1">
                <a:ea typeface="+mn-lt"/>
                <a:cs typeface="+mn-lt"/>
              </a:rPr>
              <a:t>is</a:t>
            </a:r>
            <a:r>
              <a:rPr lang="de-DE">
                <a:ea typeface="+mn-lt"/>
                <a:cs typeface="+mn-lt"/>
              </a:rPr>
              <a:t> </a:t>
            </a:r>
            <a:r>
              <a:rPr lang="de-DE" err="1">
                <a:ea typeface="+mn-lt"/>
                <a:cs typeface="+mn-lt"/>
              </a:rPr>
              <a:t>missing</a:t>
            </a:r>
            <a:r>
              <a:rPr lang="de-DE">
                <a:ea typeface="+mn-lt"/>
                <a:cs typeface="+mn-lt"/>
              </a:rPr>
              <a:t> </a:t>
            </a:r>
            <a:r>
              <a:rPr lang="de-DE" err="1">
                <a:ea typeface="+mn-lt"/>
                <a:cs typeface="+mn-lt"/>
              </a:rPr>
              <a:t>from</a:t>
            </a:r>
            <a:r>
              <a:rPr lang="de-DE">
                <a:ea typeface="+mn-lt"/>
                <a:cs typeface="+mn-lt"/>
              </a:rPr>
              <a:t> </a:t>
            </a:r>
            <a:r>
              <a:rPr lang="de-DE" err="1">
                <a:ea typeface="+mn-lt"/>
                <a:cs typeface="+mn-lt"/>
              </a:rPr>
              <a:t>the</a:t>
            </a:r>
            <a:r>
              <a:rPr lang="de-DE">
                <a:ea typeface="+mn-lt"/>
                <a:cs typeface="+mn-lt"/>
              </a:rPr>
              <a:t> </a:t>
            </a:r>
            <a:r>
              <a:rPr lang="de-DE" err="1">
                <a:ea typeface="+mn-lt"/>
                <a:cs typeface="+mn-lt"/>
              </a:rPr>
              <a:t>response</a:t>
            </a:r>
            <a:r>
              <a:rPr lang="de-DE">
                <a:ea typeface="+mn-lt"/>
                <a:cs typeface="+mn-lt"/>
              </a:rPr>
              <a:t> → </a:t>
            </a:r>
            <a:r>
              <a:rPr lang="de-DE" err="1">
                <a:ea typeface="+mn-lt"/>
                <a:cs typeface="+mn-lt"/>
              </a:rPr>
              <a:t>client</a:t>
            </a:r>
            <a:r>
              <a:rPr lang="de-DE">
                <a:ea typeface="+mn-lt"/>
                <a:cs typeface="+mn-lt"/>
              </a:rPr>
              <a:t> "</a:t>
            </a:r>
            <a:r>
              <a:rPr lang="de-DE" err="1">
                <a:ea typeface="+mn-lt"/>
                <a:cs typeface="+mn-lt"/>
              </a:rPr>
              <a:t>sees</a:t>
            </a:r>
            <a:r>
              <a:rPr lang="de-DE">
                <a:ea typeface="+mn-lt"/>
                <a:cs typeface="+mn-lt"/>
              </a:rPr>
              <a:t>" </a:t>
            </a:r>
            <a:r>
              <a:rPr lang="de-DE" err="1">
                <a:ea typeface="+mn-lt"/>
                <a:cs typeface="+mn-lt"/>
              </a:rPr>
              <a:t>no</a:t>
            </a:r>
            <a:r>
              <a:rPr lang="de-DE">
                <a:ea typeface="+mn-lt"/>
                <a:cs typeface="+mn-lt"/>
              </a:rPr>
              <a:t> TLS </a:t>
            </a:r>
            <a:r>
              <a:rPr lang="de-DE" err="1">
                <a:ea typeface="+mn-lt"/>
                <a:cs typeface="+mn-lt"/>
              </a:rPr>
              <a:t>option</a:t>
            </a:r>
          </a:p>
          <a:p>
            <a:pPr marL="0" indent="0">
              <a:buFont typeface="Arial" panose="020B0604020202020204" pitchFamily="34" charset="0"/>
              <a:buNone/>
            </a:pPr>
            <a:endParaRPr lang="de-DE">
              <a:latin typeface="+mn-lt"/>
              <a:ea typeface="+mn-lt"/>
              <a:cs typeface="+mn-lt"/>
            </a:endParaRPr>
          </a:p>
        </p:txBody>
      </p:sp>
      <p:pic>
        <p:nvPicPr>
          <p:cNvPr id="7" name="Grafik 6" descr="Ein Bild, das Text, Screenshot, Display, Schrift enthält.&#10;&#10;KI-generierte Inhalte können fehlerhaft sein.">
            <a:extLst>
              <a:ext uri="{FF2B5EF4-FFF2-40B4-BE49-F238E27FC236}">
                <a16:creationId xmlns:a16="http://schemas.microsoft.com/office/drawing/2014/main" id="{0761BBC0-9E11-101E-9AF3-23AA368213A6}"/>
              </a:ext>
            </a:extLst>
          </p:cNvPr>
          <p:cNvPicPr>
            <a:picLocks noChangeAspect="1"/>
          </p:cNvPicPr>
          <p:nvPr/>
        </p:nvPicPr>
        <p:blipFill>
          <a:blip r:embed="rId3"/>
          <a:stretch>
            <a:fillRect/>
          </a:stretch>
        </p:blipFill>
        <p:spPr>
          <a:xfrm>
            <a:off x="2813538" y="2131031"/>
            <a:ext cx="6571436" cy="3690092"/>
          </a:xfrm>
          <a:prstGeom prst="rect">
            <a:avLst/>
          </a:prstGeom>
        </p:spPr>
      </p:pic>
    </p:spTree>
    <p:extLst>
      <p:ext uri="{BB962C8B-B14F-4D97-AF65-F5344CB8AC3E}">
        <p14:creationId xmlns:p14="http://schemas.microsoft.com/office/powerpoint/2010/main" val="142833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531080-D189-48DB-94EC-F168EEACC7D9}"/>
              </a:ext>
            </a:extLst>
          </p:cNvPr>
          <p:cNvSpPr>
            <a:spLocks noGrp="1"/>
          </p:cNvSpPr>
          <p:nvPr>
            <p:ph type="title"/>
          </p:nvPr>
        </p:nvSpPr>
        <p:spPr/>
        <p:txBody>
          <a:bodyPr/>
          <a:lstStyle/>
          <a:p>
            <a:r>
              <a:rPr lang="de-DE">
                <a:solidFill>
                  <a:srgbClr val="5A6065"/>
                </a:solidFill>
              </a:rPr>
              <a:t>Event </a:t>
            </a:r>
            <a:r>
              <a:rPr lang="de-DE" err="1">
                <a:solidFill>
                  <a:srgbClr val="5A6065"/>
                </a:solidFill>
              </a:rPr>
              <a:t>Logging</a:t>
            </a:r>
            <a:r>
              <a:rPr lang="de-DE">
                <a:solidFill>
                  <a:srgbClr val="5A6065"/>
                </a:solidFill>
              </a:rPr>
              <a:t> – </a:t>
            </a:r>
            <a:r>
              <a:rPr lang="de-DE" err="1">
                <a:solidFill>
                  <a:srgbClr val="5A6065"/>
                </a:solidFill>
              </a:rPr>
              <a:t>Structure</a:t>
            </a:r>
            <a:r>
              <a:rPr lang="de-DE">
                <a:solidFill>
                  <a:srgbClr val="5A6065"/>
                </a:solidFill>
              </a:rPr>
              <a:t> &amp; </a:t>
            </a:r>
            <a:r>
              <a:rPr lang="de-DE" err="1">
                <a:solidFill>
                  <a:srgbClr val="5A6065"/>
                </a:solidFill>
              </a:rPr>
              <a:t>Examples</a:t>
            </a:r>
            <a:endParaRPr lang="de-DE" err="1"/>
          </a:p>
          <a:p>
            <a:endParaRPr lang="de-DE">
              <a:ea typeface="Verdana"/>
            </a:endParaRPr>
          </a:p>
        </p:txBody>
      </p:sp>
      <p:sp>
        <p:nvSpPr>
          <p:cNvPr id="3" name="Datumsplatzhalter 2">
            <a:extLst>
              <a:ext uri="{FF2B5EF4-FFF2-40B4-BE49-F238E27FC236}">
                <a16:creationId xmlns:a16="http://schemas.microsoft.com/office/drawing/2014/main" id="{25919FFE-5E64-5DFD-BFCA-BB4063764F72}"/>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927E57E1-2C1D-124B-0FB7-A7B3CCDA04C0}"/>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F9BAE680-1120-C72A-FC97-B976A5CB0435}"/>
              </a:ext>
            </a:extLst>
          </p:cNvPr>
          <p:cNvSpPr>
            <a:spLocks noGrp="1"/>
          </p:cNvSpPr>
          <p:nvPr>
            <p:ph type="sldNum" sz="quarter" idx="16"/>
          </p:nvPr>
        </p:nvSpPr>
        <p:spPr/>
        <p:txBody>
          <a:bodyPr/>
          <a:lstStyle/>
          <a:p>
            <a:fld id="{B1A20FC8-41B9-4055-A397-5AB32DE79FCA}" type="slidenum">
              <a:rPr lang="de-DE" smtClean="0"/>
              <a:pPr/>
              <a:t>37</a:t>
            </a:fld>
            <a:endParaRPr lang="de-DE"/>
          </a:p>
        </p:txBody>
      </p:sp>
      <p:sp>
        <p:nvSpPr>
          <p:cNvPr id="6" name="Textplatzhalter 5">
            <a:extLst>
              <a:ext uri="{FF2B5EF4-FFF2-40B4-BE49-F238E27FC236}">
                <a16:creationId xmlns:a16="http://schemas.microsoft.com/office/drawing/2014/main" id="{BB0A9ACE-514F-92AF-AAFF-3336401F8E7A}"/>
              </a:ext>
            </a:extLst>
          </p:cNvPr>
          <p:cNvSpPr>
            <a:spLocks noGrp="1"/>
          </p:cNvSpPr>
          <p:nvPr>
            <p:ph type="body" sz="quarter" idx="19"/>
          </p:nvPr>
        </p:nvSpPr>
        <p:spPr>
          <a:xfrm>
            <a:off x="451005" y="1635759"/>
            <a:ext cx="11305241" cy="4860000"/>
          </a:xfrm>
        </p:spPr>
        <p:txBody>
          <a:bodyPr vert="horz" lIns="0" tIns="0" rIns="0" bIns="0" rtlCol="0" anchor="t">
            <a:noAutofit/>
          </a:bodyPr>
          <a:lstStyle/>
          <a:p>
            <a:r>
              <a:rPr lang="de-DE" sz="1200" err="1">
                <a:solidFill>
                  <a:srgbClr val="5A6065"/>
                </a:solidFill>
                <a:ea typeface="+mn-lt"/>
                <a:cs typeface="+mn-lt"/>
              </a:rPr>
              <a:t>Example</a:t>
            </a:r>
            <a:r>
              <a:rPr lang="de-DE" sz="1200">
                <a:solidFill>
                  <a:srgbClr val="5A6065"/>
                </a:solidFill>
                <a:ea typeface="+mn-lt"/>
                <a:cs typeface="+mn-lt"/>
              </a:rPr>
              <a:t> T1 </a:t>
            </a:r>
            <a:r>
              <a:rPr lang="de-DE" sz="1200" err="1">
                <a:solidFill>
                  <a:srgbClr val="5A6065"/>
                </a:solidFill>
                <a:ea typeface="+mn-lt"/>
                <a:cs typeface="+mn-lt"/>
              </a:rPr>
              <a:t>event</a:t>
            </a:r>
            <a:r>
              <a:rPr lang="de-DE" sz="1200">
                <a:solidFill>
                  <a:srgbClr val="5A6065"/>
                </a:solidFill>
                <a:ea typeface="+mn-lt"/>
                <a:cs typeface="+mn-lt"/>
              </a:rPr>
              <a:t> </a:t>
            </a:r>
            <a:r>
              <a:rPr lang="de-DE" sz="1200" err="1">
                <a:solidFill>
                  <a:srgbClr val="5A6065"/>
                </a:solidFill>
                <a:ea typeface="+mn-lt"/>
                <a:cs typeface="+mn-lt"/>
              </a:rPr>
              <a:t>sequence</a:t>
            </a:r>
            <a:r>
              <a:rPr lang="de-DE" sz="1200">
                <a:solidFill>
                  <a:srgbClr val="5A6065"/>
                </a:solidFill>
                <a:ea typeface="+mn-lt"/>
                <a:cs typeface="+mn-lt"/>
              </a:rPr>
              <a:t> (vulnerable </a:t>
            </a:r>
            <a:r>
              <a:rPr lang="de-DE" sz="1200" err="1">
                <a:solidFill>
                  <a:srgbClr val="5A6065"/>
                </a:solidFill>
                <a:ea typeface="+mn-lt"/>
                <a:cs typeface="+mn-lt"/>
              </a:rPr>
              <a:t>client</a:t>
            </a:r>
            <a:r>
              <a:rPr lang="de-DE" sz="1200">
                <a:solidFill>
                  <a:srgbClr val="5A6065"/>
                </a:solidFill>
                <a:ea typeface="+mn-lt"/>
                <a:cs typeface="+mn-lt"/>
              </a:rPr>
              <a:t> = FAIL):</a:t>
            </a: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endParaRPr lang="de-DE" sz="1200">
              <a:ea typeface="Verdana"/>
            </a:endParaRPr>
          </a:p>
          <a:p>
            <a:r>
              <a:rPr lang="de-DE" sz="1200" err="1">
                <a:ea typeface="Verdana"/>
              </a:rPr>
              <a:t>Example</a:t>
            </a:r>
            <a:r>
              <a:rPr lang="de-DE" sz="1200">
                <a:ea typeface="Verdana"/>
              </a:rPr>
              <a:t> T1 </a:t>
            </a:r>
            <a:r>
              <a:rPr lang="de-DE" sz="1200" err="1">
                <a:ea typeface="Verdana"/>
              </a:rPr>
              <a:t>event</a:t>
            </a:r>
            <a:r>
              <a:rPr lang="de-DE" sz="1200">
                <a:ea typeface="Verdana"/>
              </a:rPr>
              <a:t> </a:t>
            </a:r>
            <a:r>
              <a:rPr lang="de-DE" sz="1200" err="1">
                <a:ea typeface="Verdana"/>
              </a:rPr>
              <a:t>sequence</a:t>
            </a:r>
            <a:r>
              <a:rPr lang="de-DE" sz="1200">
                <a:ea typeface="Verdana"/>
              </a:rPr>
              <a:t> (</a:t>
            </a:r>
            <a:r>
              <a:rPr lang="de-DE" sz="1200" err="1">
                <a:ea typeface="Verdana"/>
              </a:rPr>
              <a:t>secure</a:t>
            </a:r>
            <a:r>
              <a:rPr lang="de-DE" sz="1200">
                <a:ea typeface="Verdana"/>
              </a:rPr>
              <a:t> </a:t>
            </a:r>
            <a:r>
              <a:rPr lang="de-DE" sz="1200" err="1">
                <a:ea typeface="Verdana"/>
              </a:rPr>
              <a:t>client</a:t>
            </a:r>
            <a:r>
              <a:rPr lang="de-DE" sz="1200">
                <a:ea typeface="Verdana"/>
              </a:rPr>
              <a:t> = INCONCLUSIVE):</a:t>
            </a:r>
            <a:endParaRPr lang="de-DE">
              <a:ea typeface="Verdana"/>
            </a:endParaRPr>
          </a:p>
        </p:txBody>
      </p:sp>
      <p:pic>
        <p:nvPicPr>
          <p:cNvPr id="7" name="Grafik 6" descr="Ein Bild, das Text, Screenshot, Schrift, Design enthält.&#10;&#10;KI-generierte Inhalte können fehlerhaft sein.">
            <a:extLst>
              <a:ext uri="{FF2B5EF4-FFF2-40B4-BE49-F238E27FC236}">
                <a16:creationId xmlns:a16="http://schemas.microsoft.com/office/drawing/2014/main" id="{7F97FDA8-A14E-1914-EDFC-9F0B5E35591A}"/>
              </a:ext>
            </a:extLst>
          </p:cNvPr>
          <p:cNvPicPr>
            <a:picLocks noChangeAspect="1"/>
          </p:cNvPicPr>
          <p:nvPr/>
        </p:nvPicPr>
        <p:blipFill>
          <a:blip r:embed="rId2"/>
          <a:stretch>
            <a:fillRect/>
          </a:stretch>
        </p:blipFill>
        <p:spPr>
          <a:xfrm>
            <a:off x="6774606" y="1784512"/>
            <a:ext cx="4510841" cy="3432256"/>
          </a:xfrm>
          <a:prstGeom prst="rect">
            <a:avLst/>
          </a:prstGeom>
        </p:spPr>
      </p:pic>
      <p:graphicFrame>
        <p:nvGraphicFramePr>
          <p:cNvPr id="8" name="Tabelle 7">
            <a:extLst>
              <a:ext uri="{FF2B5EF4-FFF2-40B4-BE49-F238E27FC236}">
                <a16:creationId xmlns:a16="http://schemas.microsoft.com/office/drawing/2014/main" id="{0416DB06-62D9-E291-A2DE-4BC5F68DEE8F}"/>
              </a:ext>
            </a:extLst>
          </p:cNvPr>
          <p:cNvGraphicFramePr>
            <a:graphicFrameLocks noGrp="1"/>
          </p:cNvGraphicFramePr>
          <p:nvPr>
            <p:extLst>
              <p:ext uri="{D42A27DB-BD31-4B8C-83A1-F6EECF244321}">
                <p14:modId xmlns:p14="http://schemas.microsoft.com/office/powerpoint/2010/main" val="1038325311"/>
              </p:ext>
            </p:extLst>
          </p:nvPr>
        </p:nvGraphicFramePr>
        <p:xfrm>
          <a:off x="617937" y="1966324"/>
          <a:ext cx="4518654" cy="1143000"/>
        </p:xfrm>
        <a:graphic>
          <a:graphicData uri="http://schemas.openxmlformats.org/drawingml/2006/table">
            <a:tbl>
              <a:tblPr firstRow="1" bandRow="1">
                <a:tableStyleId>{93296810-A885-4BE3-A3E7-6D5BEEA58F35}</a:tableStyleId>
              </a:tblPr>
              <a:tblGrid>
                <a:gridCol w="302757">
                  <a:extLst>
                    <a:ext uri="{9D8B030D-6E8A-4147-A177-3AD203B41FA5}">
                      <a16:colId xmlns:a16="http://schemas.microsoft.com/office/drawing/2014/main" val="4067834415"/>
                    </a:ext>
                  </a:extLst>
                </a:gridCol>
                <a:gridCol w="1127772">
                  <a:extLst>
                    <a:ext uri="{9D8B030D-6E8A-4147-A177-3AD203B41FA5}">
                      <a16:colId xmlns:a16="http://schemas.microsoft.com/office/drawing/2014/main" val="3491097201"/>
                    </a:ext>
                  </a:extLst>
                </a:gridCol>
                <a:gridCol w="529824">
                  <a:extLst>
                    <a:ext uri="{9D8B030D-6E8A-4147-A177-3AD203B41FA5}">
                      <a16:colId xmlns:a16="http://schemas.microsoft.com/office/drawing/2014/main" val="219957223"/>
                    </a:ext>
                  </a:extLst>
                </a:gridCol>
                <a:gridCol w="2558301">
                  <a:extLst>
                    <a:ext uri="{9D8B030D-6E8A-4147-A177-3AD203B41FA5}">
                      <a16:colId xmlns:a16="http://schemas.microsoft.com/office/drawing/2014/main" val="3233907296"/>
                    </a:ext>
                  </a:extLst>
                </a:gridCol>
              </a:tblGrid>
              <a:tr h="210312">
                <a:tc>
                  <a:txBody>
                    <a:bodyPr/>
                    <a:lstStyle/>
                    <a:p>
                      <a:r>
                        <a:rPr lang="de-DE" sz="900"/>
                        <a:t>#</a:t>
                      </a:r>
                    </a:p>
                  </a:txBody>
                  <a:tcPr/>
                </a:tc>
                <a:tc>
                  <a:txBody>
                    <a:bodyPr/>
                    <a:lstStyle/>
                    <a:p>
                      <a:r>
                        <a:rPr lang="de-DE" sz="900"/>
                        <a:t>Event</a:t>
                      </a:r>
                    </a:p>
                  </a:txBody>
                  <a:tcPr/>
                </a:tc>
                <a:tc>
                  <a:txBody>
                    <a:bodyPr/>
                    <a:lstStyle/>
                    <a:p>
                      <a:r>
                        <a:rPr lang="de-DE" sz="900"/>
                        <a:t>TLS</a:t>
                      </a:r>
                    </a:p>
                  </a:txBody>
                  <a:tcPr/>
                </a:tc>
                <a:tc>
                  <a:txBody>
                    <a:bodyPr/>
                    <a:lstStyle/>
                    <a:p>
                      <a:r>
                        <a:rPr lang="de-DE" sz="900" err="1"/>
                        <a:t>Meaning</a:t>
                      </a:r>
                      <a:endParaRPr lang="de-DE" sz="900"/>
                    </a:p>
                  </a:txBody>
                  <a:tcPr/>
                </a:tc>
                <a:extLst>
                  <a:ext uri="{0D108BD9-81ED-4DB2-BD59-A6C34878D82A}">
                    <a16:rowId xmlns:a16="http://schemas.microsoft.com/office/drawing/2014/main" val="1059758895"/>
                  </a:ext>
                </a:extLst>
              </a:tr>
              <a:tr h="210312">
                <a:tc>
                  <a:txBody>
                    <a:bodyPr/>
                    <a:lstStyle/>
                    <a:p>
                      <a:r>
                        <a:rPr lang="de-DE" sz="900"/>
                        <a:t>1</a:t>
                      </a:r>
                    </a:p>
                  </a:txBody>
                  <a:tcPr/>
                </a:tc>
                <a:tc>
                  <a:txBody>
                    <a:bodyPr/>
                    <a:lstStyle/>
                    <a:p>
                      <a:r>
                        <a:rPr lang="de-DE" sz="900"/>
                        <a:t>connect</a:t>
                      </a:r>
                    </a:p>
                  </a:txBody>
                  <a:tcPr/>
                </a:tc>
                <a:tc>
                  <a:txBody>
                    <a:bodyPr/>
                    <a:lstStyle/>
                    <a:p>
                      <a:r>
                        <a:rPr lang="de-DE" sz="900" err="1"/>
                        <a:t>false</a:t>
                      </a:r>
                      <a:endParaRPr lang="de-DE" sz="900"/>
                    </a:p>
                  </a:txBody>
                  <a:tcPr/>
                </a:tc>
                <a:tc>
                  <a:txBody>
                    <a:bodyPr/>
                    <a:lstStyle/>
                    <a:p>
                      <a:pPr lvl="0">
                        <a:buNone/>
                      </a:pPr>
                      <a:r>
                        <a:rPr lang="de-DE" sz="900" b="0" i="0" u="none" strike="noStrike" baseline="0" noProof="0">
                          <a:solidFill>
                            <a:srgbClr val="5A6065"/>
                          </a:solidFill>
                          <a:latin typeface="Verdana"/>
                        </a:rPr>
                        <a:t>Client </a:t>
                      </a:r>
                      <a:r>
                        <a:rPr lang="de-DE" sz="900" b="0" i="0" u="none" strike="noStrike" baseline="0" noProof="0" err="1">
                          <a:solidFill>
                            <a:srgbClr val="5A6065"/>
                          </a:solidFill>
                          <a:latin typeface="Verdana"/>
                        </a:rPr>
                        <a:t>connects</a:t>
                      </a:r>
                      <a:r>
                        <a:rPr lang="de-DE" sz="900" b="0" i="0" u="none" strike="noStrike" baseline="0" noProof="0">
                          <a:solidFill>
                            <a:srgbClr val="5A6065"/>
                          </a:solidFill>
                          <a:latin typeface="Verdana"/>
                        </a:rPr>
                        <a:t> on </a:t>
                      </a:r>
                      <a:r>
                        <a:rPr lang="de-DE" sz="900" b="0" i="0" u="none" strike="noStrike" baseline="0" noProof="0" err="1">
                          <a:solidFill>
                            <a:srgbClr val="5A6065"/>
                          </a:solidFill>
                          <a:latin typeface="Verdana"/>
                        </a:rPr>
                        <a:t>port</a:t>
                      </a:r>
                      <a:r>
                        <a:rPr lang="de-DE" sz="900" b="0" i="0" u="none" strike="noStrike" baseline="0" noProof="0">
                          <a:solidFill>
                            <a:srgbClr val="5A6065"/>
                          </a:solidFill>
                          <a:latin typeface="Verdana"/>
                        </a:rPr>
                        <a:t> 587</a:t>
                      </a:r>
                      <a:endParaRPr lang="de-DE" sz="900"/>
                    </a:p>
                  </a:txBody>
                  <a:tcPr/>
                </a:tc>
                <a:extLst>
                  <a:ext uri="{0D108BD9-81ED-4DB2-BD59-A6C34878D82A}">
                    <a16:rowId xmlns:a16="http://schemas.microsoft.com/office/drawing/2014/main" val="1481726802"/>
                  </a:ext>
                </a:extLst>
              </a:tr>
              <a:tr h="210312">
                <a:tc>
                  <a:txBody>
                    <a:bodyPr/>
                    <a:lstStyle/>
                    <a:p>
                      <a:r>
                        <a:rPr lang="de-DE" sz="900"/>
                        <a:t>2</a:t>
                      </a:r>
                    </a:p>
                  </a:txBody>
                  <a:tcPr/>
                </a:tc>
                <a:tc>
                  <a:txBody>
                    <a:bodyPr/>
                    <a:lstStyle/>
                    <a:p>
                      <a:r>
                        <a:rPr lang="de-DE" sz="900" err="1"/>
                        <a:t>ehlo</a:t>
                      </a:r>
                      <a:endParaRPr lang="de-DE" sz="900"/>
                    </a:p>
                  </a:txBody>
                  <a:tcPr/>
                </a:tc>
                <a:tc>
                  <a:txBody>
                    <a:bodyPr/>
                    <a:lstStyle/>
                    <a:p>
                      <a:r>
                        <a:rPr lang="de-DE" sz="900" err="1"/>
                        <a:t>false</a:t>
                      </a:r>
                      <a:endParaRPr lang="de-DE" sz="900"/>
                    </a:p>
                  </a:txBody>
                  <a:tcPr/>
                </a:tc>
                <a:tc>
                  <a:txBody>
                    <a:bodyPr/>
                    <a:lstStyle/>
                    <a:p>
                      <a:pPr lvl="0">
                        <a:buNone/>
                      </a:pPr>
                      <a:r>
                        <a:rPr lang="de-DE" sz="900" b="0" i="0" u="none" strike="noStrike" baseline="0" noProof="0" err="1">
                          <a:solidFill>
                            <a:srgbClr val="5A6065"/>
                          </a:solidFill>
                          <a:latin typeface="Verdana"/>
                        </a:rPr>
                        <a:t>starttls_advertised</a:t>
                      </a:r>
                      <a:r>
                        <a:rPr lang="de-DE" sz="900" b="0" i="0" u="none" strike="noStrike" baseline="0" noProof="0">
                          <a:solidFill>
                            <a:srgbClr val="5A6065"/>
                          </a:solidFill>
                          <a:latin typeface="Verdana"/>
                        </a:rPr>
                        <a:t>: </a:t>
                      </a:r>
                      <a:r>
                        <a:rPr lang="de-DE" sz="900" b="0" i="0" u="none" strike="noStrike" baseline="0" noProof="0" err="1">
                          <a:solidFill>
                            <a:srgbClr val="5A6065"/>
                          </a:solidFill>
                          <a:latin typeface="Verdana"/>
                        </a:rPr>
                        <a:t>false</a:t>
                      </a:r>
                      <a:r>
                        <a:rPr lang="de-DE" sz="900" b="0" i="0" u="none" strike="noStrike" baseline="0" noProof="0">
                          <a:solidFill>
                            <a:srgbClr val="5A6065"/>
                          </a:solidFill>
                          <a:latin typeface="Verdana"/>
                        </a:rPr>
                        <a:t> (T1!)</a:t>
                      </a:r>
                      <a:endParaRPr lang="de-DE" sz="900"/>
                    </a:p>
                  </a:txBody>
                  <a:tcPr/>
                </a:tc>
                <a:extLst>
                  <a:ext uri="{0D108BD9-81ED-4DB2-BD59-A6C34878D82A}">
                    <a16:rowId xmlns:a16="http://schemas.microsoft.com/office/drawing/2014/main" val="1016338959"/>
                  </a:ext>
                </a:extLst>
              </a:tr>
              <a:tr h="210312">
                <a:tc>
                  <a:txBody>
                    <a:bodyPr/>
                    <a:lstStyle/>
                    <a:p>
                      <a:r>
                        <a:rPr lang="de-DE" sz="900"/>
                        <a:t>3</a:t>
                      </a:r>
                    </a:p>
                  </a:txBody>
                  <a:tcPr/>
                </a:tc>
                <a:tc>
                  <a:txBody>
                    <a:bodyPr/>
                    <a:lstStyle/>
                    <a:p>
                      <a:r>
                        <a:rPr lang="de-DE" sz="900" err="1"/>
                        <a:t>auth_command</a:t>
                      </a:r>
                      <a:endParaRPr lang="de-DE" sz="900"/>
                    </a:p>
                  </a:txBody>
                  <a:tcPr/>
                </a:tc>
                <a:tc>
                  <a:txBody>
                    <a:bodyPr/>
                    <a:lstStyle/>
                    <a:p>
                      <a:r>
                        <a:rPr lang="de-DE" sz="900" err="1"/>
                        <a:t>false</a:t>
                      </a:r>
                      <a:endParaRPr lang="de-DE" sz="900"/>
                    </a:p>
                  </a:txBody>
                  <a:tcPr/>
                </a:tc>
                <a:tc>
                  <a:txBody>
                    <a:bodyPr/>
                    <a:lstStyle/>
                    <a:p>
                      <a:pPr lvl="0">
                        <a:buNone/>
                      </a:pPr>
                      <a:r>
                        <a:rPr lang="de-DE" sz="900" b="0" i="0" u="none" strike="noStrike" baseline="0" noProof="0">
                          <a:solidFill>
                            <a:srgbClr val="5A6065"/>
                          </a:solidFill>
                          <a:latin typeface="Verdana"/>
                        </a:rPr>
                        <a:t>⚠️ Client </a:t>
                      </a:r>
                      <a:r>
                        <a:rPr lang="de-DE" sz="900" b="0" i="0" u="none" strike="noStrike" baseline="0" noProof="0" err="1">
                          <a:solidFill>
                            <a:srgbClr val="5A6065"/>
                          </a:solidFill>
                          <a:latin typeface="Verdana"/>
                        </a:rPr>
                        <a:t>sends</a:t>
                      </a:r>
                      <a:r>
                        <a:rPr lang="de-DE" sz="900" b="0" i="0" u="none" strike="noStrike" baseline="0" noProof="0">
                          <a:solidFill>
                            <a:srgbClr val="5A6065"/>
                          </a:solidFill>
                          <a:latin typeface="Verdana"/>
                        </a:rPr>
                        <a:t> AUTH </a:t>
                      </a:r>
                      <a:r>
                        <a:rPr lang="de-DE" sz="900" b="0" i="0" u="none" strike="noStrike" baseline="0" noProof="0" err="1">
                          <a:solidFill>
                            <a:srgbClr val="5A6065"/>
                          </a:solidFill>
                          <a:latin typeface="Verdana"/>
                        </a:rPr>
                        <a:t>without</a:t>
                      </a:r>
                      <a:r>
                        <a:rPr lang="de-DE" sz="900" b="0" i="0" u="none" strike="noStrike" baseline="0" noProof="0">
                          <a:solidFill>
                            <a:srgbClr val="5A6065"/>
                          </a:solidFill>
                          <a:latin typeface="Verdana"/>
                        </a:rPr>
                        <a:t> TLS</a:t>
                      </a:r>
                      <a:endParaRPr lang="de-DE" sz="900"/>
                    </a:p>
                  </a:txBody>
                  <a:tcPr/>
                </a:tc>
                <a:extLst>
                  <a:ext uri="{0D108BD9-81ED-4DB2-BD59-A6C34878D82A}">
                    <a16:rowId xmlns:a16="http://schemas.microsoft.com/office/drawing/2014/main" val="852405392"/>
                  </a:ext>
                </a:extLst>
              </a:tr>
              <a:tr h="210312">
                <a:tc>
                  <a:txBody>
                    <a:bodyPr/>
                    <a:lstStyle/>
                    <a:p>
                      <a:r>
                        <a:rPr lang="de-DE" sz="900"/>
                        <a:t>4</a:t>
                      </a:r>
                    </a:p>
                  </a:txBody>
                  <a:tcPr/>
                </a:tc>
                <a:tc>
                  <a:txBody>
                    <a:bodyPr/>
                    <a:lstStyle/>
                    <a:p>
                      <a:r>
                        <a:rPr lang="de-DE" sz="900" err="1"/>
                        <a:t>disconnect</a:t>
                      </a:r>
                      <a:endParaRPr lang="de-DE" sz="900"/>
                    </a:p>
                  </a:txBody>
                  <a:tcPr/>
                </a:tc>
                <a:tc>
                  <a:txBody>
                    <a:bodyPr/>
                    <a:lstStyle/>
                    <a:p>
                      <a:r>
                        <a:rPr lang="de-DE" sz="900" err="1"/>
                        <a:t>false</a:t>
                      </a:r>
                      <a:endParaRPr lang="de-DE" sz="900"/>
                    </a:p>
                  </a:txBody>
                  <a:tcPr/>
                </a:tc>
                <a:tc>
                  <a:txBody>
                    <a:bodyPr/>
                    <a:lstStyle/>
                    <a:p>
                      <a:pPr lvl="0">
                        <a:buNone/>
                      </a:pPr>
                      <a:r>
                        <a:rPr lang="de-DE" sz="900" b="0" i="0" u="none" strike="noStrike" baseline="0" noProof="0">
                          <a:solidFill>
                            <a:srgbClr val="5A6065"/>
                          </a:solidFill>
                          <a:latin typeface="Verdana"/>
                        </a:rPr>
                        <a:t>Connection </a:t>
                      </a:r>
                      <a:r>
                        <a:rPr lang="de-DE" sz="900" b="0" i="0" u="none" strike="noStrike" baseline="0" noProof="0" err="1">
                          <a:solidFill>
                            <a:srgbClr val="5A6065"/>
                          </a:solidFill>
                          <a:latin typeface="Verdana"/>
                        </a:rPr>
                        <a:t>closed</a:t>
                      </a:r>
                      <a:endParaRPr lang="de-DE" sz="900"/>
                    </a:p>
                  </a:txBody>
                  <a:tcPr/>
                </a:tc>
                <a:extLst>
                  <a:ext uri="{0D108BD9-81ED-4DB2-BD59-A6C34878D82A}">
                    <a16:rowId xmlns:a16="http://schemas.microsoft.com/office/drawing/2014/main" val="2926071009"/>
                  </a:ext>
                </a:extLst>
              </a:tr>
            </a:tbl>
          </a:graphicData>
        </a:graphic>
      </p:graphicFrame>
      <p:graphicFrame>
        <p:nvGraphicFramePr>
          <p:cNvPr id="9" name="Tabelle 8">
            <a:extLst>
              <a:ext uri="{FF2B5EF4-FFF2-40B4-BE49-F238E27FC236}">
                <a16:creationId xmlns:a16="http://schemas.microsoft.com/office/drawing/2014/main" id="{5CA90A86-6907-39E1-89E6-92141520F9D0}"/>
              </a:ext>
            </a:extLst>
          </p:cNvPr>
          <p:cNvGraphicFramePr>
            <a:graphicFrameLocks noGrp="1"/>
          </p:cNvGraphicFramePr>
          <p:nvPr>
            <p:extLst>
              <p:ext uri="{D42A27DB-BD31-4B8C-83A1-F6EECF244321}">
                <p14:modId xmlns:p14="http://schemas.microsoft.com/office/powerpoint/2010/main" val="1560417456"/>
              </p:ext>
            </p:extLst>
          </p:nvPr>
        </p:nvGraphicFramePr>
        <p:xfrm>
          <a:off x="617937" y="3900631"/>
          <a:ext cx="4525723" cy="914400"/>
        </p:xfrm>
        <a:graphic>
          <a:graphicData uri="http://schemas.openxmlformats.org/drawingml/2006/table">
            <a:tbl>
              <a:tblPr firstRow="1" bandRow="1">
                <a:tableStyleId>{93296810-A885-4BE3-A3E7-6D5BEEA58F35}</a:tableStyleId>
              </a:tblPr>
              <a:tblGrid>
                <a:gridCol w="305276">
                  <a:extLst>
                    <a:ext uri="{9D8B030D-6E8A-4147-A177-3AD203B41FA5}">
                      <a16:colId xmlns:a16="http://schemas.microsoft.com/office/drawing/2014/main" val="4067834415"/>
                    </a:ext>
                  </a:extLst>
                </a:gridCol>
                <a:gridCol w="1137155">
                  <a:extLst>
                    <a:ext uri="{9D8B030D-6E8A-4147-A177-3AD203B41FA5}">
                      <a16:colId xmlns:a16="http://schemas.microsoft.com/office/drawing/2014/main" val="3491097201"/>
                    </a:ext>
                  </a:extLst>
                </a:gridCol>
                <a:gridCol w="534232">
                  <a:extLst>
                    <a:ext uri="{9D8B030D-6E8A-4147-A177-3AD203B41FA5}">
                      <a16:colId xmlns:a16="http://schemas.microsoft.com/office/drawing/2014/main" val="219957223"/>
                    </a:ext>
                  </a:extLst>
                </a:gridCol>
                <a:gridCol w="2549060">
                  <a:extLst>
                    <a:ext uri="{9D8B030D-6E8A-4147-A177-3AD203B41FA5}">
                      <a16:colId xmlns:a16="http://schemas.microsoft.com/office/drawing/2014/main" val="3233907296"/>
                    </a:ext>
                  </a:extLst>
                </a:gridCol>
              </a:tblGrid>
              <a:tr h="210312">
                <a:tc>
                  <a:txBody>
                    <a:bodyPr/>
                    <a:lstStyle/>
                    <a:p>
                      <a:pPr lvl="0">
                        <a:buNone/>
                      </a:pPr>
                      <a:r>
                        <a:rPr lang="de-DE" sz="900"/>
                        <a:t>#</a:t>
                      </a:r>
                      <a:endParaRPr lang="de-DE"/>
                    </a:p>
                  </a:txBody>
                  <a:tcPr/>
                </a:tc>
                <a:tc>
                  <a:txBody>
                    <a:bodyPr/>
                    <a:lstStyle/>
                    <a:p>
                      <a:pPr lvl="0">
                        <a:buNone/>
                      </a:pPr>
                      <a:r>
                        <a:rPr lang="de-DE" sz="900"/>
                        <a:t>Event</a:t>
                      </a:r>
                      <a:endParaRPr lang="de-DE"/>
                    </a:p>
                  </a:txBody>
                  <a:tcPr/>
                </a:tc>
                <a:tc>
                  <a:txBody>
                    <a:bodyPr/>
                    <a:lstStyle/>
                    <a:p>
                      <a:pPr lvl="0">
                        <a:buNone/>
                      </a:pPr>
                      <a:r>
                        <a:rPr lang="de-DE" sz="900"/>
                        <a:t>TLS</a:t>
                      </a:r>
                      <a:endParaRPr lang="de-DE"/>
                    </a:p>
                  </a:txBody>
                  <a:tcPr/>
                </a:tc>
                <a:tc>
                  <a:txBody>
                    <a:bodyPr/>
                    <a:lstStyle/>
                    <a:p>
                      <a:pPr lvl="0">
                        <a:buNone/>
                      </a:pPr>
                      <a:r>
                        <a:rPr lang="de-DE" sz="900" err="1"/>
                        <a:t>Meaning</a:t>
                      </a:r>
                      <a:endParaRPr lang="de-DE" sz="900"/>
                    </a:p>
                  </a:txBody>
                  <a:tcPr/>
                </a:tc>
                <a:extLst>
                  <a:ext uri="{0D108BD9-81ED-4DB2-BD59-A6C34878D82A}">
                    <a16:rowId xmlns:a16="http://schemas.microsoft.com/office/drawing/2014/main" val="1059758895"/>
                  </a:ext>
                </a:extLst>
              </a:tr>
              <a:tr h="210312">
                <a:tc>
                  <a:txBody>
                    <a:bodyPr/>
                    <a:lstStyle/>
                    <a:p>
                      <a:pPr lvl="0">
                        <a:buNone/>
                      </a:pPr>
                      <a:r>
                        <a:rPr lang="de-DE" sz="900"/>
                        <a:t>1</a:t>
                      </a:r>
                      <a:endParaRPr lang="de-DE"/>
                    </a:p>
                  </a:txBody>
                  <a:tcPr/>
                </a:tc>
                <a:tc>
                  <a:txBody>
                    <a:bodyPr/>
                    <a:lstStyle/>
                    <a:p>
                      <a:pPr lvl="0">
                        <a:buNone/>
                      </a:pPr>
                      <a:r>
                        <a:rPr lang="de-DE" sz="900"/>
                        <a:t>connect</a:t>
                      </a:r>
                      <a:endParaRPr lang="de-DE"/>
                    </a:p>
                  </a:txBody>
                  <a:tcPr/>
                </a:tc>
                <a:tc>
                  <a:txBody>
                    <a:bodyPr/>
                    <a:lstStyle/>
                    <a:p>
                      <a:pPr lvl="0">
                        <a:buNone/>
                      </a:pPr>
                      <a:r>
                        <a:rPr lang="de-DE" sz="900" err="1"/>
                        <a:t>false</a:t>
                      </a:r>
                      <a:endParaRPr lang="de-DE" sz="900"/>
                    </a:p>
                  </a:txBody>
                  <a:tcPr/>
                </a:tc>
                <a:tc>
                  <a:txBody>
                    <a:bodyPr/>
                    <a:lstStyle/>
                    <a:p>
                      <a:pPr lvl="0">
                        <a:buNone/>
                      </a:pPr>
                      <a:r>
                        <a:rPr lang="de-DE" sz="900" b="0" i="0" u="none" strike="noStrike" baseline="0" noProof="0">
                          <a:solidFill>
                            <a:srgbClr val="5A6065"/>
                          </a:solidFill>
                          <a:latin typeface="Verdana"/>
                        </a:rPr>
                        <a:t>Client </a:t>
                      </a:r>
                      <a:r>
                        <a:rPr lang="de-DE" sz="900" b="0" i="0" u="none" strike="noStrike" baseline="0" noProof="0" err="1">
                          <a:solidFill>
                            <a:srgbClr val="5A6065"/>
                          </a:solidFill>
                          <a:latin typeface="Verdana"/>
                        </a:rPr>
                        <a:t>connects</a:t>
                      </a:r>
                      <a:r>
                        <a:rPr lang="de-DE" sz="900" b="0" i="0" u="none" strike="noStrike" baseline="0" noProof="0">
                          <a:solidFill>
                            <a:srgbClr val="5A6065"/>
                          </a:solidFill>
                          <a:latin typeface="Verdana"/>
                        </a:rPr>
                        <a:t> on </a:t>
                      </a:r>
                      <a:r>
                        <a:rPr lang="de-DE" sz="900" b="0" i="0" u="none" strike="noStrike" baseline="0" noProof="0" err="1">
                          <a:solidFill>
                            <a:srgbClr val="5A6065"/>
                          </a:solidFill>
                          <a:latin typeface="Verdana"/>
                        </a:rPr>
                        <a:t>port</a:t>
                      </a:r>
                      <a:r>
                        <a:rPr lang="de-DE" sz="900" b="0" i="0" u="none" strike="noStrike" baseline="0" noProof="0">
                          <a:solidFill>
                            <a:srgbClr val="5A6065"/>
                          </a:solidFill>
                          <a:latin typeface="Verdana"/>
                        </a:rPr>
                        <a:t> 587</a:t>
                      </a:r>
                      <a:endParaRPr lang="de-DE" sz="900"/>
                    </a:p>
                  </a:txBody>
                  <a:tcPr/>
                </a:tc>
                <a:extLst>
                  <a:ext uri="{0D108BD9-81ED-4DB2-BD59-A6C34878D82A}">
                    <a16:rowId xmlns:a16="http://schemas.microsoft.com/office/drawing/2014/main" val="1481726802"/>
                  </a:ext>
                </a:extLst>
              </a:tr>
              <a:tr h="210312">
                <a:tc>
                  <a:txBody>
                    <a:bodyPr/>
                    <a:lstStyle/>
                    <a:p>
                      <a:pPr lvl="0">
                        <a:buNone/>
                      </a:pPr>
                      <a:r>
                        <a:rPr lang="de-DE" sz="900"/>
                        <a:t>2</a:t>
                      </a:r>
                      <a:endParaRPr lang="de-DE"/>
                    </a:p>
                  </a:txBody>
                  <a:tcPr/>
                </a:tc>
                <a:tc>
                  <a:txBody>
                    <a:bodyPr/>
                    <a:lstStyle/>
                    <a:p>
                      <a:pPr lvl="0">
                        <a:buNone/>
                      </a:pPr>
                      <a:r>
                        <a:rPr lang="de-DE" sz="900" err="1"/>
                        <a:t>ehlo</a:t>
                      </a:r>
                      <a:endParaRPr lang="de-DE" sz="900"/>
                    </a:p>
                  </a:txBody>
                  <a:tcPr/>
                </a:tc>
                <a:tc>
                  <a:txBody>
                    <a:bodyPr/>
                    <a:lstStyle/>
                    <a:p>
                      <a:pPr lvl="0">
                        <a:buNone/>
                      </a:pPr>
                      <a:r>
                        <a:rPr lang="de-DE" sz="900" err="1"/>
                        <a:t>false</a:t>
                      </a:r>
                      <a:endParaRPr lang="de-DE" sz="900"/>
                    </a:p>
                  </a:txBody>
                  <a:tcPr/>
                </a:tc>
                <a:tc>
                  <a:txBody>
                    <a:bodyPr/>
                    <a:lstStyle/>
                    <a:p>
                      <a:pPr lvl="0">
                        <a:buNone/>
                      </a:pPr>
                      <a:r>
                        <a:rPr lang="de-DE" sz="900" b="0" i="0" u="none" strike="noStrike" baseline="0" noProof="0" err="1">
                          <a:solidFill>
                            <a:srgbClr val="5A6065"/>
                          </a:solidFill>
                          <a:latin typeface="Verdana"/>
                        </a:rPr>
                        <a:t>starttls_advertised</a:t>
                      </a:r>
                      <a:r>
                        <a:rPr lang="de-DE" sz="900" b="0" i="0" u="none" strike="noStrike" baseline="0" noProof="0">
                          <a:solidFill>
                            <a:srgbClr val="5A6065"/>
                          </a:solidFill>
                          <a:latin typeface="Verdana"/>
                        </a:rPr>
                        <a:t>: </a:t>
                      </a:r>
                      <a:r>
                        <a:rPr lang="de-DE" sz="900" b="0" i="0" u="none" strike="noStrike" baseline="0" noProof="0" err="1">
                          <a:solidFill>
                            <a:srgbClr val="5A6065"/>
                          </a:solidFill>
                          <a:latin typeface="Verdana"/>
                        </a:rPr>
                        <a:t>false</a:t>
                      </a:r>
                      <a:r>
                        <a:rPr lang="de-DE" sz="900" b="0" i="0" u="none" strike="noStrike" baseline="0" noProof="0">
                          <a:solidFill>
                            <a:srgbClr val="5A6065"/>
                          </a:solidFill>
                          <a:latin typeface="Verdana"/>
                        </a:rPr>
                        <a:t> (T1!)</a:t>
                      </a:r>
                      <a:endParaRPr lang="de-DE" sz="900"/>
                    </a:p>
                  </a:txBody>
                  <a:tcPr/>
                </a:tc>
                <a:extLst>
                  <a:ext uri="{0D108BD9-81ED-4DB2-BD59-A6C34878D82A}">
                    <a16:rowId xmlns:a16="http://schemas.microsoft.com/office/drawing/2014/main" val="1016338959"/>
                  </a:ext>
                </a:extLst>
              </a:tr>
              <a:tr h="210312">
                <a:tc>
                  <a:txBody>
                    <a:bodyPr/>
                    <a:lstStyle/>
                    <a:p>
                      <a:pPr lvl="0">
                        <a:buNone/>
                      </a:pPr>
                      <a:r>
                        <a:rPr lang="de-DE" sz="900"/>
                        <a:t>3</a:t>
                      </a:r>
                      <a:endParaRPr lang="de-DE"/>
                    </a:p>
                  </a:txBody>
                  <a:tcPr/>
                </a:tc>
                <a:tc>
                  <a:txBody>
                    <a:bodyPr/>
                    <a:lstStyle/>
                    <a:p>
                      <a:pPr lvl="0">
                        <a:buNone/>
                      </a:pPr>
                      <a:r>
                        <a:rPr lang="de-DE" sz="900" err="1"/>
                        <a:t>disconnect</a:t>
                      </a:r>
                      <a:endParaRPr lang="de-DE" sz="900"/>
                    </a:p>
                  </a:txBody>
                  <a:tcPr/>
                </a:tc>
                <a:tc>
                  <a:txBody>
                    <a:bodyPr/>
                    <a:lstStyle/>
                    <a:p>
                      <a:pPr lvl="0">
                        <a:buNone/>
                      </a:pPr>
                      <a:r>
                        <a:rPr lang="de-DE" sz="900" err="1"/>
                        <a:t>false</a:t>
                      </a:r>
                      <a:endParaRPr lang="de-DE" sz="900"/>
                    </a:p>
                  </a:txBody>
                  <a:tcPr/>
                </a:tc>
                <a:tc>
                  <a:txBody>
                    <a:bodyPr/>
                    <a:lstStyle/>
                    <a:p>
                      <a:pPr lvl="0">
                        <a:buNone/>
                      </a:pPr>
                      <a:r>
                        <a:rPr lang="de-DE" sz="900" b="0" i="0" u="none" strike="noStrike" baseline="0" noProof="0">
                          <a:solidFill>
                            <a:srgbClr val="5A6065"/>
                          </a:solidFill>
                          <a:latin typeface="Verdana"/>
                        </a:rPr>
                        <a:t>Client </a:t>
                      </a:r>
                      <a:r>
                        <a:rPr lang="de-DE" sz="900" b="0" i="0" u="none" strike="noStrike" baseline="0" noProof="0" err="1">
                          <a:solidFill>
                            <a:srgbClr val="5A6065"/>
                          </a:solidFill>
                          <a:latin typeface="Verdana"/>
                        </a:rPr>
                        <a:t>aborts</a:t>
                      </a:r>
                      <a:r>
                        <a:rPr lang="de-DE" sz="900" b="0" i="0" u="none" strike="noStrike" baseline="0" noProof="0">
                          <a:solidFill>
                            <a:srgbClr val="5A6065"/>
                          </a:solidFill>
                          <a:latin typeface="Verdana"/>
                        </a:rPr>
                        <a:t> (</a:t>
                      </a:r>
                      <a:r>
                        <a:rPr lang="de-DE" sz="900" b="0" i="0" u="none" strike="noStrike" baseline="0" noProof="0" err="1">
                          <a:solidFill>
                            <a:srgbClr val="5A6065"/>
                          </a:solidFill>
                          <a:latin typeface="Verdana"/>
                        </a:rPr>
                        <a:t>no</a:t>
                      </a:r>
                      <a:r>
                        <a:rPr lang="de-DE" sz="900" b="0" i="0" u="none" strike="noStrike" baseline="0" noProof="0">
                          <a:solidFill>
                            <a:srgbClr val="5A6065"/>
                          </a:solidFill>
                          <a:latin typeface="Verdana"/>
                        </a:rPr>
                        <a:t> STARTTLS → </a:t>
                      </a:r>
                      <a:r>
                        <a:rPr lang="de-DE" sz="900" b="0" i="0" u="none" strike="noStrike" baseline="0" noProof="0" err="1">
                          <a:solidFill>
                            <a:srgbClr val="5A6065"/>
                          </a:solidFill>
                          <a:latin typeface="Verdana"/>
                        </a:rPr>
                        <a:t>no</a:t>
                      </a:r>
                      <a:r>
                        <a:rPr lang="de-DE" sz="900" b="0" i="0" u="none" strike="noStrike" baseline="0" noProof="0">
                          <a:solidFill>
                            <a:srgbClr val="5A6065"/>
                          </a:solidFill>
                          <a:latin typeface="Verdana"/>
                        </a:rPr>
                        <a:t> </a:t>
                      </a:r>
                      <a:r>
                        <a:rPr lang="de-DE" sz="900" b="0" i="0" u="none" strike="noStrike" baseline="0" noProof="0" err="1">
                          <a:solidFill>
                            <a:srgbClr val="5A6065"/>
                          </a:solidFill>
                          <a:latin typeface="Verdana"/>
                        </a:rPr>
                        <a:t>login</a:t>
                      </a:r>
                      <a:r>
                        <a:rPr lang="de-DE" sz="900" b="0" i="0" u="none" strike="noStrike" baseline="0" noProof="0">
                          <a:solidFill>
                            <a:srgbClr val="5A6065"/>
                          </a:solidFill>
                          <a:latin typeface="Verdana"/>
                        </a:rPr>
                        <a:t>)</a:t>
                      </a:r>
                      <a:endParaRPr lang="de-DE"/>
                    </a:p>
                  </a:txBody>
                  <a:tcPr/>
                </a:tc>
                <a:extLst>
                  <a:ext uri="{0D108BD9-81ED-4DB2-BD59-A6C34878D82A}">
                    <a16:rowId xmlns:a16="http://schemas.microsoft.com/office/drawing/2014/main" val="2926071009"/>
                  </a:ext>
                </a:extLst>
              </a:tr>
            </a:tbl>
          </a:graphicData>
        </a:graphic>
      </p:graphicFrame>
    </p:spTree>
    <p:extLst>
      <p:ext uri="{BB962C8B-B14F-4D97-AF65-F5344CB8AC3E}">
        <p14:creationId xmlns:p14="http://schemas.microsoft.com/office/powerpoint/2010/main" val="2874932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CC5F-BAED-4AA0-30C5-B8545BEB05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81DC31E-A2CA-4945-2B23-E448DBF94956}"/>
              </a:ext>
            </a:extLst>
          </p:cNvPr>
          <p:cNvSpPr>
            <a:spLocks noGrp="1"/>
          </p:cNvSpPr>
          <p:nvPr>
            <p:ph type="title"/>
          </p:nvPr>
        </p:nvSpPr>
        <p:spPr/>
        <p:txBody>
          <a:bodyPr/>
          <a:lstStyle/>
          <a:p>
            <a:r>
              <a:rPr lang="de-DE" b="1">
                <a:ea typeface="Verdana"/>
              </a:rPr>
              <a:t>Possible </a:t>
            </a:r>
            <a:r>
              <a:rPr lang="de-DE" b="1" err="1">
                <a:ea typeface="Verdana"/>
              </a:rPr>
              <a:t>Verdicts</a:t>
            </a:r>
            <a:endParaRPr lang="de-DE" err="1"/>
          </a:p>
        </p:txBody>
      </p:sp>
      <p:sp>
        <p:nvSpPr>
          <p:cNvPr id="3" name="Datumsplatzhalter 2">
            <a:extLst>
              <a:ext uri="{FF2B5EF4-FFF2-40B4-BE49-F238E27FC236}">
                <a16:creationId xmlns:a16="http://schemas.microsoft.com/office/drawing/2014/main" id="{CE781D62-F80F-7505-B5BD-ADBE39215D90}"/>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9B23E95D-F54A-4D43-24BD-611212139FB2}"/>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392E21D7-3C2D-1180-8F7D-3D8BC55F2449}"/>
              </a:ext>
            </a:extLst>
          </p:cNvPr>
          <p:cNvSpPr>
            <a:spLocks noGrp="1"/>
          </p:cNvSpPr>
          <p:nvPr>
            <p:ph type="sldNum" sz="quarter" idx="16"/>
          </p:nvPr>
        </p:nvSpPr>
        <p:spPr/>
        <p:txBody>
          <a:bodyPr/>
          <a:lstStyle/>
          <a:p>
            <a:fld id="{B1A20FC8-41B9-4055-A397-5AB32DE79FCA}" type="slidenum">
              <a:rPr lang="de-DE" smtClean="0"/>
              <a:pPr/>
              <a:t>38</a:t>
            </a:fld>
            <a:endParaRPr lang="de-DE"/>
          </a:p>
        </p:txBody>
      </p:sp>
      <p:sp>
        <p:nvSpPr>
          <p:cNvPr id="6" name="Textplatzhalter 5">
            <a:extLst>
              <a:ext uri="{FF2B5EF4-FFF2-40B4-BE49-F238E27FC236}">
                <a16:creationId xmlns:a16="http://schemas.microsoft.com/office/drawing/2014/main" id="{F4B144B8-30BC-ABCF-8A36-310AE2CD1543}"/>
              </a:ext>
            </a:extLst>
          </p:cNvPr>
          <p:cNvSpPr>
            <a:spLocks noGrp="1"/>
          </p:cNvSpPr>
          <p:nvPr>
            <p:ph type="body" sz="quarter" idx="19"/>
          </p:nvPr>
        </p:nvSpPr>
        <p:spPr/>
        <p:txBody>
          <a:bodyPr vert="horz" lIns="0" tIns="0" rIns="0" bIns="0" rtlCol="0" anchor="t">
            <a:noAutofit/>
          </a:bodyPr>
          <a:lstStyle/>
          <a:p>
            <a:pPr marL="285750" indent="-285750">
              <a:buChar char="•"/>
            </a:pPr>
            <a:r>
              <a:rPr lang="de-DE" b="1">
                <a:solidFill>
                  <a:srgbClr val="5A6065"/>
                </a:solidFill>
                <a:ea typeface="+mn-lt"/>
                <a:cs typeface="+mn-lt"/>
              </a:rPr>
              <a:t>PASS</a:t>
            </a:r>
            <a:r>
              <a:rPr lang="de-DE">
                <a:solidFill>
                  <a:srgbClr val="5A6065"/>
                </a:solidFill>
                <a:ea typeface="+mn-lt"/>
                <a:cs typeface="+mn-lt"/>
              </a:rPr>
              <a:t>: Auth/</a:t>
            </a:r>
            <a:r>
              <a:rPr lang="de-DE" err="1">
                <a:solidFill>
                  <a:srgbClr val="5A6065"/>
                </a:solidFill>
                <a:ea typeface="+mn-lt"/>
                <a:cs typeface="+mn-lt"/>
              </a:rPr>
              <a:t>login</a:t>
            </a:r>
            <a:r>
              <a:rPr lang="de-DE">
                <a:solidFill>
                  <a:srgbClr val="5A6065"/>
                </a:solidFill>
                <a:ea typeface="+mn-lt"/>
                <a:cs typeface="+mn-lt"/>
              </a:rPr>
              <a:t> </a:t>
            </a:r>
            <a:r>
              <a:rPr lang="de-DE" err="1">
                <a:solidFill>
                  <a:srgbClr val="5A6065"/>
                </a:solidFill>
                <a:ea typeface="+mn-lt"/>
                <a:cs typeface="+mn-lt"/>
              </a:rPr>
              <a:t>happened</a:t>
            </a:r>
            <a:r>
              <a:rPr lang="de-DE">
                <a:solidFill>
                  <a:srgbClr val="5A6065"/>
                </a:solidFill>
                <a:ea typeface="+mn-lt"/>
                <a:cs typeface="+mn-lt"/>
              </a:rPr>
              <a:t> </a:t>
            </a:r>
            <a:r>
              <a:rPr lang="de-DE" err="1">
                <a:solidFill>
                  <a:srgbClr val="5A6065"/>
                </a:solidFill>
                <a:ea typeface="+mn-lt"/>
                <a:cs typeface="+mn-lt"/>
              </a:rPr>
              <a:t>only</a:t>
            </a:r>
            <a:r>
              <a:rPr lang="de-DE">
                <a:solidFill>
                  <a:srgbClr val="5A6065"/>
                </a:solidFill>
                <a:ea typeface="+mn-lt"/>
                <a:cs typeface="+mn-lt"/>
              </a:rPr>
              <a:t> </a:t>
            </a:r>
            <a:r>
              <a:rPr lang="de-DE" err="1">
                <a:solidFill>
                  <a:srgbClr val="5A6065"/>
                </a:solidFill>
                <a:ea typeface="+mn-lt"/>
                <a:cs typeface="+mn-lt"/>
              </a:rPr>
              <a:t>with</a:t>
            </a:r>
            <a:r>
              <a:rPr lang="de-DE">
                <a:solidFill>
                  <a:srgbClr val="5A6065"/>
                </a:solidFill>
                <a:ea typeface="+mn-lt"/>
                <a:cs typeface="+mn-lt"/>
              </a:rPr>
              <a:t> TLS (</a:t>
            </a:r>
            <a:r>
              <a:rPr lang="de-DE" err="1">
                <a:solidFill>
                  <a:srgbClr val="5A6065"/>
                </a:solidFill>
                <a:ea typeface="+mn-lt"/>
                <a:cs typeface="+mn-lt"/>
              </a:rPr>
              <a:t>no</a:t>
            </a:r>
            <a:r>
              <a:rPr lang="de-DE">
                <a:solidFill>
                  <a:srgbClr val="5A6065"/>
                </a:solidFill>
                <a:ea typeface="+mn-lt"/>
                <a:cs typeface="+mn-lt"/>
              </a:rPr>
              <a:t> </a:t>
            </a:r>
            <a:r>
              <a:rPr lang="de-DE" err="1">
                <a:solidFill>
                  <a:srgbClr val="5A6065"/>
                </a:solidFill>
                <a:ea typeface="+mn-lt"/>
                <a:cs typeface="+mn-lt"/>
              </a:rPr>
              <a:t>plaintext</a:t>
            </a:r>
            <a:r>
              <a:rPr lang="de-DE">
                <a:solidFill>
                  <a:srgbClr val="5A6065"/>
                </a:solidFill>
                <a:ea typeface="+mn-lt"/>
                <a:cs typeface="+mn-lt"/>
              </a:rPr>
              <a:t> </a:t>
            </a:r>
            <a:r>
              <a:rPr lang="de-DE" err="1">
                <a:solidFill>
                  <a:srgbClr val="5A6065"/>
                </a:solidFill>
                <a:ea typeface="+mn-lt"/>
                <a:cs typeface="+mn-lt"/>
              </a:rPr>
              <a:t>credentials</a:t>
            </a:r>
            <a:r>
              <a:rPr lang="de-DE">
                <a:solidFill>
                  <a:srgbClr val="5A6065"/>
                </a:solidFill>
                <a:ea typeface="+mn-lt"/>
                <a:cs typeface="+mn-lt"/>
              </a:rPr>
              <a:t> </a:t>
            </a:r>
            <a:r>
              <a:rPr lang="de-DE" err="1">
                <a:solidFill>
                  <a:srgbClr val="5A6065"/>
                </a:solidFill>
                <a:ea typeface="+mn-lt"/>
                <a:cs typeface="+mn-lt"/>
              </a:rPr>
              <a:t>seen</a:t>
            </a:r>
            <a:r>
              <a:rPr lang="de-DE">
                <a:solidFill>
                  <a:srgbClr val="5A6065"/>
                </a:solidFill>
                <a:ea typeface="+mn-lt"/>
                <a:cs typeface="+mn-lt"/>
              </a:rPr>
              <a:t>).</a:t>
            </a:r>
            <a:endParaRPr lang="de-DE">
              <a:solidFill>
                <a:srgbClr val="5A6065"/>
              </a:solidFill>
              <a:ea typeface="Verdana"/>
            </a:endParaRPr>
          </a:p>
          <a:p>
            <a:pPr marL="285750" indent="-285750">
              <a:buChar char="•"/>
            </a:pPr>
            <a:r>
              <a:rPr lang="de-DE" b="1">
                <a:solidFill>
                  <a:srgbClr val="5A6065"/>
                </a:solidFill>
                <a:ea typeface="+mn-lt"/>
                <a:cs typeface="+mn-lt"/>
              </a:rPr>
              <a:t>FAIL</a:t>
            </a:r>
            <a:r>
              <a:rPr lang="de-DE">
                <a:solidFill>
                  <a:srgbClr val="5A6065"/>
                </a:solidFill>
                <a:ea typeface="+mn-lt"/>
                <a:cs typeface="+mn-lt"/>
              </a:rPr>
              <a:t>: Auth/</a:t>
            </a:r>
            <a:r>
              <a:rPr lang="de-DE" err="1">
                <a:solidFill>
                  <a:srgbClr val="5A6065"/>
                </a:solidFill>
                <a:ea typeface="+mn-lt"/>
                <a:cs typeface="+mn-lt"/>
              </a:rPr>
              <a:t>login</a:t>
            </a:r>
            <a:r>
              <a:rPr lang="de-DE">
                <a:solidFill>
                  <a:srgbClr val="5A6065"/>
                </a:solidFill>
                <a:ea typeface="+mn-lt"/>
                <a:cs typeface="+mn-lt"/>
              </a:rPr>
              <a:t> </a:t>
            </a:r>
            <a:r>
              <a:rPr lang="de-DE" err="1">
                <a:solidFill>
                  <a:srgbClr val="5A6065"/>
                </a:solidFill>
                <a:ea typeface="+mn-lt"/>
                <a:cs typeface="+mn-lt"/>
              </a:rPr>
              <a:t>happened</a:t>
            </a:r>
            <a:r>
              <a:rPr lang="de-DE">
                <a:solidFill>
                  <a:srgbClr val="5A6065"/>
                </a:solidFill>
                <a:ea typeface="+mn-lt"/>
                <a:cs typeface="+mn-lt"/>
              </a:rPr>
              <a:t> </a:t>
            </a:r>
            <a:r>
              <a:rPr lang="de-DE" err="1">
                <a:solidFill>
                  <a:srgbClr val="5A6065"/>
                </a:solidFill>
                <a:ea typeface="+mn-lt"/>
                <a:cs typeface="+mn-lt"/>
              </a:rPr>
              <a:t>without</a:t>
            </a:r>
            <a:r>
              <a:rPr lang="de-DE">
                <a:solidFill>
                  <a:srgbClr val="5A6065"/>
                </a:solidFill>
                <a:ea typeface="+mn-lt"/>
                <a:cs typeface="+mn-lt"/>
              </a:rPr>
              <a:t> TLS (</a:t>
            </a:r>
            <a:r>
              <a:rPr lang="de-DE" err="1">
                <a:solidFill>
                  <a:srgbClr val="5A6065"/>
                </a:solidFill>
                <a:ea typeface="+mn-lt"/>
                <a:cs typeface="+mn-lt"/>
              </a:rPr>
              <a:t>plaintext</a:t>
            </a:r>
            <a:r>
              <a:rPr lang="de-DE">
                <a:solidFill>
                  <a:srgbClr val="5A6065"/>
                </a:solidFill>
                <a:ea typeface="+mn-lt"/>
                <a:cs typeface="+mn-lt"/>
              </a:rPr>
              <a:t> </a:t>
            </a:r>
            <a:r>
              <a:rPr lang="de-DE" err="1">
                <a:solidFill>
                  <a:srgbClr val="5A6065"/>
                </a:solidFill>
                <a:ea typeface="+mn-lt"/>
                <a:cs typeface="+mn-lt"/>
              </a:rPr>
              <a:t>credentials</a:t>
            </a:r>
            <a:r>
              <a:rPr lang="de-DE">
                <a:solidFill>
                  <a:srgbClr val="5A6065"/>
                </a:solidFill>
                <a:ea typeface="+mn-lt"/>
                <a:cs typeface="+mn-lt"/>
              </a:rPr>
              <a:t> </a:t>
            </a:r>
            <a:r>
              <a:rPr lang="de-DE" err="1">
                <a:solidFill>
                  <a:srgbClr val="5A6065"/>
                </a:solidFill>
                <a:ea typeface="+mn-lt"/>
                <a:cs typeface="+mn-lt"/>
              </a:rPr>
              <a:t>exposure</a:t>
            </a:r>
            <a:r>
              <a:rPr lang="de-DE">
                <a:solidFill>
                  <a:srgbClr val="5A6065"/>
                </a:solidFill>
                <a:ea typeface="+mn-lt"/>
                <a:cs typeface="+mn-lt"/>
              </a:rPr>
              <a:t>).</a:t>
            </a:r>
            <a:endParaRPr lang="de-DE"/>
          </a:p>
          <a:p>
            <a:pPr marL="285750" indent="-285750">
              <a:buChar char="•"/>
            </a:pPr>
            <a:r>
              <a:rPr lang="de-DE" b="1">
                <a:solidFill>
                  <a:srgbClr val="5A6065"/>
                </a:solidFill>
                <a:ea typeface="+mn-lt"/>
                <a:cs typeface="+mn-lt"/>
              </a:rPr>
              <a:t>INCONCLUSIVE</a:t>
            </a:r>
            <a:r>
              <a:rPr lang="de-DE">
                <a:solidFill>
                  <a:srgbClr val="5A6065"/>
                </a:solidFill>
                <a:ea typeface="+mn-lt"/>
                <a:cs typeface="+mn-lt"/>
              </a:rPr>
              <a:t>: </a:t>
            </a:r>
            <a:r>
              <a:rPr lang="de-DE" err="1">
                <a:solidFill>
                  <a:srgbClr val="5A6065"/>
                </a:solidFill>
                <a:ea typeface="+mn-lt"/>
                <a:cs typeface="+mn-lt"/>
              </a:rPr>
              <a:t>No</a:t>
            </a:r>
            <a:r>
              <a:rPr lang="de-DE">
                <a:solidFill>
                  <a:srgbClr val="5A6065"/>
                </a:solidFill>
                <a:ea typeface="+mn-lt"/>
                <a:cs typeface="+mn-lt"/>
              </a:rPr>
              <a:t> </a:t>
            </a:r>
            <a:r>
              <a:rPr lang="de-DE" err="1">
                <a:solidFill>
                  <a:srgbClr val="5A6065"/>
                </a:solidFill>
                <a:ea typeface="+mn-lt"/>
                <a:cs typeface="+mn-lt"/>
              </a:rPr>
              <a:t>auth</a:t>
            </a:r>
            <a:r>
              <a:rPr lang="de-DE">
                <a:solidFill>
                  <a:srgbClr val="5A6065"/>
                </a:solidFill>
                <a:ea typeface="+mn-lt"/>
                <a:cs typeface="+mn-lt"/>
              </a:rPr>
              <a:t>/</a:t>
            </a:r>
            <a:r>
              <a:rPr lang="de-DE" err="1">
                <a:solidFill>
                  <a:srgbClr val="5A6065"/>
                </a:solidFill>
                <a:ea typeface="+mn-lt"/>
                <a:cs typeface="+mn-lt"/>
              </a:rPr>
              <a:t>login</a:t>
            </a:r>
            <a:r>
              <a:rPr lang="de-DE">
                <a:solidFill>
                  <a:srgbClr val="5A6065"/>
                </a:solidFill>
                <a:ea typeface="+mn-lt"/>
                <a:cs typeface="+mn-lt"/>
              </a:rPr>
              <a:t> </a:t>
            </a:r>
            <a:r>
              <a:rPr lang="de-DE" err="1">
                <a:solidFill>
                  <a:srgbClr val="5A6065"/>
                </a:solidFill>
                <a:ea typeface="+mn-lt"/>
                <a:cs typeface="+mn-lt"/>
              </a:rPr>
              <a:t>observed</a:t>
            </a:r>
            <a:r>
              <a:rPr lang="de-DE">
                <a:solidFill>
                  <a:srgbClr val="5A6065"/>
                </a:solidFill>
                <a:ea typeface="+mn-lt"/>
                <a:cs typeface="+mn-lt"/>
              </a:rPr>
              <a:t> (</a:t>
            </a:r>
            <a:r>
              <a:rPr lang="de-DE" err="1">
                <a:solidFill>
                  <a:srgbClr val="5A6065"/>
                </a:solidFill>
                <a:ea typeface="+mn-lt"/>
                <a:cs typeface="+mn-lt"/>
              </a:rPr>
              <a:t>client</a:t>
            </a:r>
            <a:r>
              <a:rPr lang="de-DE">
                <a:solidFill>
                  <a:srgbClr val="5A6065"/>
                </a:solidFill>
                <a:ea typeface="+mn-lt"/>
                <a:cs typeface="+mn-lt"/>
              </a:rPr>
              <a:t> </a:t>
            </a:r>
            <a:r>
              <a:rPr lang="de-DE" err="1">
                <a:solidFill>
                  <a:srgbClr val="5A6065"/>
                </a:solidFill>
                <a:ea typeface="+mn-lt"/>
                <a:cs typeface="+mn-lt"/>
              </a:rPr>
              <a:t>aborted</a:t>
            </a:r>
            <a:r>
              <a:rPr lang="de-DE">
                <a:solidFill>
                  <a:srgbClr val="5A6065"/>
                </a:solidFill>
                <a:ea typeface="+mn-lt"/>
                <a:cs typeface="+mn-lt"/>
              </a:rPr>
              <a:t> / </a:t>
            </a:r>
            <a:r>
              <a:rPr lang="de-DE" err="1">
                <a:solidFill>
                  <a:srgbClr val="5A6065"/>
                </a:solidFill>
                <a:ea typeface="+mn-lt"/>
                <a:cs typeface="+mn-lt"/>
              </a:rPr>
              <a:t>got</a:t>
            </a:r>
            <a:r>
              <a:rPr lang="de-DE">
                <a:solidFill>
                  <a:srgbClr val="5A6065"/>
                </a:solidFill>
                <a:ea typeface="+mn-lt"/>
                <a:cs typeface="+mn-lt"/>
              </a:rPr>
              <a:t> stuck / </a:t>
            </a:r>
            <a:r>
              <a:rPr lang="de-DE" err="1">
                <a:solidFill>
                  <a:srgbClr val="5A6065"/>
                </a:solidFill>
                <a:ea typeface="+mn-lt"/>
                <a:cs typeface="+mn-lt"/>
              </a:rPr>
              <a:t>never</a:t>
            </a:r>
            <a:r>
              <a:rPr lang="de-DE">
                <a:solidFill>
                  <a:srgbClr val="5A6065"/>
                </a:solidFill>
                <a:ea typeface="+mn-lt"/>
                <a:cs typeface="+mn-lt"/>
              </a:rPr>
              <a:t> </a:t>
            </a:r>
            <a:r>
              <a:rPr lang="de-DE" err="1">
                <a:solidFill>
                  <a:srgbClr val="5A6065"/>
                </a:solidFill>
                <a:ea typeface="+mn-lt"/>
                <a:cs typeface="+mn-lt"/>
              </a:rPr>
              <a:t>reached</a:t>
            </a:r>
            <a:r>
              <a:rPr lang="de-DE">
                <a:solidFill>
                  <a:srgbClr val="5A6065"/>
                </a:solidFill>
                <a:ea typeface="+mn-lt"/>
                <a:cs typeface="+mn-lt"/>
              </a:rPr>
              <a:t> </a:t>
            </a:r>
            <a:r>
              <a:rPr lang="de-DE" err="1">
                <a:solidFill>
                  <a:srgbClr val="5A6065"/>
                </a:solidFill>
                <a:ea typeface="+mn-lt"/>
                <a:cs typeface="+mn-lt"/>
              </a:rPr>
              <a:t>auth</a:t>
            </a:r>
            <a:r>
              <a:rPr lang="de-DE">
                <a:solidFill>
                  <a:srgbClr val="5A6065"/>
                </a:solidFill>
                <a:ea typeface="+mn-lt"/>
                <a:cs typeface="+mn-lt"/>
              </a:rPr>
              <a:t>).</a:t>
            </a:r>
            <a:endParaRPr lang="de-DE"/>
          </a:p>
          <a:p>
            <a:pPr marL="285750" indent="-285750">
              <a:buChar char="•"/>
            </a:pPr>
            <a:r>
              <a:rPr lang="de-DE" b="1">
                <a:solidFill>
                  <a:srgbClr val="5A6065"/>
                </a:solidFill>
                <a:ea typeface="+mn-lt"/>
                <a:cs typeface="+mn-lt"/>
              </a:rPr>
              <a:t>WARN</a:t>
            </a:r>
            <a:r>
              <a:rPr lang="de-DE">
                <a:solidFill>
                  <a:srgbClr val="5A6065"/>
                </a:solidFill>
                <a:ea typeface="+mn-lt"/>
                <a:cs typeface="+mn-lt"/>
              </a:rPr>
              <a:t>: Client </a:t>
            </a:r>
            <a:r>
              <a:rPr lang="de-DE" err="1">
                <a:solidFill>
                  <a:srgbClr val="5A6065"/>
                </a:solidFill>
                <a:ea typeface="+mn-lt"/>
                <a:cs typeface="+mn-lt"/>
              </a:rPr>
              <a:t>showed</a:t>
            </a:r>
            <a:r>
              <a:rPr lang="de-DE">
                <a:solidFill>
                  <a:srgbClr val="5A6065"/>
                </a:solidFill>
                <a:ea typeface="+mn-lt"/>
                <a:cs typeface="+mn-lt"/>
              </a:rPr>
              <a:t> a </a:t>
            </a:r>
            <a:r>
              <a:rPr lang="de-DE" err="1">
                <a:solidFill>
                  <a:srgbClr val="5A6065"/>
                </a:solidFill>
                <a:ea typeface="+mn-lt"/>
                <a:cs typeface="+mn-lt"/>
              </a:rPr>
              <a:t>security</a:t>
            </a:r>
            <a:r>
              <a:rPr lang="de-DE">
                <a:solidFill>
                  <a:srgbClr val="5A6065"/>
                </a:solidFill>
                <a:ea typeface="+mn-lt"/>
                <a:cs typeface="+mn-lt"/>
              </a:rPr>
              <a:t> prompt/</a:t>
            </a:r>
            <a:r>
              <a:rPr lang="de-DE" err="1">
                <a:solidFill>
                  <a:srgbClr val="5A6065"/>
                </a:solidFill>
                <a:ea typeface="+mn-lt"/>
                <a:cs typeface="+mn-lt"/>
              </a:rPr>
              <a:t>downgrade</a:t>
            </a:r>
            <a:r>
              <a:rPr lang="de-DE">
                <a:solidFill>
                  <a:srgbClr val="5A6065"/>
                </a:solidFill>
                <a:ea typeface="+mn-lt"/>
                <a:cs typeface="+mn-lt"/>
              </a:rPr>
              <a:t> </a:t>
            </a:r>
            <a:r>
              <a:rPr lang="de-DE" err="1">
                <a:solidFill>
                  <a:srgbClr val="5A6065"/>
                </a:solidFill>
                <a:ea typeface="+mn-lt"/>
                <a:cs typeface="+mn-lt"/>
              </a:rPr>
              <a:t>warning</a:t>
            </a:r>
            <a:r>
              <a:rPr lang="de-DE">
                <a:solidFill>
                  <a:srgbClr val="5A6065"/>
                </a:solidFill>
                <a:ea typeface="+mn-lt"/>
                <a:cs typeface="+mn-lt"/>
              </a:rPr>
              <a:t> (user-</a:t>
            </a:r>
            <a:r>
              <a:rPr lang="de-DE" err="1">
                <a:solidFill>
                  <a:srgbClr val="5A6065"/>
                </a:solidFill>
                <a:ea typeface="+mn-lt"/>
                <a:cs typeface="+mn-lt"/>
              </a:rPr>
              <a:t>reported</a:t>
            </a:r>
            <a:r>
              <a:rPr lang="de-DE">
                <a:solidFill>
                  <a:srgbClr val="5A6065"/>
                </a:solidFill>
                <a:ea typeface="+mn-lt"/>
                <a:cs typeface="+mn-lt"/>
              </a:rPr>
              <a:t>; </a:t>
            </a:r>
            <a:r>
              <a:rPr lang="de-DE" err="1">
                <a:solidFill>
                  <a:srgbClr val="5A6065"/>
                </a:solidFill>
                <a:ea typeface="+mn-lt"/>
                <a:cs typeface="+mn-lt"/>
              </a:rPr>
              <a:t>no</a:t>
            </a:r>
            <a:r>
              <a:rPr lang="de-DE">
                <a:solidFill>
                  <a:srgbClr val="5A6065"/>
                </a:solidFill>
                <a:ea typeface="+mn-lt"/>
                <a:cs typeface="+mn-lt"/>
              </a:rPr>
              <a:t> </a:t>
            </a:r>
            <a:r>
              <a:rPr lang="de-DE" err="1">
                <a:solidFill>
                  <a:srgbClr val="5A6065"/>
                </a:solidFill>
                <a:ea typeface="+mn-lt"/>
                <a:cs typeface="+mn-lt"/>
              </a:rPr>
              <a:t>plaintext</a:t>
            </a:r>
            <a:r>
              <a:rPr lang="de-DE">
                <a:solidFill>
                  <a:srgbClr val="5A6065"/>
                </a:solidFill>
                <a:ea typeface="+mn-lt"/>
                <a:cs typeface="+mn-lt"/>
              </a:rPr>
              <a:t> </a:t>
            </a:r>
            <a:r>
              <a:rPr lang="de-DE" err="1">
                <a:solidFill>
                  <a:srgbClr val="5A6065"/>
                </a:solidFill>
                <a:ea typeface="+mn-lt"/>
                <a:cs typeface="+mn-lt"/>
              </a:rPr>
              <a:t>proven</a:t>
            </a:r>
            <a:r>
              <a:rPr lang="de-DE">
                <a:solidFill>
                  <a:srgbClr val="5A6065"/>
                </a:solidFill>
                <a:ea typeface="+mn-lt"/>
                <a:cs typeface="+mn-lt"/>
              </a:rPr>
              <a:t>).</a:t>
            </a:r>
            <a:endParaRPr lang="de-DE"/>
          </a:p>
          <a:p>
            <a:pPr marL="285750" indent="-285750">
              <a:buChar char="•"/>
            </a:pPr>
            <a:r>
              <a:rPr lang="de-DE" b="1">
                <a:solidFill>
                  <a:srgbClr val="5A6065"/>
                </a:solidFill>
                <a:ea typeface="+mn-lt"/>
                <a:cs typeface="+mn-lt"/>
              </a:rPr>
              <a:t>NOT_APPLICABLE</a:t>
            </a:r>
            <a:r>
              <a:rPr lang="de-DE">
                <a:solidFill>
                  <a:srgbClr val="5A6065"/>
                </a:solidFill>
                <a:ea typeface="+mn-lt"/>
                <a:cs typeface="+mn-lt"/>
              </a:rPr>
              <a:t>: Test </a:t>
            </a:r>
            <a:r>
              <a:rPr lang="de-DE" err="1">
                <a:solidFill>
                  <a:srgbClr val="5A6065"/>
                </a:solidFill>
                <a:ea typeface="+mn-lt"/>
                <a:cs typeface="+mn-lt"/>
              </a:rPr>
              <a:t>step</a:t>
            </a:r>
            <a:r>
              <a:rPr lang="de-DE">
                <a:solidFill>
                  <a:srgbClr val="5A6065"/>
                </a:solidFill>
                <a:ea typeface="+mn-lt"/>
                <a:cs typeface="+mn-lt"/>
              </a:rPr>
              <a:t> </a:t>
            </a:r>
            <a:r>
              <a:rPr lang="de-DE" err="1">
                <a:solidFill>
                  <a:srgbClr val="5A6065"/>
                </a:solidFill>
                <a:ea typeface="+mn-lt"/>
                <a:cs typeface="+mn-lt"/>
              </a:rPr>
              <a:t>couldn’t</a:t>
            </a:r>
            <a:r>
              <a:rPr lang="de-DE">
                <a:solidFill>
                  <a:srgbClr val="5A6065"/>
                </a:solidFill>
                <a:ea typeface="+mn-lt"/>
                <a:cs typeface="+mn-lt"/>
              </a:rPr>
              <a:t> </a:t>
            </a:r>
            <a:r>
              <a:rPr lang="de-DE" err="1">
                <a:solidFill>
                  <a:srgbClr val="5A6065"/>
                </a:solidFill>
                <a:ea typeface="+mn-lt"/>
                <a:cs typeface="+mn-lt"/>
              </a:rPr>
              <a:t>be</a:t>
            </a:r>
            <a:r>
              <a:rPr lang="de-DE">
                <a:solidFill>
                  <a:srgbClr val="5A6065"/>
                </a:solidFill>
                <a:ea typeface="+mn-lt"/>
                <a:cs typeface="+mn-lt"/>
              </a:rPr>
              <a:t> </a:t>
            </a:r>
            <a:r>
              <a:rPr lang="de-DE" err="1">
                <a:solidFill>
                  <a:srgbClr val="5A6065"/>
                </a:solidFill>
                <a:ea typeface="+mn-lt"/>
                <a:cs typeface="+mn-lt"/>
              </a:rPr>
              <a:t>executed</a:t>
            </a:r>
            <a:r>
              <a:rPr lang="de-DE">
                <a:solidFill>
                  <a:srgbClr val="5A6065"/>
                </a:solidFill>
                <a:ea typeface="+mn-lt"/>
                <a:cs typeface="+mn-lt"/>
              </a:rPr>
              <a:t> (</a:t>
            </a:r>
            <a:r>
              <a:rPr lang="de-DE" err="1">
                <a:solidFill>
                  <a:srgbClr val="5A6065"/>
                </a:solidFill>
                <a:ea typeface="+mn-lt"/>
                <a:cs typeface="+mn-lt"/>
              </a:rPr>
              <a:t>cannot</a:t>
            </a:r>
            <a:r>
              <a:rPr lang="de-DE">
                <a:solidFill>
                  <a:srgbClr val="5A6065"/>
                </a:solidFill>
                <a:ea typeface="+mn-lt"/>
                <a:cs typeface="+mn-lt"/>
              </a:rPr>
              <a:t> connect; user-</a:t>
            </a:r>
            <a:r>
              <a:rPr lang="de-DE" err="1">
                <a:solidFill>
                  <a:srgbClr val="5A6065"/>
                </a:solidFill>
                <a:ea typeface="+mn-lt"/>
                <a:cs typeface="+mn-lt"/>
              </a:rPr>
              <a:t>reported</a:t>
            </a:r>
            <a:r>
              <a:rPr lang="de-DE">
                <a:solidFill>
                  <a:srgbClr val="5A6065"/>
                </a:solidFill>
                <a:ea typeface="+mn-lt"/>
                <a:cs typeface="+mn-lt"/>
              </a:rPr>
              <a:t>).</a:t>
            </a:r>
            <a:endParaRPr lang="de-DE"/>
          </a:p>
          <a:p>
            <a:pPr marL="285750" indent="-285750">
              <a:buChar char="•"/>
            </a:pPr>
            <a:r>
              <a:rPr lang="de-DE" b="1">
                <a:solidFill>
                  <a:srgbClr val="5A6065"/>
                </a:solidFill>
                <a:ea typeface="+mn-lt"/>
                <a:cs typeface="+mn-lt"/>
              </a:rPr>
              <a:t>SKIPPED</a:t>
            </a:r>
            <a:r>
              <a:rPr lang="de-DE">
                <a:solidFill>
                  <a:srgbClr val="5A6065"/>
                </a:solidFill>
                <a:ea typeface="+mn-lt"/>
                <a:cs typeface="+mn-lt"/>
              </a:rPr>
              <a:t>: </a:t>
            </a:r>
            <a:r>
              <a:rPr lang="de-DE" err="1">
                <a:solidFill>
                  <a:srgbClr val="5A6065"/>
                </a:solidFill>
                <a:ea typeface="+mn-lt"/>
                <a:cs typeface="+mn-lt"/>
              </a:rPr>
              <a:t>Step</a:t>
            </a:r>
            <a:r>
              <a:rPr lang="de-DE">
                <a:solidFill>
                  <a:srgbClr val="5A6065"/>
                </a:solidFill>
                <a:ea typeface="+mn-lt"/>
                <a:cs typeface="+mn-lt"/>
              </a:rPr>
              <a:t> was </a:t>
            </a:r>
            <a:r>
              <a:rPr lang="de-DE" err="1">
                <a:solidFill>
                  <a:srgbClr val="5A6065"/>
                </a:solidFill>
                <a:ea typeface="+mn-lt"/>
                <a:cs typeface="+mn-lt"/>
              </a:rPr>
              <a:t>skipped</a:t>
            </a:r>
            <a:r>
              <a:rPr lang="de-DE">
                <a:solidFill>
                  <a:srgbClr val="5A6065"/>
                </a:solidFill>
                <a:ea typeface="+mn-lt"/>
                <a:cs typeface="+mn-lt"/>
              </a:rPr>
              <a:t> in </a:t>
            </a:r>
            <a:r>
              <a:rPr lang="de-DE" err="1">
                <a:solidFill>
                  <a:srgbClr val="5A6065"/>
                </a:solidFill>
                <a:ea typeface="+mn-lt"/>
                <a:cs typeface="+mn-lt"/>
              </a:rPr>
              <a:t>Guided</a:t>
            </a:r>
            <a:r>
              <a:rPr lang="de-DE">
                <a:solidFill>
                  <a:srgbClr val="5A6065"/>
                </a:solidFill>
                <a:ea typeface="+mn-lt"/>
                <a:cs typeface="+mn-lt"/>
              </a:rPr>
              <a:t> </a:t>
            </a:r>
            <a:r>
              <a:rPr lang="de-DE" err="1">
                <a:solidFill>
                  <a:srgbClr val="5A6065"/>
                </a:solidFill>
                <a:ea typeface="+mn-lt"/>
                <a:cs typeface="+mn-lt"/>
              </a:rPr>
              <a:t>mode</a:t>
            </a:r>
            <a:endParaRPr lang="de-DE">
              <a:ea typeface="Verdana"/>
            </a:endParaRPr>
          </a:p>
        </p:txBody>
      </p:sp>
    </p:spTree>
    <p:extLst>
      <p:ext uri="{BB962C8B-B14F-4D97-AF65-F5344CB8AC3E}">
        <p14:creationId xmlns:p14="http://schemas.microsoft.com/office/powerpoint/2010/main" val="4278144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1D7BAB-33D6-0B8B-7F85-B8269AFF144F}"/>
              </a:ext>
            </a:extLst>
          </p:cNvPr>
          <p:cNvSpPr>
            <a:spLocks noGrp="1"/>
          </p:cNvSpPr>
          <p:nvPr>
            <p:ph type="title"/>
          </p:nvPr>
        </p:nvSpPr>
        <p:spPr/>
        <p:txBody>
          <a:bodyPr/>
          <a:lstStyle/>
          <a:p>
            <a:r>
              <a:rPr lang="de-DE">
                <a:solidFill>
                  <a:srgbClr val="5A6065"/>
                </a:solidFill>
              </a:rPr>
              <a:t>Event Evaluation – </a:t>
            </a:r>
            <a:r>
              <a:rPr lang="de-DE" err="1">
                <a:solidFill>
                  <a:srgbClr val="5A6065"/>
                </a:solidFill>
              </a:rPr>
              <a:t>Verdict</a:t>
            </a:r>
            <a:r>
              <a:rPr lang="de-DE">
                <a:solidFill>
                  <a:srgbClr val="5A6065"/>
                </a:solidFill>
              </a:rPr>
              <a:t> </a:t>
            </a:r>
            <a:r>
              <a:rPr lang="de-DE" err="1">
                <a:solidFill>
                  <a:srgbClr val="5A6065"/>
                </a:solidFill>
              </a:rPr>
              <a:t>Computation</a:t>
            </a:r>
            <a:endParaRPr lang="de-DE" err="1">
              <a:solidFill>
                <a:srgbClr val="5A6065"/>
              </a:solidFill>
              <a:ea typeface="Verdana"/>
            </a:endParaRPr>
          </a:p>
          <a:p>
            <a:endParaRPr lang="de-DE">
              <a:ea typeface="Verdana"/>
            </a:endParaRPr>
          </a:p>
        </p:txBody>
      </p:sp>
      <p:sp>
        <p:nvSpPr>
          <p:cNvPr id="3" name="Datumsplatzhalter 2">
            <a:extLst>
              <a:ext uri="{FF2B5EF4-FFF2-40B4-BE49-F238E27FC236}">
                <a16:creationId xmlns:a16="http://schemas.microsoft.com/office/drawing/2014/main" id="{4ACFD3BC-5849-68F5-D136-2EC32438CE68}"/>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6D4E63FC-743E-E578-F2B0-8972AA884E96}"/>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B2AE72F7-1E96-8BC1-86C9-D4FD367470FD}"/>
              </a:ext>
            </a:extLst>
          </p:cNvPr>
          <p:cNvSpPr>
            <a:spLocks noGrp="1"/>
          </p:cNvSpPr>
          <p:nvPr>
            <p:ph type="sldNum" sz="quarter" idx="16"/>
          </p:nvPr>
        </p:nvSpPr>
        <p:spPr/>
        <p:txBody>
          <a:bodyPr/>
          <a:lstStyle/>
          <a:p>
            <a:fld id="{B1A20FC8-41B9-4055-A397-5AB32DE79FCA}" type="slidenum">
              <a:rPr lang="de-DE" smtClean="0"/>
              <a:pPr/>
              <a:t>39</a:t>
            </a:fld>
            <a:endParaRPr lang="de-DE"/>
          </a:p>
        </p:txBody>
      </p:sp>
      <p:sp>
        <p:nvSpPr>
          <p:cNvPr id="6" name="Textplatzhalter 5">
            <a:extLst>
              <a:ext uri="{FF2B5EF4-FFF2-40B4-BE49-F238E27FC236}">
                <a16:creationId xmlns:a16="http://schemas.microsoft.com/office/drawing/2014/main" id="{248467E7-B1EC-4264-2C3B-11F568521C77}"/>
              </a:ext>
            </a:extLst>
          </p:cNvPr>
          <p:cNvSpPr>
            <a:spLocks noGrp="1"/>
          </p:cNvSpPr>
          <p:nvPr>
            <p:ph type="body" sz="quarter" idx="19"/>
          </p:nvPr>
        </p:nvSpPr>
        <p:spPr/>
        <p:txBody>
          <a:bodyPr vert="horz" lIns="0" tIns="0" rIns="0" bIns="0" rtlCol="0" anchor="t">
            <a:noAutofit/>
          </a:bodyPr>
          <a:lstStyle/>
          <a:p>
            <a:endParaRPr lang="de-DE">
              <a:ea typeface="Verdana"/>
            </a:endParaRPr>
          </a:p>
        </p:txBody>
      </p:sp>
      <p:pic>
        <p:nvPicPr>
          <p:cNvPr id="7" name="Grafik 6" descr="Ein Bild, das Text, Screenshot, Diagramm, Display enthält.&#10;&#10;KI-generierte Inhalte können fehlerhaft sein.">
            <a:extLst>
              <a:ext uri="{FF2B5EF4-FFF2-40B4-BE49-F238E27FC236}">
                <a16:creationId xmlns:a16="http://schemas.microsoft.com/office/drawing/2014/main" id="{44C0A4D5-C139-9209-EA91-AAF9E2F828DA}"/>
              </a:ext>
            </a:extLst>
          </p:cNvPr>
          <p:cNvPicPr>
            <a:picLocks noChangeAspect="1"/>
          </p:cNvPicPr>
          <p:nvPr/>
        </p:nvPicPr>
        <p:blipFill>
          <a:blip r:embed="rId2"/>
          <a:stretch>
            <a:fillRect/>
          </a:stretch>
        </p:blipFill>
        <p:spPr>
          <a:xfrm>
            <a:off x="6617025" y="1667281"/>
            <a:ext cx="4291949" cy="3946771"/>
          </a:xfrm>
          <a:prstGeom prst="rect">
            <a:avLst/>
          </a:prstGeom>
        </p:spPr>
      </p:pic>
      <p:graphicFrame>
        <p:nvGraphicFramePr>
          <p:cNvPr id="9" name="Tabelle 8">
            <a:extLst>
              <a:ext uri="{FF2B5EF4-FFF2-40B4-BE49-F238E27FC236}">
                <a16:creationId xmlns:a16="http://schemas.microsoft.com/office/drawing/2014/main" id="{6634573D-1CAD-56BC-F624-F0927760E91E}"/>
              </a:ext>
            </a:extLst>
          </p:cNvPr>
          <p:cNvGraphicFramePr>
            <a:graphicFrameLocks noGrp="1"/>
          </p:cNvGraphicFramePr>
          <p:nvPr>
            <p:extLst>
              <p:ext uri="{D42A27DB-BD31-4B8C-83A1-F6EECF244321}">
                <p14:modId xmlns:p14="http://schemas.microsoft.com/office/powerpoint/2010/main" val="4052198424"/>
              </p:ext>
            </p:extLst>
          </p:nvPr>
        </p:nvGraphicFramePr>
        <p:xfrm>
          <a:off x="1067323" y="2226836"/>
          <a:ext cx="4732020" cy="2834640"/>
        </p:xfrm>
        <a:graphic>
          <a:graphicData uri="http://schemas.openxmlformats.org/drawingml/2006/table">
            <a:tbl>
              <a:tblPr firstRow="1" bandRow="1">
                <a:tableStyleId>{93296810-A885-4BE3-A3E7-6D5BEEA58F35}</a:tableStyleId>
              </a:tblPr>
              <a:tblGrid>
                <a:gridCol w="1363980">
                  <a:extLst>
                    <a:ext uri="{9D8B030D-6E8A-4147-A177-3AD203B41FA5}">
                      <a16:colId xmlns:a16="http://schemas.microsoft.com/office/drawing/2014/main" val="3491097201"/>
                    </a:ext>
                  </a:extLst>
                </a:gridCol>
                <a:gridCol w="1661160">
                  <a:extLst>
                    <a:ext uri="{9D8B030D-6E8A-4147-A177-3AD203B41FA5}">
                      <a16:colId xmlns:a16="http://schemas.microsoft.com/office/drawing/2014/main" val="219957223"/>
                    </a:ext>
                  </a:extLst>
                </a:gridCol>
                <a:gridCol w="1706880">
                  <a:extLst>
                    <a:ext uri="{9D8B030D-6E8A-4147-A177-3AD203B41FA5}">
                      <a16:colId xmlns:a16="http://schemas.microsoft.com/office/drawing/2014/main" val="3233907296"/>
                    </a:ext>
                  </a:extLst>
                </a:gridCol>
              </a:tblGrid>
              <a:tr h="210312">
                <a:tc>
                  <a:txBody>
                    <a:bodyPr/>
                    <a:lstStyle/>
                    <a:p>
                      <a:pPr lvl="0">
                        <a:buNone/>
                      </a:pPr>
                      <a:r>
                        <a:rPr lang="de-DE" sz="900"/>
                        <a:t>Signal</a:t>
                      </a:r>
                      <a:endParaRPr lang="de-DE"/>
                    </a:p>
                  </a:txBody>
                  <a:tcPr/>
                </a:tc>
                <a:tc>
                  <a:txBody>
                    <a:bodyPr/>
                    <a:lstStyle/>
                    <a:p>
                      <a:pPr lvl="0">
                        <a:buNone/>
                      </a:pPr>
                      <a:r>
                        <a:rPr lang="de-DE" sz="900"/>
                        <a:t>Source</a:t>
                      </a:r>
                      <a:endParaRPr lang="de-DE"/>
                    </a:p>
                  </a:txBody>
                  <a:tcPr/>
                </a:tc>
                <a:tc>
                  <a:txBody>
                    <a:bodyPr/>
                    <a:lstStyle/>
                    <a:p>
                      <a:pPr lvl="0">
                        <a:buNone/>
                      </a:pPr>
                      <a:r>
                        <a:rPr lang="de-DE" sz="900" err="1"/>
                        <a:t>Meaning</a:t>
                      </a:r>
                      <a:endParaRPr lang="de-DE" sz="900"/>
                    </a:p>
                  </a:txBody>
                  <a:tcPr/>
                </a:tc>
                <a:extLst>
                  <a:ext uri="{0D108BD9-81ED-4DB2-BD59-A6C34878D82A}">
                    <a16:rowId xmlns:a16="http://schemas.microsoft.com/office/drawing/2014/main" val="1059758895"/>
                  </a:ext>
                </a:extLst>
              </a:tr>
              <a:tr h="210312">
                <a:tc>
                  <a:txBody>
                    <a:bodyPr/>
                    <a:lstStyle/>
                    <a:p>
                      <a:pPr lvl="0">
                        <a:buNone/>
                      </a:pPr>
                      <a:r>
                        <a:rPr lang="de-DE" sz="900" b="0" i="0" u="none" strike="noStrike" noProof="0" err="1">
                          <a:latin typeface="Verdana"/>
                        </a:rPr>
                        <a:t>auth_plain</a:t>
                      </a:r>
                      <a:r>
                        <a:rPr lang="de-DE" sz="900" b="0" i="0" u="none" strike="noStrike" noProof="0">
                          <a:latin typeface="Verdana"/>
                        </a:rPr>
                        <a:t> </a:t>
                      </a:r>
                      <a:r>
                        <a:rPr lang="de-DE" sz="900" b="0" i="0" u="none" strike="noStrike" noProof="0" err="1">
                          <a:latin typeface="Verdana"/>
                        </a:rPr>
                        <a:t>count</a:t>
                      </a:r>
                      <a:endParaRPr lang="de-DE" err="1"/>
                    </a:p>
                  </a:txBody>
                  <a:tcPr/>
                </a:tc>
                <a:tc>
                  <a:txBody>
                    <a:bodyPr/>
                    <a:lstStyle/>
                    <a:p>
                      <a:pPr lvl="0">
                        <a:buNone/>
                      </a:pPr>
                      <a:r>
                        <a:rPr lang="de-DE" sz="900" b="0" i="0" u="none" strike="noStrike" noProof="0">
                          <a:latin typeface="Verdana"/>
                        </a:rPr>
                        <a:t>Event log (SMTP + IMAP)</a:t>
                      </a:r>
                      <a:endParaRPr lang="de-DE"/>
                    </a:p>
                  </a:txBody>
                  <a:tcPr/>
                </a:tc>
                <a:tc>
                  <a:txBody>
                    <a:bodyPr/>
                    <a:lstStyle/>
                    <a:p>
                      <a:pPr lvl="0">
                        <a:buNone/>
                      </a:pPr>
                      <a:r>
                        <a:rPr lang="de-DE" sz="900" b="0" i="0" u="none" strike="noStrike" baseline="0" noProof="0">
                          <a:solidFill>
                            <a:srgbClr val="5A6065"/>
                          </a:solidFill>
                        </a:rPr>
                        <a:t>Auth </a:t>
                      </a:r>
                      <a:r>
                        <a:rPr lang="de-DE" sz="900" b="0" i="0" u="none" strike="noStrike" baseline="0" noProof="0" err="1">
                          <a:solidFill>
                            <a:srgbClr val="5A6065"/>
                          </a:solidFill>
                        </a:rPr>
                        <a:t>attempts</a:t>
                      </a:r>
                      <a:r>
                        <a:rPr lang="de-DE" sz="900" b="0" i="0" u="none" strike="noStrike" baseline="0" noProof="0">
                          <a:solidFill>
                            <a:srgbClr val="5A6065"/>
                          </a:solidFill>
                        </a:rPr>
                        <a:t> </a:t>
                      </a:r>
                      <a:r>
                        <a:rPr lang="de-DE" sz="900" b="0" i="0" u="none" strike="noStrike" baseline="0" noProof="0" err="1">
                          <a:solidFill>
                            <a:srgbClr val="5A6065"/>
                          </a:solidFill>
                        </a:rPr>
                        <a:t>observed</a:t>
                      </a:r>
                      <a:r>
                        <a:rPr lang="de-DE" sz="900" b="0" i="0" u="none" strike="noStrike" baseline="0" noProof="0">
                          <a:solidFill>
                            <a:srgbClr val="5A6065"/>
                          </a:solidFill>
                        </a:rPr>
                        <a:t> </a:t>
                      </a:r>
                      <a:r>
                        <a:rPr lang="de-DE" sz="900" b="0" i="0" u="none" strike="noStrike" baseline="0" noProof="0" err="1">
                          <a:solidFill>
                            <a:srgbClr val="5A6065"/>
                          </a:solidFill>
                        </a:rPr>
                        <a:t>without</a:t>
                      </a:r>
                      <a:r>
                        <a:rPr lang="de-DE" sz="900" b="0" i="0" u="none" strike="noStrike" baseline="0" noProof="0">
                          <a:solidFill>
                            <a:srgbClr val="5A6065"/>
                          </a:solidFill>
                        </a:rPr>
                        <a:t> TLS</a:t>
                      </a:r>
                      <a:endParaRPr lang="de-DE"/>
                    </a:p>
                  </a:txBody>
                  <a:tcPr/>
                </a:tc>
                <a:extLst>
                  <a:ext uri="{0D108BD9-81ED-4DB2-BD59-A6C34878D82A}">
                    <a16:rowId xmlns:a16="http://schemas.microsoft.com/office/drawing/2014/main" val="1481726802"/>
                  </a:ext>
                </a:extLst>
              </a:tr>
              <a:tr h="210312">
                <a:tc>
                  <a:txBody>
                    <a:bodyPr/>
                    <a:lstStyle/>
                    <a:p>
                      <a:pPr lvl="0">
                        <a:buNone/>
                      </a:pPr>
                      <a:r>
                        <a:rPr lang="de-DE" sz="900" b="0" i="0" u="none" strike="noStrike" baseline="0" noProof="0" err="1">
                          <a:solidFill>
                            <a:srgbClr val="5A6065"/>
                          </a:solidFill>
                          <a:latin typeface="Verdana"/>
                        </a:rPr>
                        <a:t>auth_tls</a:t>
                      </a:r>
                      <a:r>
                        <a:rPr lang="de-DE" sz="900" b="0" i="0" u="none" strike="noStrike" baseline="0" noProof="0">
                          <a:solidFill>
                            <a:srgbClr val="5A6065"/>
                          </a:solidFill>
                          <a:latin typeface="Verdana"/>
                        </a:rPr>
                        <a:t> </a:t>
                      </a:r>
                      <a:r>
                        <a:rPr lang="de-DE" sz="900" b="0" i="0" u="none" strike="noStrike" baseline="0" noProof="0" err="1">
                          <a:solidFill>
                            <a:srgbClr val="5A6065"/>
                          </a:solidFill>
                          <a:latin typeface="Verdana"/>
                        </a:rPr>
                        <a:t>count</a:t>
                      </a:r>
                      <a:endParaRPr lang="de-DE" err="1"/>
                    </a:p>
                  </a:txBody>
                  <a:tcPr/>
                </a:tc>
                <a:tc>
                  <a:txBody>
                    <a:bodyPr/>
                    <a:lstStyle/>
                    <a:p>
                      <a:pPr lvl="0">
                        <a:buNone/>
                      </a:pPr>
                      <a:r>
                        <a:rPr lang="de-DE" sz="900" b="0" i="0" u="none" strike="noStrike" baseline="0" noProof="0">
                          <a:solidFill>
                            <a:srgbClr val="5A6065"/>
                          </a:solidFill>
                          <a:latin typeface="Verdana"/>
                        </a:rPr>
                        <a:t>Event log (SMTP + IMAP)</a:t>
                      </a:r>
                      <a:endParaRPr lang="de-DE"/>
                    </a:p>
                  </a:txBody>
                  <a:tcPr/>
                </a:tc>
                <a:tc>
                  <a:txBody>
                    <a:bodyPr/>
                    <a:lstStyle/>
                    <a:p>
                      <a:pPr lvl="0">
                        <a:buNone/>
                      </a:pPr>
                      <a:r>
                        <a:rPr lang="de-DE" sz="900" b="0" i="0" u="none" strike="noStrike" baseline="0" noProof="0">
                          <a:solidFill>
                            <a:srgbClr val="5A6065"/>
                          </a:solidFill>
                        </a:rPr>
                        <a:t>Auth </a:t>
                      </a:r>
                      <a:r>
                        <a:rPr lang="de-DE" sz="900" b="0" i="0" u="none" strike="noStrike" baseline="0" noProof="0" err="1">
                          <a:solidFill>
                            <a:srgbClr val="5A6065"/>
                          </a:solidFill>
                        </a:rPr>
                        <a:t>attempts</a:t>
                      </a:r>
                      <a:r>
                        <a:rPr lang="de-DE" sz="900" b="0" i="0" u="none" strike="noStrike" baseline="0" noProof="0">
                          <a:solidFill>
                            <a:srgbClr val="5A6065"/>
                          </a:solidFill>
                        </a:rPr>
                        <a:t> </a:t>
                      </a:r>
                      <a:r>
                        <a:rPr lang="de-DE" sz="900" b="0" i="0" u="none" strike="noStrike" baseline="0" noProof="0" err="1">
                          <a:solidFill>
                            <a:srgbClr val="5A6065"/>
                          </a:solidFill>
                        </a:rPr>
                        <a:t>observed</a:t>
                      </a:r>
                      <a:r>
                        <a:rPr lang="de-DE" sz="900" b="0" i="0" u="none" strike="noStrike" baseline="0" noProof="0">
                          <a:solidFill>
                            <a:srgbClr val="5A6065"/>
                          </a:solidFill>
                        </a:rPr>
                        <a:t> </a:t>
                      </a:r>
                      <a:r>
                        <a:rPr lang="de-DE" sz="900" b="0" i="0" u="none" strike="noStrike" baseline="0" noProof="0" err="1">
                          <a:solidFill>
                            <a:srgbClr val="5A6065"/>
                          </a:solidFill>
                        </a:rPr>
                        <a:t>with</a:t>
                      </a:r>
                      <a:r>
                        <a:rPr lang="de-DE" sz="900" b="0" i="0" u="none" strike="noStrike" baseline="0" noProof="0">
                          <a:solidFill>
                            <a:srgbClr val="5A6065"/>
                          </a:solidFill>
                        </a:rPr>
                        <a:t> TLS </a:t>
                      </a:r>
                      <a:r>
                        <a:rPr lang="de-DE" sz="900" b="0" i="0" u="none" strike="noStrike" baseline="0" noProof="0" err="1">
                          <a:solidFill>
                            <a:srgbClr val="5A6065"/>
                          </a:solidFill>
                        </a:rPr>
                        <a:t>active</a:t>
                      </a:r>
                      <a:endParaRPr lang="de-DE" err="1"/>
                    </a:p>
                  </a:txBody>
                  <a:tcPr/>
                </a:tc>
                <a:extLst>
                  <a:ext uri="{0D108BD9-81ED-4DB2-BD59-A6C34878D82A}">
                    <a16:rowId xmlns:a16="http://schemas.microsoft.com/office/drawing/2014/main" val="1016338959"/>
                  </a:ext>
                </a:extLst>
              </a:tr>
              <a:tr h="210312">
                <a:tc>
                  <a:txBody>
                    <a:bodyPr/>
                    <a:lstStyle/>
                    <a:p>
                      <a:pPr lvl="0">
                        <a:buNone/>
                      </a:pPr>
                      <a:r>
                        <a:rPr lang="de-DE" sz="900" b="0" i="0" u="none" strike="noStrike" noProof="0" err="1">
                          <a:latin typeface="Verdana"/>
                        </a:rPr>
                        <a:t>retry_like</a:t>
                      </a:r>
                      <a:endParaRPr lang="de-DE" err="1"/>
                    </a:p>
                  </a:txBody>
                  <a:tcPr/>
                </a:tc>
                <a:tc>
                  <a:txBody>
                    <a:bodyPr/>
                    <a:lstStyle/>
                    <a:p>
                      <a:pPr lvl="0">
                        <a:buNone/>
                      </a:pPr>
                      <a:r>
                        <a:rPr lang="de-DE" sz="900" b="0" i="0" u="none" strike="noStrike" noProof="0">
                          <a:latin typeface="Verdana"/>
                        </a:rPr>
                        <a:t>≥6 </a:t>
                      </a:r>
                      <a:r>
                        <a:rPr lang="de-DE" sz="900" b="0" i="0" u="none" strike="noStrike" noProof="0" err="1">
                          <a:latin typeface="Verdana"/>
                        </a:rPr>
                        <a:t>connects</a:t>
                      </a:r>
                      <a:r>
                        <a:rPr lang="de-DE" sz="900" b="0" i="0" u="none" strike="noStrike" noProof="0">
                          <a:latin typeface="Verdana"/>
                        </a:rPr>
                        <a:t>, </a:t>
                      </a:r>
                      <a:r>
                        <a:rPr lang="de-DE" sz="900" b="0" i="0" u="none" strike="noStrike" noProof="0" err="1">
                          <a:latin typeface="Verdana"/>
                        </a:rPr>
                        <a:t>no</a:t>
                      </a:r>
                      <a:r>
                        <a:rPr lang="de-DE" sz="900" b="0" i="0" u="none" strike="noStrike" noProof="0">
                          <a:latin typeface="Verdana"/>
                        </a:rPr>
                        <a:t> </a:t>
                      </a:r>
                      <a:r>
                        <a:rPr lang="de-DE" sz="900" b="0" i="0" u="none" strike="noStrike" noProof="0" err="1">
                          <a:latin typeface="Verdana"/>
                        </a:rPr>
                        <a:t>auth</a:t>
                      </a:r>
                      <a:endParaRPr lang="de-DE" err="1"/>
                    </a:p>
                  </a:txBody>
                  <a:tcPr/>
                </a:tc>
                <a:tc>
                  <a:txBody>
                    <a:bodyPr/>
                    <a:lstStyle/>
                    <a:p>
                      <a:pPr lvl="0">
                        <a:buNone/>
                      </a:pPr>
                      <a:r>
                        <a:rPr lang="de-DE" sz="900" b="0" i="0" u="none" strike="noStrike" baseline="0" noProof="0">
                          <a:solidFill>
                            <a:srgbClr val="5A6065"/>
                          </a:solidFill>
                        </a:rPr>
                        <a:t>Client stuck in </a:t>
                      </a:r>
                      <a:r>
                        <a:rPr lang="de-DE" sz="900" b="0" i="0" u="none" strike="noStrike" baseline="0" noProof="0" err="1">
                          <a:solidFill>
                            <a:srgbClr val="5A6065"/>
                          </a:solidFill>
                        </a:rPr>
                        <a:t>retry</a:t>
                      </a:r>
                      <a:r>
                        <a:rPr lang="de-DE" sz="900" b="0" i="0" u="none" strike="noStrike" baseline="0" noProof="0">
                          <a:solidFill>
                            <a:srgbClr val="5A6065"/>
                          </a:solidFill>
                        </a:rPr>
                        <a:t> loop (</a:t>
                      </a:r>
                      <a:r>
                        <a:rPr lang="de-DE" sz="900" b="0" i="0" u="none" strike="noStrike" baseline="0" noProof="0" err="1">
                          <a:solidFill>
                            <a:srgbClr val="5A6065"/>
                          </a:solidFill>
                        </a:rPr>
                        <a:t>keeps</a:t>
                      </a:r>
                      <a:r>
                        <a:rPr lang="de-DE" sz="900" b="0" i="0" u="none" strike="noStrike" baseline="0" noProof="0">
                          <a:solidFill>
                            <a:srgbClr val="5A6065"/>
                          </a:solidFill>
                        </a:rPr>
                        <a:t> </a:t>
                      </a:r>
                      <a:r>
                        <a:rPr lang="de-DE" sz="900" b="0" i="0" u="none" strike="noStrike" baseline="0" noProof="0" err="1">
                          <a:solidFill>
                            <a:srgbClr val="5A6065"/>
                          </a:solidFill>
                        </a:rPr>
                        <a:t>reconnecting</a:t>
                      </a:r>
                      <a:r>
                        <a:rPr lang="de-DE" sz="900" b="0" i="0" u="none" strike="noStrike" baseline="0" noProof="0">
                          <a:solidFill>
                            <a:srgbClr val="5A6065"/>
                          </a:solidFill>
                        </a:rPr>
                        <a:t>)</a:t>
                      </a:r>
                      <a:endParaRPr lang="de-DE"/>
                    </a:p>
                  </a:txBody>
                  <a:tcPr/>
                </a:tc>
                <a:extLst>
                  <a:ext uri="{0D108BD9-81ED-4DB2-BD59-A6C34878D82A}">
                    <a16:rowId xmlns:a16="http://schemas.microsoft.com/office/drawing/2014/main" val="2926071009"/>
                  </a:ext>
                </a:extLst>
              </a:tr>
              <a:tr h="210312">
                <a:tc>
                  <a:txBody>
                    <a:bodyPr/>
                    <a:lstStyle/>
                    <a:p>
                      <a:pPr lvl="0">
                        <a:buNone/>
                      </a:pPr>
                      <a:r>
                        <a:rPr lang="de-DE" sz="900" b="0" i="0" u="none" strike="noStrike" noProof="0" err="1"/>
                        <a:t>starttls_refused_like</a:t>
                      </a:r>
                      <a:endParaRPr lang="de-DE" err="1"/>
                    </a:p>
                  </a:txBody>
                  <a:tcPr/>
                </a:tc>
                <a:tc>
                  <a:txBody>
                    <a:bodyPr/>
                    <a:lstStyle/>
                    <a:p>
                      <a:pPr lvl="0">
                        <a:buNone/>
                      </a:pPr>
                      <a:r>
                        <a:rPr lang="de-DE" sz="900" b="0" i="0" u="none" strike="noStrike" noProof="0"/>
                        <a:t>STARTTLS </a:t>
                      </a:r>
                      <a:r>
                        <a:rPr lang="de-DE" sz="900" b="0" i="0" u="none" strike="noStrike" noProof="0" err="1"/>
                        <a:t>refused</a:t>
                      </a:r>
                      <a:r>
                        <a:rPr lang="de-DE" sz="900" b="0" i="0" u="none" strike="noStrike" noProof="0"/>
                        <a:t> / </a:t>
                      </a:r>
                      <a:r>
                        <a:rPr lang="de-DE" sz="900" b="0" i="0" u="none" strike="noStrike" noProof="0" err="1"/>
                        <a:t>dropped</a:t>
                      </a:r>
                      <a:r>
                        <a:rPr lang="de-DE" sz="900" b="0" i="0" u="none" strike="noStrike" noProof="0"/>
                        <a:t> / </a:t>
                      </a:r>
                      <a:r>
                        <a:rPr lang="de-DE" sz="900" b="0" i="0" u="none" strike="noStrike" noProof="0" err="1"/>
                        <a:t>wrap</a:t>
                      </a:r>
                      <a:r>
                        <a:rPr lang="de-DE" sz="900" b="0" i="0" u="none" strike="noStrike" noProof="0"/>
                        <a:t> </a:t>
                      </a:r>
                      <a:r>
                        <a:rPr lang="de-DE" sz="900" b="0" i="0" u="none" strike="noStrike" noProof="0" err="1"/>
                        <a:t>failed</a:t>
                      </a:r>
                      <a:endParaRPr lang="de-DE" err="1"/>
                    </a:p>
                  </a:txBody>
                  <a:tcPr/>
                </a:tc>
                <a:tc>
                  <a:txBody>
                    <a:bodyPr/>
                    <a:lstStyle/>
                    <a:p>
                      <a:pPr lvl="0">
                        <a:buNone/>
                      </a:pPr>
                      <a:r>
                        <a:rPr lang="de-DE" sz="900" b="0" i="0" u="none" strike="noStrike" baseline="0" noProof="0">
                          <a:solidFill>
                            <a:srgbClr val="5A6065"/>
                          </a:solidFill>
                          <a:latin typeface="Verdana"/>
                        </a:rPr>
                        <a:t>Server </a:t>
                      </a:r>
                      <a:r>
                        <a:rPr lang="de-DE" sz="900" b="0" i="0" u="none" strike="noStrike" baseline="0" noProof="0" err="1">
                          <a:solidFill>
                            <a:srgbClr val="5A6065"/>
                          </a:solidFill>
                          <a:latin typeface="Verdana"/>
                        </a:rPr>
                        <a:t>disrupted</a:t>
                      </a:r>
                      <a:r>
                        <a:rPr lang="de-DE" sz="900" b="0" i="0" u="none" strike="noStrike" baseline="0" noProof="0">
                          <a:solidFill>
                            <a:srgbClr val="5A6065"/>
                          </a:solidFill>
                          <a:latin typeface="Verdana"/>
                        </a:rPr>
                        <a:t> TLS upgrade (</a:t>
                      </a:r>
                      <a:r>
                        <a:rPr lang="de-DE" sz="900" b="0" i="0" u="none" strike="noStrike" baseline="0" noProof="0" err="1">
                          <a:solidFill>
                            <a:srgbClr val="5A6065"/>
                          </a:solidFill>
                          <a:latin typeface="Verdana"/>
                        </a:rPr>
                        <a:t>testcase</a:t>
                      </a:r>
                      <a:r>
                        <a:rPr lang="de-DE" sz="900" b="0" i="0" u="none" strike="noStrike" baseline="0" noProof="0">
                          <a:solidFill>
                            <a:srgbClr val="5A6065"/>
                          </a:solidFill>
                          <a:latin typeface="Verdana"/>
                        </a:rPr>
                        <a:t> </a:t>
                      </a:r>
                      <a:r>
                        <a:rPr lang="de-DE" sz="900" b="0" i="0" u="none" strike="noStrike" baseline="0" noProof="0" err="1">
                          <a:solidFill>
                            <a:srgbClr val="5A6065"/>
                          </a:solidFill>
                          <a:latin typeface="Verdana"/>
                        </a:rPr>
                        <a:t>behavior</a:t>
                      </a:r>
                      <a:r>
                        <a:rPr lang="de-DE" sz="900" b="0" i="0" u="none" strike="noStrike" baseline="0" noProof="0">
                          <a:solidFill>
                            <a:srgbClr val="5A6065"/>
                          </a:solidFill>
                          <a:latin typeface="Verdana"/>
                        </a:rPr>
                        <a:t>)</a:t>
                      </a:r>
                      <a:endParaRPr lang="de-DE"/>
                    </a:p>
                  </a:txBody>
                  <a:tcPr/>
                </a:tc>
                <a:extLst>
                  <a:ext uri="{0D108BD9-81ED-4DB2-BD59-A6C34878D82A}">
                    <a16:rowId xmlns:a16="http://schemas.microsoft.com/office/drawing/2014/main" val="1679698779"/>
                  </a:ext>
                </a:extLst>
              </a:tr>
              <a:tr h="210312">
                <a:tc>
                  <a:txBody>
                    <a:bodyPr/>
                    <a:lstStyle/>
                    <a:p>
                      <a:pPr lvl="0">
                        <a:buNone/>
                      </a:pPr>
                      <a:r>
                        <a:rPr lang="de-DE" sz="900" b="0" i="0" u="none" strike="noStrike" noProof="0">
                          <a:latin typeface="Verdana"/>
                        </a:rPr>
                        <a:t>User </a:t>
                      </a:r>
                      <a:r>
                        <a:rPr lang="de-DE" sz="900" b="0" i="0" u="none" strike="noStrike" noProof="0" err="1">
                          <a:latin typeface="Verdana"/>
                        </a:rPr>
                        <a:t>report</a:t>
                      </a:r>
                      <a:r>
                        <a:rPr lang="de-DE" sz="900" b="0" i="0" u="none" strike="noStrike" noProof="0">
                          <a:latin typeface="Verdana"/>
                        </a:rPr>
                        <a:t>: prompt    </a:t>
                      </a:r>
                      <a:endParaRPr lang="de-DE"/>
                    </a:p>
                  </a:txBody>
                  <a:tcPr/>
                </a:tc>
                <a:tc>
                  <a:txBody>
                    <a:bodyPr/>
                    <a:lstStyle/>
                    <a:p>
                      <a:pPr lvl="0">
                        <a:buNone/>
                      </a:pPr>
                      <a:r>
                        <a:rPr lang="de-DE" sz="900" b="0" i="0" u="none" strike="noStrike" noProof="0">
                          <a:latin typeface="Verdana"/>
                        </a:rPr>
                        <a:t>Manual </a:t>
                      </a:r>
                      <a:r>
                        <a:rPr lang="de-DE" sz="900" b="0" i="0" u="none" strike="noStrike" noProof="0" err="1">
                          <a:latin typeface="Verdana"/>
                        </a:rPr>
                        <a:t>user</a:t>
                      </a:r>
                      <a:r>
                        <a:rPr lang="de-DE" sz="900" b="0" i="0" u="none" strike="noStrike" noProof="0">
                          <a:latin typeface="Verdana"/>
                        </a:rPr>
                        <a:t> </a:t>
                      </a:r>
                      <a:r>
                        <a:rPr lang="de-DE" sz="900" b="0" i="0" u="none" strike="noStrike" noProof="0" err="1">
                          <a:latin typeface="Verdana"/>
                        </a:rPr>
                        <a:t>input</a:t>
                      </a:r>
                    </a:p>
                  </a:txBody>
                  <a:tcPr/>
                </a:tc>
                <a:tc>
                  <a:txBody>
                    <a:bodyPr/>
                    <a:lstStyle/>
                    <a:p>
                      <a:pPr lvl="0" algn="l">
                        <a:lnSpc>
                          <a:spcPct val="100000"/>
                        </a:lnSpc>
                        <a:spcBef>
                          <a:spcPts val="0"/>
                        </a:spcBef>
                        <a:spcAft>
                          <a:spcPts val="0"/>
                        </a:spcAft>
                        <a:buNone/>
                      </a:pPr>
                      <a:r>
                        <a:rPr lang="de-DE" sz="900" b="0" i="0" u="none" strike="noStrike" baseline="0" noProof="0">
                          <a:solidFill>
                            <a:srgbClr val="5A6065"/>
                          </a:solidFill>
                        </a:rPr>
                        <a:t>Client </a:t>
                      </a:r>
                      <a:r>
                        <a:rPr lang="de-DE" sz="900" b="0" i="0" u="none" strike="noStrike" baseline="0" noProof="0" err="1">
                          <a:solidFill>
                            <a:srgbClr val="5A6065"/>
                          </a:solidFill>
                        </a:rPr>
                        <a:t>showed</a:t>
                      </a:r>
                      <a:r>
                        <a:rPr lang="de-DE" sz="900" b="0" i="0" u="none" strike="noStrike" baseline="0" noProof="0">
                          <a:solidFill>
                            <a:srgbClr val="5A6065"/>
                          </a:solidFill>
                        </a:rPr>
                        <a:t> a </a:t>
                      </a:r>
                      <a:r>
                        <a:rPr lang="de-DE" sz="900" b="0" i="0" u="none" strike="noStrike" baseline="0" noProof="0" err="1">
                          <a:solidFill>
                            <a:srgbClr val="5A6065"/>
                          </a:solidFill>
                        </a:rPr>
                        <a:t>security</a:t>
                      </a:r>
                      <a:r>
                        <a:rPr lang="de-DE" sz="900" b="0" i="0" u="none" strike="noStrike" baseline="0" noProof="0">
                          <a:solidFill>
                            <a:srgbClr val="5A6065"/>
                          </a:solidFill>
                        </a:rPr>
                        <a:t>/</a:t>
                      </a:r>
                      <a:r>
                        <a:rPr lang="de-DE" sz="900" b="0" i="0" u="none" strike="noStrike" baseline="0" noProof="0" err="1">
                          <a:solidFill>
                            <a:srgbClr val="5A6065"/>
                          </a:solidFill>
                        </a:rPr>
                        <a:t>downgrade</a:t>
                      </a:r>
                      <a:r>
                        <a:rPr lang="de-DE" sz="900" b="0" i="0" u="none" strike="noStrike" baseline="0" noProof="0">
                          <a:solidFill>
                            <a:srgbClr val="5A6065"/>
                          </a:solidFill>
                        </a:rPr>
                        <a:t> prompt → WARN</a:t>
                      </a:r>
                      <a:endParaRPr lang="de-DE"/>
                    </a:p>
                    <a:p>
                      <a:pPr lvl="0">
                        <a:buNone/>
                      </a:pPr>
                      <a:endParaRPr lang="de-DE" sz="900" b="0" i="0" u="none" strike="noStrike" baseline="0" noProof="0">
                        <a:solidFill>
                          <a:srgbClr val="5A6065"/>
                        </a:solidFill>
                        <a:latin typeface="Verdana"/>
                      </a:endParaRPr>
                    </a:p>
                  </a:txBody>
                  <a:tcPr/>
                </a:tc>
                <a:extLst>
                  <a:ext uri="{0D108BD9-81ED-4DB2-BD59-A6C34878D82A}">
                    <a16:rowId xmlns:a16="http://schemas.microsoft.com/office/drawing/2014/main" val="2118463163"/>
                  </a:ext>
                </a:extLst>
              </a:tr>
              <a:tr h="210312">
                <a:tc>
                  <a:txBody>
                    <a:bodyPr/>
                    <a:lstStyle/>
                    <a:p>
                      <a:pPr lvl="0">
                        <a:buNone/>
                      </a:pPr>
                      <a:r>
                        <a:rPr lang="de-DE" sz="900" b="0" i="0" u="none" strike="noStrike" noProof="0"/>
                        <a:t>User </a:t>
                      </a:r>
                      <a:r>
                        <a:rPr lang="de-DE" sz="900" b="0" i="0" u="none" strike="noStrike" noProof="0" err="1"/>
                        <a:t>report</a:t>
                      </a:r>
                      <a:r>
                        <a:rPr lang="de-DE" sz="900" b="0" i="0" u="none" strike="noStrike" noProof="0"/>
                        <a:t>: </a:t>
                      </a:r>
                      <a:r>
                        <a:rPr lang="de-DE" sz="900" b="0" i="0" u="none" strike="noStrike" noProof="0" err="1"/>
                        <a:t>cannot_connect</a:t>
                      </a:r>
                      <a:r>
                        <a:rPr lang="de-DE" sz="900" b="0" i="0" u="none" strike="noStrike" noProof="0"/>
                        <a:t>    </a:t>
                      </a:r>
                      <a:endParaRPr lang="de-DE"/>
                    </a:p>
                  </a:txBody>
                  <a:tcPr/>
                </a:tc>
                <a:tc>
                  <a:txBody>
                    <a:bodyPr/>
                    <a:lstStyle/>
                    <a:p>
                      <a:pPr lvl="0">
                        <a:buNone/>
                      </a:pPr>
                      <a:r>
                        <a:rPr lang="de-DE" sz="900" b="0" i="0" u="none" strike="noStrike" noProof="0"/>
                        <a:t>Manual </a:t>
                      </a:r>
                      <a:r>
                        <a:rPr lang="de-DE" sz="900" b="0" i="0" u="none" strike="noStrike" noProof="0" err="1"/>
                        <a:t>user</a:t>
                      </a:r>
                      <a:r>
                        <a:rPr lang="de-DE" sz="900" b="0" i="0" u="none" strike="noStrike" noProof="0"/>
                        <a:t> </a:t>
                      </a:r>
                      <a:r>
                        <a:rPr lang="de-DE" sz="900" b="0" i="0" u="none" strike="noStrike" noProof="0" err="1"/>
                        <a:t>input</a:t>
                      </a:r>
                    </a:p>
                  </a:txBody>
                  <a:tcPr/>
                </a:tc>
                <a:tc>
                  <a:txBody>
                    <a:bodyPr/>
                    <a:lstStyle/>
                    <a:p>
                      <a:pPr lvl="0" algn="l">
                        <a:lnSpc>
                          <a:spcPct val="100000"/>
                        </a:lnSpc>
                        <a:spcBef>
                          <a:spcPts val="0"/>
                        </a:spcBef>
                        <a:spcAft>
                          <a:spcPts val="0"/>
                        </a:spcAft>
                        <a:buNone/>
                      </a:pPr>
                      <a:r>
                        <a:rPr lang="de-DE" sz="900" b="0" i="0" u="none" strike="noStrike" baseline="0" noProof="0">
                          <a:solidFill>
                            <a:srgbClr val="5A6065"/>
                          </a:solidFill>
                        </a:rPr>
                        <a:t>Client </a:t>
                      </a:r>
                      <a:r>
                        <a:rPr lang="de-DE" sz="900" b="0" i="0" u="none" strike="noStrike" baseline="0" noProof="0" err="1">
                          <a:solidFill>
                            <a:srgbClr val="5A6065"/>
                          </a:solidFill>
                        </a:rPr>
                        <a:t>could</a:t>
                      </a:r>
                      <a:r>
                        <a:rPr lang="de-DE" sz="900" b="0" i="0" u="none" strike="noStrike" baseline="0" noProof="0">
                          <a:solidFill>
                            <a:srgbClr val="5A6065"/>
                          </a:solidFill>
                        </a:rPr>
                        <a:t> not connect at all → NOT_APPLICABLE</a:t>
                      </a:r>
                      <a:endParaRPr lang="de-DE"/>
                    </a:p>
                  </a:txBody>
                  <a:tcPr/>
                </a:tc>
                <a:extLst>
                  <a:ext uri="{0D108BD9-81ED-4DB2-BD59-A6C34878D82A}">
                    <a16:rowId xmlns:a16="http://schemas.microsoft.com/office/drawing/2014/main" val="2694183681"/>
                  </a:ext>
                </a:extLst>
              </a:tr>
            </a:tbl>
          </a:graphicData>
        </a:graphic>
      </p:graphicFrame>
    </p:spTree>
    <p:extLst>
      <p:ext uri="{BB962C8B-B14F-4D97-AF65-F5344CB8AC3E}">
        <p14:creationId xmlns:p14="http://schemas.microsoft.com/office/powerpoint/2010/main" val="3683912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9342C18-9C0F-522E-0FF0-BB6DD1C1DCDA}"/>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9B124835-F8B4-55EF-8D2B-C6EA72114C1C}"/>
              </a:ext>
            </a:extLst>
          </p:cNvPr>
          <p:cNvSpPr>
            <a:spLocks noGrp="1"/>
          </p:cNvSpPr>
          <p:nvPr>
            <p:ph type="ftr" sz="quarter" idx="15"/>
          </p:nvPr>
        </p:nvSpPr>
        <p:spPr/>
        <p:txBody>
          <a:bodyPr/>
          <a:lstStyle/>
          <a:p>
            <a:r>
              <a:rPr lang="de-DE">
                <a:ea typeface="+mn-lt"/>
                <a:cs typeface="+mn-lt"/>
              </a:rPr>
              <a:t>https://en.wikipedia.org/wiki/Opportunistic_TLS</a:t>
            </a:r>
            <a:endParaRPr lang="en-US"/>
          </a:p>
        </p:txBody>
      </p:sp>
      <p:sp>
        <p:nvSpPr>
          <p:cNvPr id="5" name="Slide Number Placeholder 4">
            <a:extLst>
              <a:ext uri="{FF2B5EF4-FFF2-40B4-BE49-F238E27FC236}">
                <a16:creationId xmlns:a16="http://schemas.microsoft.com/office/drawing/2014/main" id="{44CA1085-957A-F978-C21A-BC7E18E17174}"/>
              </a:ext>
            </a:extLst>
          </p:cNvPr>
          <p:cNvSpPr>
            <a:spLocks noGrp="1"/>
          </p:cNvSpPr>
          <p:nvPr>
            <p:ph type="sldNum" sz="quarter" idx="16"/>
          </p:nvPr>
        </p:nvSpPr>
        <p:spPr/>
        <p:txBody>
          <a:bodyPr/>
          <a:lstStyle/>
          <a:p>
            <a:fld id="{B1A20FC8-41B9-4055-A397-5AB32DE79FCA}" type="slidenum">
              <a:rPr lang="de-DE" smtClean="0"/>
              <a:pPr/>
              <a:t>4</a:t>
            </a:fld>
            <a:endParaRPr lang="de-DE"/>
          </a:p>
        </p:txBody>
      </p:sp>
      <p:pic>
        <p:nvPicPr>
          <p:cNvPr id="7" name="Picture 6" descr="A screenshot of a white sheet&#10;&#10;AI-generated content may be incorrect.">
            <a:extLst>
              <a:ext uri="{FF2B5EF4-FFF2-40B4-BE49-F238E27FC236}">
                <a16:creationId xmlns:a16="http://schemas.microsoft.com/office/drawing/2014/main" id="{481D153D-7B7F-9E49-D042-F52828D827CC}"/>
              </a:ext>
            </a:extLst>
          </p:cNvPr>
          <p:cNvPicPr>
            <a:picLocks noChangeAspect="1"/>
          </p:cNvPicPr>
          <p:nvPr/>
        </p:nvPicPr>
        <p:blipFill>
          <a:blip r:embed="rId2"/>
          <a:srcRect r="83521" b="-500"/>
          <a:stretch>
            <a:fillRect/>
          </a:stretch>
        </p:blipFill>
        <p:spPr>
          <a:xfrm>
            <a:off x="539805" y="907666"/>
            <a:ext cx="1636382" cy="2645016"/>
          </a:xfrm>
          <a:prstGeom prst="rect">
            <a:avLst/>
          </a:prstGeom>
        </p:spPr>
      </p:pic>
      <p:pic>
        <p:nvPicPr>
          <p:cNvPr id="8" name="Picture 7" descr="A screenshot of a white sheet&#10;&#10;AI-generated content may be incorrect.">
            <a:extLst>
              <a:ext uri="{FF2B5EF4-FFF2-40B4-BE49-F238E27FC236}">
                <a16:creationId xmlns:a16="http://schemas.microsoft.com/office/drawing/2014/main" id="{B537F2D9-31D3-2720-7044-673D2F11C7F2}"/>
              </a:ext>
            </a:extLst>
          </p:cNvPr>
          <p:cNvPicPr>
            <a:picLocks noChangeAspect="1"/>
          </p:cNvPicPr>
          <p:nvPr/>
        </p:nvPicPr>
        <p:blipFill>
          <a:blip r:embed="rId2"/>
          <a:srcRect l="65160" r="-66" b="-527"/>
          <a:stretch>
            <a:fillRect/>
          </a:stretch>
        </p:blipFill>
        <p:spPr>
          <a:xfrm>
            <a:off x="628881" y="3666632"/>
            <a:ext cx="3466227" cy="2645716"/>
          </a:xfrm>
          <a:prstGeom prst="rect">
            <a:avLst/>
          </a:prstGeom>
        </p:spPr>
      </p:pic>
      <p:pic>
        <p:nvPicPr>
          <p:cNvPr id="9" name="Picture 8" descr="A screenshot of a white sheet&#10;&#10;AI-generated content may be incorrect.">
            <a:extLst>
              <a:ext uri="{FF2B5EF4-FFF2-40B4-BE49-F238E27FC236}">
                <a16:creationId xmlns:a16="http://schemas.microsoft.com/office/drawing/2014/main" id="{1F3B7CD5-FA69-C8D0-C12D-F39DB75D5D71}"/>
              </a:ext>
            </a:extLst>
          </p:cNvPr>
          <p:cNvPicPr>
            <a:picLocks noChangeAspect="1"/>
          </p:cNvPicPr>
          <p:nvPr/>
        </p:nvPicPr>
        <p:blipFill>
          <a:blip r:embed="rId2"/>
          <a:srcRect l="45003" r="34613" b="-500"/>
          <a:stretch>
            <a:fillRect/>
          </a:stretch>
        </p:blipFill>
        <p:spPr>
          <a:xfrm>
            <a:off x="2175478" y="907666"/>
            <a:ext cx="2024118" cy="2645016"/>
          </a:xfrm>
          <a:prstGeom prst="rect">
            <a:avLst/>
          </a:prstGeom>
        </p:spPr>
      </p:pic>
      <p:sp>
        <p:nvSpPr>
          <p:cNvPr id="10" name="TextBox 9">
            <a:extLst>
              <a:ext uri="{FF2B5EF4-FFF2-40B4-BE49-F238E27FC236}">
                <a16:creationId xmlns:a16="http://schemas.microsoft.com/office/drawing/2014/main" id="{FB1284DC-4E0A-74C4-D8E7-C1BB34C55F57}"/>
              </a:ext>
            </a:extLst>
          </p:cNvPr>
          <p:cNvSpPr txBox="1"/>
          <p:nvPr/>
        </p:nvSpPr>
        <p:spPr>
          <a:xfrm>
            <a:off x="4557302" y="1548939"/>
            <a:ext cx="62648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Original protocols communicate </a:t>
            </a:r>
            <a:r>
              <a:rPr lang="en-US">
                <a:solidFill>
                  <a:schemeClr val="accent1"/>
                </a:solidFill>
                <a:ea typeface="Verdana"/>
              </a:rPr>
              <a:t>in plaintext</a:t>
            </a:r>
          </a:p>
        </p:txBody>
      </p:sp>
      <p:sp>
        <p:nvSpPr>
          <p:cNvPr id="13" name="TextBox 12">
            <a:extLst>
              <a:ext uri="{FF2B5EF4-FFF2-40B4-BE49-F238E27FC236}">
                <a16:creationId xmlns:a16="http://schemas.microsoft.com/office/drawing/2014/main" id="{1651D598-AD87-8B5D-268D-A28593E37EBB}"/>
              </a:ext>
            </a:extLst>
          </p:cNvPr>
          <p:cNvSpPr txBox="1"/>
          <p:nvPr/>
        </p:nvSpPr>
        <p:spPr>
          <a:xfrm>
            <a:off x="4557747" y="3847632"/>
            <a:ext cx="62600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Later secure protocol versions: </a:t>
            </a:r>
            <a:r>
              <a:rPr lang="en-US">
                <a:solidFill>
                  <a:srgbClr val="00B050"/>
                </a:solidFill>
                <a:ea typeface="+mn-lt"/>
                <a:cs typeface="+mn-lt"/>
              </a:rPr>
              <a:t>implicit TLS support</a:t>
            </a:r>
            <a:r>
              <a:rPr lang="en-US">
                <a:ea typeface="+mn-lt"/>
                <a:cs typeface="+mn-lt"/>
              </a:rPr>
              <a:t> on dedicated ports</a:t>
            </a:r>
            <a:endParaRPr lang="en-US"/>
          </a:p>
        </p:txBody>
      </p:sp>
      <p:sp>
        <p:nvSpPr>
          <p:cNvPr id="14" name="TextBox 13">
            <a:extLst>
              <a:ext uri="{FF2B5EF4-FFF2-40B4-BE49-F238E27FC236}">
                <a16:creationId xmlns:a16="http://schemas.microsoft.com/office/drawing/2014/main" id="{348AF68B-33C2-BA5C-3A56-DF4784E8F064}"/>
              </a:ext>
            </a:extLst>
          </p:cNvPr>
          <p:cNvSpPr txBox="1"/>
          <p:nvPr/>
        </p:nvSpPr>
        <p:spPr>
          <a:xfrm>
            <a:off x="4557302" y="2140146"/>
            <a:ext cx="62648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But: Upgrade to TLS-protected connection is possible via STARTTLS</a:t>
            </a:r>
            <a:endParaRPr lang="en-US">
              <a:solidFill>
                <a:schemeClr val="accent1"/>
              </a:solidFill>
              <a:ea typeface="Verdana"/>
            </a:endParaRPr>
          </a:p>
        </p:txBody>
      </p:sp>
    </p:spTree>
    <p:extLst>
      <p:ext uri="{BB962C8B-B14F-4D97-AF65-F5344CB8AC3E}">
        <p14:creationId xmlns:p14="http://schemas.microsoft.com/office/powerpoint/2010/main" val="2503177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D28285-C7C9-07BC-826C-2D743340B4E0}"/>
              </a:ext>
            </a:extLst>
          </p:cNvPr>
          <p:cNvSpPr>
            <a:spLocks noGrp="1"/>
          </p:cNvSpPr>
          <p:nvPr>
            <p:ph type="title"/>
          </p:nvPr>
        </p:nvSpPr>
        <p:spPr/>
        <p:txBody>
          <a:bodyPr/>
          <a:lstStyle/>
          <a:p>
            <a:r>
              <a:rPr lang="de-DE">
                <a:solidFill>
                  <a:srgbClr val="5A6065"/>
                </a:solidFill>
              </a:rPr>
              <a:t>Technical Challenges &amp; Design </a:t>
            </a:r>
            <a:r>
              <a:rPr lang="de-DE" err="1">
                <a:solidFill>
                  <a:srgbClr val="5A6065"/>
                </a:solidFill>
              </a:rPr>
              <a:t>Decisions</a:t>
            </a:r>
            <a:endParaRPr lang="de-DE" err="1">
              <a:solidFill>
                <a:srgbClr val="5A6065"/>
              </a:solidFill>
              <a:ea typeface="Verdana"/>
            </a:endParaRPr>
          </a:p>
          <a:p>
            <a:endParaRPr lang="de-DE">
              <a:ea typeface="Verdana"/>
            </a:endParaRPr>
          </a:p>
        </p:txBody>
      </p:sp>
      <p:sp>
        <p:nvSpPr>
          <p:cNvPr id="3" name="Datumsplatzhalter 2">
            <a:extLst>
              <a:ext uri="{FF2B5EF4-FFF2-40B4-BE49-F238E27FC236}">
                <a16:creationId xmlns:a16="http://schemas.microsoft.com/office/drawing/2014/main" id="{063F4A9D-C240-C1B2-172F-C2A1C6A013A9}"/>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102D61EA-9388-0DE1-298C-59CB66DC13E3}"/>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27725C67-D676-F8D1-6CE6-DCF79FF9112D}"/>
              </a:ext>
            </a:extLst>
          </p:cNvPr>
          <p:cNvSpPr>
            <a:spLocks noGrp="1"/>
          </p:cNvSpPr>
          <p:nvPr>
            <p:ph type="sldNum" sz="quarter" idx="16"/>
          </p:nvPr>
        </p:nvSpPr>
        <p:spPr/>
        <p:txBody>
          <a:bodyPr/>
          <a:lstStyle/>
          <a:p>
            <a:fld id="{B1A20FC8-41B9-4055-A397-5AB32DE79FCA}" type="slidenum">
              <a:rPr lang="de-DE" smtClean="0"/>
              <a:pPr/>
              <a:t>40</a:t>
            </a:fld>
            <a:endParaRPr lang="de-DE"/>
          </a:p>
        </p:txBody>
      </p:sp>
      <p:sp>
        <p:nvSpPr>
          <p:cNvPr id="6" name="Textplatzhalter 5">
            <a:extLst>
              <a:ext uri="{FF2B5EF4-FFF2-40B4-BE49-F238E27FC236}">
                <a16:creationId xmlns:a16="http://schemas.microsoft.com/office/drawing/2014/main" id="{82BE14C8-3B15-1832-ADD8-4B4E035E64E0}"/>
              </a:ext>
            </a:extLst>
          </p:cNvPr>
          <p:cNvSpPr>
            <a:spLocks noGrp="1"/>
          </p:cNvSpPr>
          <p:nvPr>
            <p:ph type="body" sz="quarter" idx="19"/>
          </p:nvPr>
        </p:nvSpPr>
        <p:spPr/>
        <p:txBody>
          <a:bodyPr vert="horz" lIns="0" tIns="0" rIns="0" bIns="0" rtlCol="0" anchor="t">
            <a:noAutofit/>
          </a:bodyPr>
          <a:lstStyle/>
          <a:p>
            <a:pPr marL="285750" indent="-285750">
              <a:buFont typeface="Arial"/>
              <a:buChar char="•"/>
            </a:pPr>
            <a:r>
              <a:rPr lang="de-DE" sz="1600" b="1">
                <a:ea typeface="+mn-lt"/>
                <a:cs typeface="+mn-lt"/>
              </a:rPr>
              <a:t>Session </a:t>
            </a:r>
            <a:r>
              <a:rPr lang="de-DE" sz="1600" b="1" err="1">
                <a:ea typeface="+mn-lt"/>
                <a:cs typeface="+mn-lt"/>
              </a:rPr>
              <a:t>encoding</a:t>
            </a:r>
            <a:r>
              <a:rPr lang="de-DE" sz="1600" b="1">
                <a:ea typeface="+mn-lt"/>
                <a:cs typeface="+mn-lt"/>
              </a:rPr>
              <a:t> in </a:t>
            </a:r>
            <a:r>
              <a:rPr lang="de-DE" sz="1600" b="1" err="1">
                <a:ea typeface="+mn-lt"/>
                <a:cs typeface="+mn-lt"/>
              </a:rPr>
              <a:t>username</a:t>
            </a:r>
            <a:r>
              <a:rPr lang="de-DE" sz="1600" b="1">
                <a:ea typeface="+mn-lt"/>
                <a:cs typeface="+mn-lt"/>
              </a:rPr>
              <a:t>:</a:t>
            </a:r>
            <a:r>
              <a:rPr lang="de-DE" sz="1600">
                <a:ea typeface="+mn-lt"/>
                <a:cs typeface="+mn-lt"/>
              </a:rPr>
              <a:t> </a:t>
            </a:r>
            <a:r>
              <a:rPr lang="de-DE" sz="1600" err="1">
                <a:latin typeface="Consolas"/>
                <a:ea typeface="Verdana"/>
              </a:rPr>
              <a:t>test-SESSION@domain</a:t>
            </a:r>
            <a:r>
              <a:rPr lang="de-DE" sz="1600">
                <a:ea typeface="+mn-lt"/>
                <a:cs typeface="+mn-lt"/>
              </a:rPr>
              <a:t> → </a:t>
            </a:r>
            <a:r>
              <a:rPr lang="de-DE" sz="1600" err="1">
                <a:ea typeface="+mn-lt"/>
                <a:cs typeface="+mn-lt"/>
              </a:rPr>
              <a:t>server</a:t>
            </a:r>
            <a:r>
              <a:rPr lang="de-DE" sz="1600">
                <a:ea typeface="+mn-lt"/>
                <a:cs typeface="+mn-lt"/>
              </a:rPr>
              <a:t> </a:t>
            </a:r>
            <a:r>
              <a:rPr lang="de-DE" sz="1600" err="1">
                <a:ea typeface="+mn-lt"/>
                <a:cs typeface="+mn-lt"/>
              </a:rPr>
              <a:t>extracts</a:t>
            </a:r>
            <a:r>
              <a:rPr lang="de-DE" sz="1600">
                <a:ea typeface="+mn-lt"/>
                <a:cs typeface="+mn-lt"/>
              </a:rPr>
              <a:t> </a:t>
            </a:r>
            <a:r>
              <a:rPr lang="de-DE" sz="1600" err="1">
                <a:ea typeface="+mn-lt"/>
                <a:cs typeface="+mn-lt"/>
              </a:rPr>
              <a:t>session</a:t>
            </a:r>
            <a:r>
              <a:rPr lang="de-DE" sz="1600">
                <a:ea typeface="+mn-lt"/>
                <a:cs typeface="+mn-lt"/>
              </a:rPr>
              <a:t> </a:t>
            </a:r>
            <a:r>
              <a:rPr lang="de-DE" sz="1600" err="1">
                <a:ea typeface="+mn-lt"/>
                <a:cs typeface="+mn-lt"/>
              </a:rPr>
              <a:t>from</a:t>
            </a:r>
            <a:r>
              <a:rPr lang="de-DE" sz="1600">
                <a:ea typeface="+mn-lt"/>
                <a:cs typeface="+mn-lt"/>
              </a:rPr>
              <a:t> </a:t>
            </a:r>
            <a:r>
              <a:rPr lang="de-DE" sz="1600" err="1">
                <a:ea typeface="+mn-lt"/>
                <a:cs typeface="+mn-lt"/>
              </a:rPr>
              <a:t>username</a:t>
            </a:r>
            <a:r>
              <a:rPr lang="de-DE" sz="1600">
                <a:ea typeface="+mn-lt"/>
                <a:cs typeface="+mn-lt"/>
              </a:rPr>
              <a:t>, </a:t>
            </a:r>
            <a:r>
              <a:rPr lang="de-DE" sz="1600" err="1">
                <a:ea typeface="+mn-lt"/>
                <a:cs typeface="+mn-lt"/>
              </a:rPr>
              <a:t>since</a:t>
            </a:r>
            <a:r>
              <a:rPr lang="de-DE" sz="1600">
                <a:ea typeface="+mn-lt"/>
                <a:cs typeface="+mn-lt"/>
              </a:rPr>
              <a:t> </a:t>
            </a:r>
            <a:r>
              <a:rPr lang="de-DE" sz="1600" err="1">
                <a:ea typeface="+mn-lt"/>
                <a:cs typeface="+mn-lt"/>
              </a:rPr>
              <a:t>no</a:t>
            </a:r>
            <a:r>
              <a:rPr lang="de-DE" sz="1600">
                <a:ea typeface="+mn-lt"/>
                <a:cs typeface="+mn-lt"/>
              </a:rPr>
              <a:t> </a:t>
            </a:r>
            <a:r>
              <a:rPr lang="de-DE" sz="1600" err="1">
                <a:ea typeface="+mn-lt"/>
                <a:cs typeface="+mn-lt"/>
              </a:rPr>
              <a:t>other</a:t>
            </a:r>
            <a:r>
              <a:rPr lang="de-DE" sz="1600">
                <a:ea typeface="+mn-lt"/>
                <a:cs typeface="+mn-lt"/>
              </a:rPr>
              <a:t> </a:t>
            </a:r>
            <a:r>
              <a:rPr lang="de-DE" sz="1600" err="1">
                <a:ea typeface="+mn-lt"/>
                <a:cs typeface="+mn-lt"/>
              </a:rPr>
              <a:t>channel</a:t>
            </a:r>
            <a:r>
              <a:rPr lang="de-DE" sz="1600">
                <a:ea typeface="+mn-lt"/>
                <a:cs typeface="+mn-lt"/>
              </a:rPr>
              <a:t> </a:t>
            </a:r>
            <a:r>
              <a:rPr lang="de-DE" sz="1600" err="1">
                <a:ea typeface="+mn-lt"/>
                <a:cs typeface="+mn-lt"/>
              </a:rPr>
              <a:t>is</a:t>
            </a:r>
            <a:r>
              <a:rPr lang="de-DE" sz="1600">
                <a:ea typeface="+mn-lt"/>
                <a:cs typeface="+mn-lt"/>
              </a:rPr>
              <a:t> </a:t>
            </a:r>
            <a:r>
              <a:rPr lang="de-DE" sz="1600" err="1">
                <a:ea typeface="+mn-lt"/>
                <a:cs typeface="+mn-lt"/>
              </a:rPr>
              <a:t>available</a:t>
            </a:r>
            <a:r>
              <a:rPr lang="de-DE" sz="1600">
                <a:ea typeface="+mn-lt"/>
                <a:cs typeface="+mn-lt"/>
              </a:rPr>
              <a:t> (</a:t>
            </a:r>
            <a:r>
              <a:rPr lang="de-DE" sz="1600" err="1">
                <a:ea typeface="+mn-lt"/>
                <a:cs typeface="+mn-lt"/>
              </a:rPr>
              <a:t>no</a:t>
            </a:r>
            <a:r>
              <a:rPr lang="de-DE" sz="1600">
                <a:ea typeface="+mn-lt"/>
                <a:cs typeface="+mn-lt"/>
              </a:rPr>
              <a:t> </a:t>
            </a:r>
            <a:r>
              <a:rPr lang="de-DE" sz="1600" err="1">
                <a:ea typeface="+mn-lt"/>
                <a:cs typeface="+mn-lt"/>
              </a:rPr>
              <a:t>cookies</a:t>
            </a:r>
            <a:r>
              <a:rPr lang="de-DE" sz="1600">
                <a:ea typeface="+mn-lt"/>
                <a:cs typeface="+mn-lt"/>
              </a:rPr>
              <a:t>/</a:t>
            </a:r>
            <a:r>
              <a:rPr lang="de-DE" sz="1600" err="1">
                <a:ea typeface="+mn-lt"/>
                <a:cs typeface="+mn-lt"/>
              </a:rPr>
              <a:t>headers</a:t>
            </a:r>
            <a:r>
              <a:rPr lang="de-DE" sz="1600">
                <a:ea typeface="+mn-lt"/>
                <a:cs typeface="+mn-lt"/>
              </a:rPr>
              <a:t> in SMTP/IMAP)</a:t>
            </a:r>
            <a:endParaRPr lang="de-DE" sz="1600"/>
          </a:p>
          <a:p>
            <a:pPr marL="285750" indent="-285750">
              <a:buFont typeface="Arial"/>
              <a:buChar char="•"/>
            </a:pPr>
            <a:r>
              <a:rPr lang="de-DE" sz="1600" b="1" err="1">
                <a:ea typeface="+mn-lt"/>
                <a:cs typeface="+mn-lt"/>
              </a:rPr>
              <a:t>No</a:t>
            </a:r>
            <a:r>
              <a:rPr lang="de-DE" sz="1600" b="1">
                <a:ea typeface="+mn-lt"/>
                <a:cs typeface="+mn-lt"/>
              </a:rPr>
              <a:t> real MITM </a:t>
            </a:r>
            <a:r>
              <a:rPr lang="de-DE" sz="1600" b="1" err="1">
                <a:ea typeface="+mn-lt"/>
                <a:cs typeface="+mn-lt"/>
              </a:rPr>
              <a:t>required</a:t>
            </a:r>
            <a:r>
              <a:rPr lang="de-DE" sz="1600" b="1">
                <a:ea typeface="+mn-lt"/>
                <a:cs typeface="+mn-lt"/>
              </a:rPr>
              <a:t>:</a:t>
            </a:r>
            <a:r>
              <a:rPr lang="de-DE" sz="1600">
                <a:ea typeface="+mn-lt"/>
                <a:cs typeface="+mn-lt"/>
              </a:rPr>
              <a:t> The </a:t>
            </a:r>
            <a:r>
              <a:rPr lang="de-DE" sz="1600" err="1">
                <a:ea typeface="+mn-lt"/>
                <a:cs typeface="+mn-lt"/>
              </a:rPr>
              <a:t>server</a:t>
            </a:r>
            <a:r>
              <a:rPr lang="de-DE" sz="1600">
                <a:ea typeface="+mn-lt"/>
                <a:cs typeface="+mn-lt"/>
              </a:rPr>
              <a:t> </a:t>
            </a:r>
            <a:r>
              <a:rPr lang="de-DE" sz="1600" err="1">
                <a:ea typeface="+mn-lt"/>
                <a:cs typeface="+mn-lt"/>
              </a:rPr>
              <a:t>itself</a:t>
            </a:r>
            <a:r>
              <a:rPr lang="de-DE" sz="1600">
                <a:ea typeface="+mn-lt"/>
                <a:cs typeface="+mn-lt"/>
              </a:rPr>
              <a:t> </a:t>
            </a:r>
            <a:r>
              <a:rPr lang="de-DE" sz="1600" err="1">
                <a:ea typeface="+mn-lt"/>
                <a:cs typeface="+mn-lt"/>
              </a:rPr>
              <a:t>simulates</a:t>
            </a:r>
            <a:r>
              <a:rPr lang="de-DE" sz="1600">
                <a:ea typeface="+mn-lt"/>
                <a:cs typeface="+mn-lt"/>
              </a:rPr>
              <a:t> </a:t>
            </a:r>
            <a:r>
              <a:rPr lang="de-DE" sz="1600" err="1">
                <a:ea typeface="+mn-lt"/>
                <a:cs typeface="+mn-lt"/>
              </a:rPr>
              <a:t>attack</a:t>
            </a:r>
            <a:r>
              <a:rPr lang="de-DE" sz="1600">
                <a:ea typeface="+mn-lt"/>
                <a:cs typeface="+mn-lt"/>
              </a:rPr>
              <a:t> </a:t>
            </a:r>
            <a:r>
              <a:rPr lang="de-DE" sz="1600" err="1">
                <a:ea typeface="+mn-lt"/>
                <a:cs typeface="+mn-lt"/>
              </a:rPr>
              <a:t>behavior</a:t>
            </a:r>
            <a:r>
              <a:rPr lang="de-DE" sz="1600">
                <a:ea typeface="+mn-lt"/>
                <a:cs typeface="+mn-lt"/>
              </a:rPr>
              <a:t> → </a:t>
            </a:r>
            <a:r>
              <a:rPr lang="de-DE" sz="1600" err="1">
                <a:ea typeface="+mn-lt"/>
                <a:cs typeface="+mn-lt"/>
              </a:rPr>
              <a:t>no</a:t>
            </a:r>
            <a:r>
              <a:rPr lang="de-DE" sz="1600">
                <a:ea typeface="+mn-lt"/>
                <a:cs typeface="+mn-lt"/>
              </a:rPr>
              <a:t> </a:t>
            </a:r>
            <a:r>
              <a:rPr lang="de-DE" sz="1600" err="1">
                <a:ea typeface="+mn-lt"/>
                <a:cs typeface="+mn-lt"/>
              </a:rPr>
              <a:t>mitmproxy</a:t>
            </a:r>
            <a:r>
              <a:rPr lang="de-DE" sz="1600">
                <a:ea typeface="+mn-lt"/>
                <a:cs typeface="+mn-lt"/>
              </a:rPr>
              <a:t> on </a:t>
            </a:r>
            <a:r>
              <a:rPr lang="de-DE" sz="1600" err="1">
                <a:ea typeface="+mn-lt"/>
                <a:cs typeface="+mn-lt"/>
              </a:rPr>
              <a:t>client</a:t>
            </a:r>
            <a:r>
              <a:rPr lang="de-DE" sz="1600">
                <a:ea typeface="+mn-lt"/>
                <a:cs typeface="+mn-lt"/>
              </a:rPr>
              <a:t> </a:t>
            </a:r>
            <a:r>
              <a:rPr lang="de-DE" sz="1600" err="1">
                <a:ea typeface="+mn-lt"/>
                <a:cs typeface="+mn-lt"/>
              </a:rPr>
              <a:t>side</a:t>
            </a:r>
            <a:r>
              <a:rPr lang="de-DE" sz="1600">
                <a:ea typeface="+mn-lt"/>
                <a:cs typeface="+mn-lt"/>
              </a:rPr>
              <a:t>, </a:t>
            </a:r>
            <a:r>
              <a:rPr lang="de-DE" sz="1600" err="1">
                <a:ea typeface="+mn-lt"/>
                <a:cs typeface="+mn-lt"/>
              </a:rPr>
              <a:t>no</a:t>
            </a:r>
            <a:r>
              <a:rPr lang="de-DE" sz="1600">
                <a:ea typeface="+mn-lt"/>
                <a:cs typeface="+mn-lt"/>
              </a:rPr>
              <a:t> </a:t>
            </a:r>
            <a:r>
              <a:rPr lang="de-DE" sz="1600" err="1">
                <a:ea typeface="+mn-lt"/>
                <a:cs typeface="+mn-lt"/>
              </a:rPr>
              <a:t>custom</a:t>
            </a:r>
            <a:r>
              <a:rPr lang="de-DE" sz="1600">
                <a:ea typeface="+mn-lt"/>
                <a:cs typeface="+mn-lt"/>
              </a:rPr>
              <a:t> CA </a:t>
            </a:r>
            <a:r>
              <a:rPr lang="de-DE" sz="1600" err="1">
                <a:ea typeface="+mn-lt"/>
                <a:cs typeface="+mn-lt"/>
              </a:rPr>
              <a:t>installation</a:t>
            </a:r>
            <a:r>
              <a:rPr lang="de-DE" sz="1600">
                <a:ea typeface="+mn-lt"/>
                <a:cs typeface="+mn-lt"/>
              </a:rPr>
              <a:t> </a:t>
            </a:r>
            <a:r>
              <a:rPr lang="de-DE" sz="1600" err="1">
                <a:ea typeface="+mn-lt"/>
                <a:cs typeface="+mn-lt"/>
              </a:rPr>
              <a:t>needed</a:t>
            </a:r>
            <a:endParaRPr lang="de-DE" sz="1600" err="1"/>
          </a:p>
          <a:p>
            <a:pPr marL="285750" indent="-285750">
              <a:buFont typeface="Arial"/>
              <a:buChar char="•"/>
            </a:pPr>
            <a:r>
              <a:rPr lang="de-DE" sz="1600" b="1" err="1">
                <a:ea typeface="+mn-lt"/>
                <a:cs typeface="+mn-lt"/>
              </a:rPr>
              <a:t>Implicit</a:t>
            </a:r>
            <a:r>
              <a:rPr lang="de-DE" sz="1600" b="1">
                <a:ea typeface="+mn-lt"/>
                <a:cs typeface="+mn-lt"/>
              </a:rPr>
              <a:t> TLS </a:t>
            </a:r>
            <a:r>
              <a:rPr lang="de-DE" sz="1600" b="1" err="1">
                <a:ea typeface="+mn-lt"/>
                <a:cs typeface="+mn-lt"/>
              </a:rPr>
              <a:t>blocking</a:t>
            </a:r>
            <a:r>
              <a:rPr lang="de-DE" sz="1600" b="1">
                <a:ea typeface="+mn-lt"/>
                <a:cs typeface="+mn-lt"/>
              </a:rPr>
              <a:t>:</a:t>
            </a:r>
            <a:r>
              <a:rPr lang="de-DE" sz="1600">
                <a:ea typeface="+mn-lt"/>
                <a:cs typeface="+mn-lt"/>
              </a:rPr>
              <a:t> In T1–T4, </a:t>
            </a:r>
            <a:r>
              <a:rPr lang="de-DE" sz="1600" err="1">
                <a:ea typeface="+mn-lt"/>
                <a:cs typeface="+mn-lt"/>
              </a:rPr>
              <a:t>ports</a:t>
            </a:r>
            <a:r>
              <a:rPr lang="de-DE" sz="1600">
                <a:ea typeface="+mn-lt"/>
                <a:cs typeface="+mn-lt"/>
              </a:rPr>
              <a:t> 993/465 </a:t>
            </a:r>
            <a:r>
              <a:rPr lang="de-DE" sz="1600" err="1">
                <a:ea typeface="+mn-lt"/>
                <a:cs typeface="+mn-lt"/>
              </a:rPr>
              <a:t>are</a:t>
            </a:r>
            <a:r>
              <a:rPr lang="de-DE" sz="1600">
                <a:ea typeface="+mn-lt"/>
                <a:cs typeface="+mn-lt"/>
              </a:rPr>
              <a:t> </a:t>
            </a:r>
            <a:r>
              <a:rPr lang="de-DE" sz="1600" err="1">
                <a:ea typeface="+mn-lt"/>
                <a:cs typeface="+mn-lt"/>
              </a:rPr>
              <a:t>immediately</a:t>
            </a:r>
            <a:r>
              <a:rPr lang="de-DE" sz="1600">
                <a:ea typeface="+mn-lt"/>
                <a:cs typeface="+mn-lt"/>
              </a:rPr>
              <a:t> </a:t>
            </a:r>
            <a:r>
              <a:rPr lang="de-DE" sz="1600" err="1">
                <a:ea typeface="+mn-lt"/>
                <a:cs typeface="+mn-lt"/>
              </a:rPr>
              <a:t>disconnected</a:t>
            </a:r>
            <a:r>
              <a:rPr lang="de-DE" sz="1600">
                <a:ea typeface="+mn-lt"/>
                <a:cs typeface="+mn-lt"/>
              </a:rPr>
              <a:t> → </a:t>
            </a:r>
            <a:r>
              <a:rPr lang="de-DE" sz="1600" err="1">
                <a:ea typeface="+mn-lt"/>
                <a:cs typeface="+mn-lt"/>
              </a:rPr>
              <a:t>forces</a:t>
            </a:r>
            <a:r>
              <a:rPr lang="de-DE" sz="1600">
                <a:ea typeface="+mn-lt"/>
                <a:cs typeface="+mn-lt"/>
              </a:rPr>
              <a:t> </a:t>
            </a:r>
            <a:r>
              <a:rPr lang="de-DE" sz="1600" err="1">
                <a:ea typeface="+mn-lt"/>
                <a:cs typeface="+mn-lt"/>
              </a:rPr>
              <a:t>clients</a:t>
            </a:r>
            <a:r>
              <a:rPr lang="de-DE" sz="1600">
                <a:ea typeface="+mn-lt"/>
                <a:cs typeface="+mn-lt"/>
              </a:rPr>
              <a:t> </a:t>
            </a:r>
            <a:r>
              <a:rPr lang="de-DE" sz="1600" err="1">
                <a:ea typeface="+mn-lt"/>
                <a:cs typeface="+mn-lt"/>
              </a:rPr>
              <a:t>onto</a:t>
            </a:r>
            <a:r>
              <a:rPr lang="de-DE" sz="1600">
                <a:ea typeface="+mn-lt"/>
                <a:cs typeface="+mn-lt"/>
              </a:rPr>
              <a:t> STARTTLS </a:t>
            </a:r>
            <a:r>
              <a:rPr lang="de-DE" sz="1600" err="1">
                <a:ea typeface="+mn-lt"/>
                <a:cs typeface="+mn-lt"/>
              </a:rPr>
              <a:t>ports</a:t>
            </a:r>
            <a:r>
              <a:rPr lang="de-DE" sz="1600">
                <a:ea typeface="+mn-lt"/>
                <a:cs typeface="+mn-lt"/>
              </a:rPr>
              <a:t> </a:t>
            </a:r>
            <a:r>
              <a:rPr lang="de-DE" sz="1600" err="1">
                <a:ea typeface="+mn-lt"/>
                <a:cs typeface="+mn-lt"/>
              </a:rPr>
              <a:t>where</a:t>
            </a:r>
            <a:r>
              <a:rPr lang="de-DE" sz="1600">
                <a:ea typeface="+mn-lt"/>
                <a:cs typeface="+mn-lt"/>
              </a:rPr>
              <a:t> </a:t>
            </a:r>
            <a:r>
              <a:rPr lang="de-DE" sz="1600" err="1">
                <a:ea typeface="+mn-lt"/>
                <a:cs typeface="+mn-lt"/>
              </a:rPr>
              <a:t>downgrade</a:t>
            </a:r>
            <a:r>
              <a:rPr lang="de-DE" sz="1600">
                <a:ea typeface="+mn-lt"/>
                <a:cs typeface="+mn-lt"/>
              </a:rPr>
              <a:t> </a:t>
            </a:r>
            <a:r>
              <a:rPr lang="de-DE" sz="1600" err="1">
                <a:ea typeface="+mn-lt"/>
                <a:cs typeface="+mn-lt"/>
              </a:rPr>
              <a:t>behavior</a:t>
            </a:r>
            <a:r>
              <a:rPr lang="de-DE" sz="1600">
                <a:ea typeface="+mn-lt"/>
                <a:cs typeface="+mn-lt"/>
              </a:rPr>
              <a:t> </a:t>
            </a:r>
            <a:r>
              <a:rPr lang="de-DE" sz="1600" err="1">
                <a:ea typeface="+mn-lt"/>
                <a:cs typeface="+mn-lt"/>
              </a:rPr>
              <a:t>is</a:t>
            </a:r>
            <a:r>
              <a:rPr lang="de-DE" sz="1600">
                <a:ea typeface="+mn-lt"/>
                <a:cs typeface="+mn-lt"/>
              </a:rPr>
              <a:t> observable</a:t>
            </a:r>
            <a:endParaRPr lang="de-DE" sz="1600"/>
          </a:p>
          <a:p>
            <a:pPr marL="285750" indent="-285750">
              <a:buFont typeface="Arial"/>
              <a:buChar char="•"/>
            </a:pPr>
            <a:r>
              <a:rPr lang="de-DE" sz="1600" b="1">
                <a:ea typeface="+mn-lt"/>
                <a:cs typeface="+mn-lt"/>
              </a:rPr>
              <a:t>Privacy-safe </a:t>
            </a:r>
            <a:r>
              <a:rPr lang="de-DE" sz="1600" b="1" err="1">
                <a:ea typeface="+mn-lt"/>
                <a:cs typeface="+mn-lt"/>
              </a:rPr>
              <a:t>logging</a:t>
            </a:r>
            <a:r>
              <a:rPr lang="de-DE" sz="1600" b="1">
                <a:ea typeface="+mn-lt"/>
                <a:cs typeface="+mn-lt"/>
              </a:rPr>
              <a:t>:</a:t>
            </a:r>
            <a:r>
              <a:rPr lang="de-DE" sz="1600">
                <a:ea typeface="+mn-lt"/>
                <a:cs typeface="+mn-lt"/>
              </a:rPr>
              <a:t> Passwords </a:t>
            </a:r>
            <a:r>
              <a:rPr lang="de-DE" sz="1600" err="1">
                <a:ea typeface="+mn-lt"/>
                <a:cs typeface="+mn-lt"/>
              </a:rPr>
              <a:t>are</a:t>
            </a:r>
            <a:r>
              <a:rPr lang="de-DE" sz="1600">
                <a:ea typeface="+mn-lt"/>
                <a:cs typeface="+mn-lt"/>
              </a:rPr>
              <a:t> </a:t>
            </a:r>
            <a:r>
              <a:rPr lang="de-DE" sz="1600" err="1">
                <a:ea typeface="+mn-lt"/>
                <a:cs typeface="+mn-lt"/>
              </a:rPr>
              <a:t>never</a:t>
            </a:r>
            <a:r>
              <a:rPr lang="de-DE" sz="1600">
                <a:ea typeface="+mn-lt"/>
                <a:cs typeface="+mn-lt"/>
              </a:rPr>
              <a:t> </a:t>
            </a:r>
            <a:r>
              <a:rPr lang="de-DE" sz="1600" err="1">
                <a:ea typeface="+mn-lt"/>
                <a:cs typeface="+mn-lt"/>
              </a:rPr>
              <a:t>logged</a:t>
            </a:r>
            <a:r>
              <a:rPr lang="de-DE" sz="1600">
                <a:ea typeface="+mn-lt"/>
                <a:cs typeface="+mn-lt"/>
              </a:rPr>
              <a:t>, </a:t>
            </a:r>
            <a:r>
              <a:rPr lang="de-DE" sz="1600" err="1">
                <a:ea typeface="+mn-lt"/>
                <a:cs typeface="+mn-lt"/>
              </a:rPr>
              <a:t>only</a:t>
            </a:r>
            <a:r>
              <a:rPr lang="de-DE" sz="1600">
                <a:ea typeface="+mn-lt"/>
                <a:cs typeface="+mn-lt"/>
              </a:rPr>
              <a:t> </a:t>
            </a:r>
            <a:r>
              <a:rPr lang="de-DE" sz="1600" err="1">
                <a:ea typeface="+mn-lt"/>
                <a:cs typeface="+mn-lt"/>
              </a:rPr>
              <a:t>username</a:t>
            </a:r>
            <a:r>
              <a:rPr lang="de-DE" sz="1600">
                <a:ea typeface="+mn-lt"/>
                <a:cs typeface="+mn-lt"/>
              </a:rPr>
              <a:t>/</a:t>
            </a:r>
            <a:r>
              <a:rPr lang="de-DE" sz="1600" err="1">
                <a:ea typeface="+mn-lt"/>
                <a:cs typeface="+mn-lt"/>
              </a:rPr>
              <a:t>session</a:t>
            </a:r>
            <a:r>
              <a:rPr lang="de-DE" sz="1600">
                <a:ea typeface="+mn-lt"/>
                <a:cs typeface="+mn-lt"/>
              </a:rPr>
              <a:t> + TLS </a:t>
            </a:r>
            <a:r>
              <a:rPr lang="de-DE" sz="1600" err="1">
                <a:ea typeface="+mn-lt"/>
                <a:cs typeface="+mn-lt"/>
              </a:rPr>
              <a:t>status</a:t>
            </a:r>
            <a:endParaRPr lang="de-DE" sz="1600" err="1"/>
          </a:p>
          <a:p>
            <a:pPr marL="285750" indent="-285750">
              <a:buFont typeface="Arial"/>
              <a:buChar char="•"/>
            </a:pPr>
            <a:r>
              <a:rPr lang="de-DE" sz="1600" b="1">
                <a:ea typeface="+mn-lt"/>
                <a:cs typeface="+mn-lt"/>
              </a:rPr>
              <a:t>TTL-</a:t>
            </a:r>
            <a:r>
              <a:rPr lang="de-DE" sz="1600" b="1" err="1">
                <a:ea typeface="+mn-lt"/>
                <a:cs typeface="+mn-lt"/>
              </a:rPr>
              <a:t>based</a:t>
            </a:r>
            <a:r>
              <a:rPr lang="de-DE" sz="1600" b="1">
                <a:ea typeface="+mn-lt"/>
                <a:cs typeface="+mn-lt"/>
              </a:rPr>
              <a:t> </a:t>
            </a:r>
            <a:r>
              <a:rPr lang="de-DE" sz="1600" b="1" err="1">
                <a:ea typeface="+mn-lt"/>
                <a:cs typeface="+mn-lt"/>
              </a:rPr>
              <a:t>overrides</a:t>
            </a:r>
            <a:r>
              <a:rPr lang="de-DE" sz="1600" b="1">
                <a:ea typeface="+mn-lt"/>
                <a:cs typeface="+mn-lt"/>
              </a:rPr>
              <a:t>:</a:t>
            </a:r>
            <a:r>
              <a:rPr lang="de-DE" sz="1600">
                <a:ea typeface="+mn-lt"/>
                <a:cs typeface="+mn-lt"/>
              </a:rPr>
              <a:t> Mode </a:t>
            </a:r>
            <a:r>
              <a:rPr lang="de-DE" sz="1600" err="1">
                <a:ea typeface="+mn-lt"/>
                <a:cs typeface="+mn-lt"/>
              </a:rPr>
              <a:t>store</a:t>
            </a:r>
            <a:r>
              <a:rPr lang="de-DE" sz="1600">
                <a:ea typeface="+mn-lt"/>
                <a:cs typeface="+mn-lt"/>
              </a:rPr>
              <a:t> </a:t>
            </a:r>
            <a:r>
              <a:rPr lang="de-DE" sz="1600" err="1">
                <a:ea typeface="+mn-lt"/>
                <a:cs typeface="+mn-lt"/>
              </a:rPr>
              <a:t>with</a:t>
            </a:r>
            <a:r>
              <a:rPr lang="de-DE" sz="1600">
                <a:ea typeface="+mn-lt"/>
                <a:cs typeface="+mn-lt"/>
              </a:rPr>
              <a:t> </a:t>
            </a:r>
            <a:r>
              <a:rPr lang="de-DE" sz="1600" err="1">
                <a:ea typeface="+mn-lt"/>
                <a:cs typeface="+mn-lt"/>
              </a:rPr>
              <a:t>expiry</a:t>
            </a:r>
            <a:r>
              <a:rPr lang="de-DE" sz="1600">
                <a:ea typeface="+mn-lt"/>
                <a:cs typeface="+mn-lt"/>
              </a:rPr>
              <a:t> per IP → </a:t>
            </a:r>
            <a:r>
              <a:rPr lang="de-DE" sz="1600" err="1">
                <a:ea typeface="+mn-lt"/>
                <a:cs typeface="+mn-lt"/>
              </a:rPr>
              <a:t>no</a:t>
            </a:r>
            <a:r>
              <a:rPr lang="de-DE" sz="1600">
                <a:ea typeface="+mn-lt"/>
                <a:cs typeface="+mn-lt"/>
              </a:rPr>
              <a:t> persistent </a:t>
            </a:r>
            <a:r>
              <a:rPr lang="de-DE" sz="1600" err="1">
                <a:ea typeface="+mn-lt"/>
                <a:cs typeface="+mn-lt"/>
              </a:rPr>
              <a:t>state</a:t>
            </a:r>
            <a:r>
              <a:rPr lang="de-DE" sz="1600">
                <a:ea typeface="+mn-lt"/>
                <a:cs typeface="+mn-lt"/>
              </a:rPr>
              <a:t> </a:t>
            </a:r>
            <a:r>
              <a:rPr lang="de-DE" sz="1600" err="1">
                <a:ea typeface="+mn-lt"/>
                <a:cs typeface="+mn-lt"/>
              </a:rPr>
              <a:t>changes</a:t>
            </a:r>
            <a:r>
              <a:rPr lang="de-DE" sz="1600">
                <a:ea typeface="+mn-lt"/>
                <a:cs typeface="+mn-lt"/>
              </a:rPr>
              <a:t>, </a:t>
            </a:r>
            <a:r>
              <a:rPr lang="de-DE" sz="1600" err="1">
                <a:ea typeface="+mn-lt"/>
                <a:cs typeface="+mn-lt"/>
              </a:rPr>
              <a:t>automatic</a:t>
            </a:r>
            <a:r>
              <a:rPr lang="de-DE" sz="1600">
                <a:ea typeface="+mn-lt"/>
                <a:cs typeface="+mn-lt"/>
              </a:rPr>
              <a:t> </a:t>
            </a:r>
            <a:r>
              <a:rPr lang="de-DE" sz="1600" err="1">
                <a:ea typeface="+mn-lt"/>
                <a:cs typeface="+mn-lt"/>
              </a:rPr>
              <a:t>cleanup</a:t>
            </a:r>
            <a:endParaRPr lang="de-DE" sz="1600">
              <a:ea typeface="+mn-lt"/>
              <a:cs typeface="+mn-lt"/>
            </a:endParaRPr>
          </a:p>
          <a:p>
            <a:pPr marL="285750" indent="-285750">
              <a:buFont typeface="Arial"/>
              <a:buChar char="•"/>
            </a:pPr>
            <a:r>
              <a:rPr lang="de-DE" sz="1600" b="1">
                <a:ea typeface="+mn-lt"/>
                <a:cs typeface="+mn-lt"/>
              </a:rPr>
              <a:t>Dual </a:t>
            </a:r>
            <a:r>
              <a:rPr lang="de-DE" sz="1600" b="1" err="1">
                <a:ea typeface="+mn-lt"/>
                <a:cs typeface="+mn-lt"/>
              </a:rPr>
              <a:t>storage</a:t>
            </a:r>
            <a:r>
              <a:rPr lang="de-DE" sz="1600" b="1">
                <a:ea typeface="+mn-lt"/>
                <a:cs typeface="+mn-lt"/>
              </a:rPr>
              <a:t> </a:t>
            </a:r>
            <a:r>
              <a:rPr lang="de-DE" sz="1600" b="1" err="1">
                <a:ea typeface="+mn-lt"/>
                <a:cs typeface="+mn-lt"/>
              </a:rPr>
              <a:t>architecture</a:t>
            </a:r>
            <a:r>
              <a:rPr lang="de-DE" sz="1600" b="1">
                <a:ea typeface="+mn-lt"/>
                <a:cs typeface="+mn-lt"/>
              </a:rPr>
              <a:t>:</a:t>
            </a:r>
            <a:r>
              <a:rPr lang="de-DE" sz="1600">
                <a:ea typeface="+mn-lt"/>
                <a:cs typeface="+mn-lt"/>
              </a:rPr>
              <a:t> Event log (JSONL) </a:t>
            </a:r>
            <a:r>
              <a:rPr lang="de-DE" sz="1600" err="1">
                <a:ea typeface="+mn-lt"/>
                <a:cs typeface="+mn-lt"/>
              </a:rPr>
              <a:t>is</a:t>
            </a:r>
            <a:r>
              <a:rPr lang="de-DE" sz="1600">
                <a:ea typeface="+mn-lt"/>
                <a:cs typeface="+mn-lt"/>
              </a:rPr>
              <a:t> append-</a:t>
            </a:r>
            <a:r>
              <a:rPr lang="de-DE" sz="1600" err="1">
                <a:ea typeface="+mn-lt"/>
                <a:cs typeface="+mn-lt"/>
              </a:rPr>
              <a:t>only</a:t>
            </a:r>
            <a:r>
              <a:rPr lang="de-DE" sz="1600">
                <a:ea typeface="+mn-lt"/>
                <a:cs typeface="+mn-lt"/>
              </a:rPr>
              <a:t> and crash-safe </a:t>
            </a:r>
          </a:p>
          <a:p>
            <a:pPr marL="285750" indent="-285750">
              <a:buFont typeface="Arial"/>
              <a:buChar char="•"/>
            </a:pPr>
            <a:r>
              <a:rPr lang="de-DE" sz="1600" b="1">
                <a:ea typeface="+mn-lt"/>
                <a:cs typeface="+mn-lt"/>
              </a:rPr>
              <a:t>Persistent </a:t>
            </a:r>
            <a:r>
              <a:rPr lang="de-DE" sz="1600" b="1" err="1">
                <a:ea typeface="+mn-lt"/>
                <a:cs typeface="+mn-lt"/>
              </a:rPr>
              <a:t>historical</a:t>
            </a:r>
            <a:r>
              <a:rPr lang="de-DE" sz="1600" b="1">
                <a:ea typeface="+mn-lt"/>
                <a:cs typeface="+mn-lt"/>
              </a:rPr>
              <a:t> </a:t>
            </a:r>
            <a:r>
              <a:rPr lang="de-DE" sz="1600" b="1" err="1">
                <a:ea typeface="+mn-lt"/>
                <a:cs typeface="+mn-lt"/>
              </a:rPr>
              <a:t>results</a:t>
            </a:r>
            <a:r>
              <a:rPr lang="de-DE" sz="1600" b="1">
                <a:ea typeface="+mn-lt"/>
                <a:cs typeface="+mn-lt"/>
              </a:rPr>
              <a:t>:</a:t>
            </a:r>
            <a:r>
              <a:rPr lang="de-DE" sz="1600">
                <a:ea typeface="+mn-lt"/>
                <a:cs typeface="+mn-lt"/>
              </a:rPr>
              <a:t> </a:t>
            </a:r>
            <a:r>
              <a:rPr lang="de-DE" sz="1600" err="1">
                <a:ea typeface="+mn-lt"/>
                <a:cs typeface="+mn-lt"/>
              </a:rPr>
              <a:t>Guided</a:t>
            </a:r>
            <a:r>
              <a:rPr lang="de-DE" sz="1600">
                <a:ea typeface="+mn-lt"/>
                <a:cs typeface="+mn-lt"/>
              </a:rPr>
              <a:t> </a:t>
            </a:r>
            <a:r>
              <a:rPr lang="de-DE" sz="1600" err="1">
                <a:ea typeface="+mn-lt"/>
                <a:cs typeface="+mn-lt"/>
              </a:rPr>
              <a:t>run</a:t>
            </a:r>
            <a:r>
              <a:rPr lang="de-DE" sz="1600">
                <a:ea typeface="+mn-lt"/>
                <a:cs typeface="+mn-lt"/>
              </a:rPr>
              <a:t> </a:t>
            </a:r>
            <a:r>
              <a:rPr lang="de-DE" sz="1600" err="1">
                <a:ea typeface="+mn-lt"/>
                <a:cs typeface="+mn-lt"/>
              </a:rPr>
              <a:t>data</a:t>
            </a:r>
            <a:r>
              <a:rPr lang="de-DE" sz="1600">
                <a:ea typeface="+mn-lt"/>
                <a:cs typeface="+mn-lt"/>
              </a:rPr>
              <a:t> and user-</a:t>
            </a:r>
            <a:r>
              <a:rPr lang="de-DE" sz="1600" err="1">
                <a:ea typeface="+mn-lt"/>
                <a:cs typeface="+mn-lt"/>
              </a:rPr>
              <a:t>submitted</a:t>
            </a:r>
            <a:r>
              <a:rPr lang="de-DE" sz="1600">
                <a:ea typeface="+mn-lt"/>
                <a:cs typeface="+mn-lt"/>
              </a:rPr>
              <a:t> </a:t>
            </a:r>
            <a:r>
              <a:rPr lang="de-DE" sz="1600" err="1">
                <a:ea typeface="+mn-lt"/>
                <a:cs typeface="+mn-lt"/>
              </a:rPr>
              <a:t>session</a:t>
            </a:r>
            <a:r>
              <a:rPr lang="de-DE" sz="1600">
                <a:ea typeface="+mn-lt"/>
                <a:cs typeface="+mn-lt"/>
              </a:rPr>
              <a:t> </a:t>
            </a:r>
            <a:r>
              <a:rPr lang="de-DE" sz="1600" err="1">
                <a:ea typeface="+mn-lt"/>
                <a:cs typeface="+mn-lt"/>
              </a:rPr>
              <a:t>reports</a:t>
            </a:r>
            <a:r>
              <a:rPr lang="de-DE" sz="1600">
                <a:ea typeface="+mn-lt"/>
                <a:cs typeface="+mn-lt"/>
              </a:rPr>
              <a:t> </a:t>
            </a:r>
            <a:r>
              <a:rPr lang="de-DE" sz="1600" err="1">
                <a:ea typeface="+mn-lt"/>
                <a:cs typeface="+mn-lt"/>
              </a:rPr>
              <a:t>are</a:t>
            </a:r>
            <a:r>
              <a:rPr lang="de-DE" sz="1600">
                <a:ea typeface="+mn-lt"/>
                <a:cs typeface="+mn-lt"/>
              </a:rPr>
              <a:t> </a:t>
            </a:r>
            <a:r>
              <a:rPr lang="de-DE" sz="1600" err="1">
                <a:ea typeface="+mn-lt"/>
                <a:cs typeface="+mn-lt"/>
              </a:rPr>
              <a:t>never</a:t>
            </a:r>
            <a:r>
              <a:rPr lang="de-DE" sz="1600">
                <a:ea typeface="+mn-lt"/>
                <a:cs typeface="+mn-lt"/>
              </a:rPr>
              <a:t> </a:t>
            </a:r>
            <a:r>
              <a:rPr lang="de-DE" sz="1600" err="1">
                <a:ea typeface="+mn-lt"/>
                <a:cs typeface="+mn-lt"/>
              </a:rPr>
              <a:t>pruned</a:t>
            </a:r>
          </a:p>
        </p:txBody>
      </p:sp>
    </p:spTree>
    <p:extLst>
      <p:ext uri="{BB962C8B-B14F-4D97-AF65-F5344CB8AC3E}">
        <p14:creationId xmlns:p14="http://schemas.microsoft.com/office/powerpoint/2010/main" val="2280595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8714D-B9EB-1BAA-75EB-880D26F4D30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10EE28-258E-88B3-3AFF-4105B767643E}"/>
              </a:ext>
            </a:extLst>
          </p:cNvPr>
          <p:cNvSpPr>
            <a:spLocks noGrp="1"/>
          </p:cNvSpPr>
          <p:nvPr>
            <p:ph type="title"/>
          </p:nvPr>
        </p:nvSpPr>
        <p:spPr/>
        <p:txBody>
          <a:bodyPr/>
          <a:lstStyle/>
          <a:p>
            <a:r>
              <a:rPr lang="de-DE" err="1">
                <a:solidFill>
                  <a:srgbClr val="5A6065"/>
                </a:solidFill>
              </a:rPr>
              <a:t>Pre</a:t>
            </a:r>
            <a:r>
              <a:rPr lang="de-DE">
                <a:solidFill>
                  <a:srgbClr val="5A6065"/>
                </a:solidFill>
              </a:rPr>
              <a:t>-Authentication Session Binding Problem</a:t>
            </a:r>
            <a:endParaRPr lang="de-DE">
              <a:solidFill>
                <a:srgbClr val="5A6065"/>
              </a:solidFill>
              <a:ea typeface="Verdana"/>
            </a:endParaRPr>
          </a:p>
          <a:p>
            <a:endParaRPr lang="de-DE">
              <a:solidFill>
                <a:srgbClr val="5A6065"/>
              </a:solidFill>
              <a:ea typeface="Verdana"/>
            </a:endParaRPr>
          </a:p>
          <a:p>
            <a:endParaRPr lang="de-DE">
              <a:ea typeface="Verdana"/>
            </a:endParaRPr>
          </a:p>
        </p:txBody>
      </p:sp>
      <p:sp>
        <p:nvSpPr>
          <p:cNvPr id="3" name="Datumsplatzhalter 2">
            <a:extLst>
              <a:ext uri="{FF2B5EF4-FFF2-40B4-BE49-F238E27FC236}">
                <a16:creationId xmlns:a16="http://schemas.microsoft.com/office/drawing/2014/main" id="{50F47CA1-F58F-3552-A63D-15F4219405F9}"/>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429156DD-4896-108F-51BA-37762ED47540}"/>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99B22436-B23F-2E88-04E6-D37D9C912023}"/>
              </a:ext>
            </a:extLst>
          </p:cNvPr>
          <p:cNvSpPr>
            <a:spLocks noGrp="1"/>
          </p:cNvSpPr>
          <p:nvPr>
            <p:ph type="sldNum" sz="quarter" idx="16"/>
          </p:nvPr>
        </p:nvSpPr>
        <p:spPr/>
        <p:txBody>
          <a:bodyPr/>
          <a:lstStyle/>
          <a:p>
            <a:fld id="{B1A20FC8-41B9-4055-A397-5AB32DE79FCA}" type="slidenum">
              <a:rPr lang="de-DE" smtClean="0"/>
              <a:pPr/>
              <a:t>41</a:t>
            </a:fld>
            <a:endParaRPr lang="de-DE"/>
          </a:p>
        </p:txBody>
      </p:sp>
      <p:sp>
        <p:nvSpPr>
          <p:cNvPr id="6" name="Textplatzhalter 5">
            <a:extLst>
              <a:ext uri="{FF2B5EF4-FFF2-40B4-BE49-F238E27FC236}">
                <a16:creationId xmlns:a16="http://schemas.microsoft.com/office/drawing/2014/main" id="{5A6EAB7A-0F28-2172-76F0-F132EDCDDB60}"/>
              </a:ext>
            </a:extLst>
          </p:cNvPr>
          <p:cNvSpPr>
            <a:spLocks noGrp="1"/>
          </p:cNvSpPr>
          <p:nvPr>
            <p:ph type="body" sz="quarter" idx="19"/>
          </p:nvPr>
        </p:nvSpPr>
        <p:spPr/>
        <p:txBody>
          <a:bodyPr vert="horz" lIns="0" tIns="0" rIns="0" bIns="0" rtlCol="0" anchor="t">
            <a:noAutofit/>
          </a:bodyPr>
          <a:lstStyle/>
          <a:p>
            <a:r>
              <a:rPr lang="de-DE" sz="1200">
                <a:ea typeface="+mn-lt"/>
                <a:cs typeface="+mn-lt"/>
              </a:rPr>
              <a:t>Client </a:t>
            </a:r>
            <a:r>
              <a:rPr lang="de-DE" sz="1200" err="1">
                <a:ea typeface="+mn-lt"/>
                <a:cs typeface="+mn-lt"/>
              </a:rPr>
              <a:t>connects</a:t>
            </a:r>
            <a:r>
              <a:rPr lang="de-DE" sz="1200">
                <a:ea typeface="+mn-lt"/>
                <a:cs typeface="+mn-lt"/>
              </a:rPr>
              <a:t> (</a:t>
            </a:r>
            <a:r>
              <a:rPr lang="de-DE" sz="1200" err="1">
                <a:ea typeface="+mn-lt"/>
                <a:cs typeface="+mn-lt"/>
              </a:rPr>
              <a:t>port</a:t>
            </a:r>
            <a:r>
              <a:rPr lang="de-DE" sz="1200">
                <a:ea typeface="+mn-lt"/>
                <a:cs typeface="+mn-lt"/>
              </a:rPr>
              <a:t> 587)   ← </a:t>
            </a:r>
            <a:r>
              <a:rPr lang="de-DE" sz="1200" err="1">
                <a:ea typeface="+mn-lt"/>
                <a:cs typeface="+mn-lt"/>
              </a:rPr>
              <a:t>only</a:t>
            </a:r>
            <a:r>
              <a:rPr lang="de-DE" sz="1200">
                <a:ea typeface="+mn-lt"/>
                <a:cs typeface="+mn-lt"/>
              </a:rPr>
              <a:t> IP </a:t>
            </a:r>
            <a:r>
              <a:rPr lang="de-DE" sz="1200" err="1">
                <a:ea typeface="+mn-lt"/>
                <a:cs typeface="+mn-lt"/>
              </a:rPr>
              <a:t>known</a:t>
            </a:r>
            <a:endParaRPr lang="de-DE" sz="1200">
              <a:ea typeface="+mn-lt"/>
              <a:cs typeface="+mn-lt"/>
            </a:endParaRPr>
          </a:p>
          <a:p>
            <a:endParaRPr lang="de-DE" sz="1200">
              <a:ea typeface="+mn-lt"/>
              <a:cs typeface="+mn-lt"/>
            </a:endParaRPr>
          </a:p>
          <a:p>
            <a:r>
              <a:rPr lang="de-DE" sz="1200">
                <a:ea typeface="+mn-lt"/>
                <a:cs typeface="+mn-lt"/>
              </a:rPr>
              <a:t>Server </a:t>
            </a:r>
            <a:r>
              <a:rPr lang="de-DE" sz="1200" err="1">
                <a:ea typeface="+mn-lt"/>
                <a:cs typeface="+mn-lt"/>
              </a:rPr>
              <a:t>sends</a:t>
            </a:r>
            <a:r>
              <a:rPr lang="de-DE" sz="1200">
                <a:ea typeface="+mn-lt"/>
                <a:cs typeface="+mn-lt"/>
              </a:rPr>
              <a:t>: 220 ESMTP    ← still </a:t>
            </a:r>
            <a:r>
              <a:rPr lang="de-DE" sz="1200" err="1">
                <a:ea typeface="+mn-lt"/>
                <a:cs typeface="+mn-lt"/>
              </a:rPr>
              <a:t>only</a:t>
            </a:r>
            <a:r>
              <a:rPr lang="de-DE" sz="1200">
                <a:ea typeface="+mn-lt"/>
                <a:cs typeface="+mn-lt"/>
              </a:rPr>
              <a:t> IP </a:t>
            </a:r>
            <a:r>
              <a:rPr lang="de-DE" sz="1200" err="1">
                <a:ea typeface="+mn-lt"/>
                <a:cs typeface="+mn-lt"/>
              </a:rPr>
              <a:t>is</a:t>
            </a:r>
            <a:r>
              <a:rPr lang="de-DE" sz="1200">
                <a:ea typeface="+mn-lt"/>
                <a:cs typeface="+mn-lt"/>
              </a:rPr>
              <a:t> </a:t>
            </a:r>
            <a:r>
              <a:rPr lang="de-DE" sz="1200" err="1">
                <a:ea typeface="+mn-lt"/>
                <a:cs typeface="+mn-lt"/>
              </a:rPr>
              <a:t>known</a:t>
            </a:r>
          </a:p>
          <a:p>
            <a:endParaRPr lang="de-DE" sz="1200">
              <a:ea typeface="+mn-lt"/>
              <a:cs typeface="+mn-lt"/>
            </a:endParaRPr>
          </a:p>
          <a:p>
            <a:r>
              <a:rPr lang="de-DE" sz="1200">
                <a:ea typeface="+mn-lt"/>
                <a:cs typeface="+mn-lt"/>
              </a:rPr>
              <a:t>Client: EHLO                         ← </a:t>
            </a:r>
            <a:r>
              <a:rPr lang="de-DE" sz="1200" err="1">
                <a:ea typeface="+mn-lt"/>
                <a:cs typeface="+mn-lt"/>
              </a:rPr>
              <a:t>server</a:t>
            </a:r>
            <a:r>
              <a:rPr lang="de-DE" sz="1200">
                <a:ea typeface="+mn-lt"/>
                <a:cs typeface="+mn-lt"/>
              </a:rPr>
              <a:t> </a:t>
            </a:r>
            <a:r>
              <a:rPr lang="de-DE" sz="1200" err="1">
                <a:ea typeface="+mn-lt"/>
                <a:cs typeface="+mn-lt"/>
              </a:rPr>
              <a:t>responds</a:t>
            </a:r>
            <a:r>
              <a:rPr lang="de-DE" sz="1200">
                <a:ea typeface="+mn-lt"/>
                <a:cs typeface="+mn-lt"/>
              </a:rPr>
              <a:t> </a:t>
            </a:r>
            <a:r>
              <a:rPr lang="de-DE" sz="1200" err="1">
                <a:ea typeface="+mn-lt"/>
                <a:cs typeface="+mn-lt"/>
              </a:rPr>
              <a:t>with</a:t>
            </a:r>
            <a:r>
              <a:rPr lang="de-DE" sz="1200">
                <a:ea typeface="+mn-lt"/>
                <a:cs typeface="+mn-lt"/>
              </a:rPr>
              <a:t> </a:t>
            </a:r>
            <a:r>
              <a:rPr lang="de-DE" sz="1200" err="1">
                <a:ea typeface="+mn-lt"/>
                <a:cs typeface="+mn-lt"/>
              </a:rPr>
              <a:t>capabilities</a:t>
            </a:r>
            <a:r>
              <a:rPr lang="de-DE" sz="1200">
                <a:ea typeface="+mn-lt"/>
                <a:cs typeface="+mn-lt"/>
              </a:rPr>
              <a:t> (T1 </a:t>
            </a:r>
            <a:r>
              <a:rPr lang="de-DE" sz="1200" err="1">
                <a:ea typeface="+mn-lt"/>
                <a:cs typeface="+mn-lt"/>
              </a:rPr>
              <a:t>decision</a:t>
            </a:r>
            <a:r>
              <a:rPr lang="de-DE" sz="1200">
                <a:ea typeface="+mn-lt"/>
                <a:cs typeface="+mn-lt"/>
              </a:rPr>
              <a:t> HERE)</a:t>
            </a:r>
          </a:p>
          <a:p>
            <a:endParaRPr lang="de-DE" sz="1200">
              <a:ea typeface="Verdana"/>
            </a:endParaRPr>
          </a:p>
          <a:p>
            <a:r>
              <a:rPr lang="de-DE" sz="1200">
                <a:ea typeface="Verdana"/>
              </a:rPr>
              <a:t>Client: AUTH PLAIN &lt;base64&gt;   ← </a:t>
            </a:r>
            <a:r>
              <a:rPr lang="de-DE" sz="1200" err="1">
                <a:ea typeface="Verdana"/>
              </a:rPr>
              <a:t>session</a:t>
            </a:r>
            <a:r>
              <a:rPr lang="de-DE" sz="1200">
                <a:ea typeface="Verdana"/>
              </a:rPr>
              <a:t> ID </a:t>
            </a:r>
            <a:r>
              <a:rPr lang="de-DE" sz="1200" err="1">
                <a:ea typeface="Verdana"/>
              </a:rPr>
              <a:t>only</a:t>
            </a:r>
            <a:r>
              <a:rPr lang="de-DE" sz="1200">
                <a:ea typeface="Verdana"/>
              </a:rPr>
              <a:t> </a:t>
            </a:r>
            <a:r>
              <a:rPr lang="de-DE" sz="1200" err="1">
                <a:ea typeface="Verdana"/>
              </a:rPr>
              <a:t>available</a:t>
            </a:r>
            <a:r>
              <a:rPr lang="de-DE" sz="1200">
                <a:ea typeface="Verdana"/>
              </a:rPr>
              <a:t> NOW (</a:t>
            </a:r>
            <a:r>
              <a:rPr lang="de-DE" sz="1200" err="1">
                <a:ea typeface="Verdana"/>
              </a:rPr>
              <a:t>too</a:t>
            </a:r>
            <a:r>
              <a:rPr lang="de-DE" sz="1200">
                <a:ea typeface="Verdana"/>
              </a:rPr>
              <a:t> </a:t>
            </a:r>
            <a:r>
              <a:rPr lang="de-DE" sz="1200" err="1">
                <a:ea typeface="Verdana"/>
              </a:rPr>
              <a:t>late</a:t>
            </a:r>
            <a:r>
              <a:rPr lang="de-DE" sz="1200">
                <a:ea typeface="Verdana"/>
              </a:rPr>
              <a:t>)</a:t>
            </a:r>
          </a:p>
          <a:p>
            <a:endParaRPr lang="de-DE" sz="1200">
              <a:ea typeface="Verdana"/>
            </a:endParaRPr>
          </a:p>
          <a:p>
            <a:endParaRPr lang="de-DE" sz="1200">
              <a:ea typeface="Verdana"/>
            </a:endParaRPr>
          </a:p>
          <a:p>
            <a:endParaRPr lang="de-DE" sz="1200">
              <a:ea typeface="Verdana"/>
            </a:endParaRPr>
          </a:p>
          <a:p>
            <a:r>
              <a:rPr lang="de-DE" sz="1400" b="1">
                <a:ea typeface="Verdana"/>
              </a:rPr>
              <a:t>Problems:</a:t>
            </a:r>
          </a:p>
          <a:p>
            <a:pPr marL="171450" indent="-171450">
              <a:buChar char="•"/>
            </a:pPr>
            <a:r>
              <a:rPr lang="de-DE" sz="1200">
                <a:solidFill>
                  <a:srgbClr val="5A6065"/>
                </a:solidFill>
                <a:ea typeface="+mn-lt"/>
                <a:cs typeface="+mn-lt"/>
              </a:rPr>
              <a:t>NAT / </a:t>
            </a:r>
            <a:r>
              <a:rPr lang="de-DE" sz="1200" err="1">
                <a:solidFill>
                  <a:srgbClr val="5A6065"/>
                </a:solidFill>
                <a:ea typeface="+mn-lt"/>
                <a:cs typeface="+mn-lt"/>
              </a:rPr>
              <a:t>shared</a:t>
            </a:r>
            <a:r>
              <a:rPr lang="de-DE" sz="1200">
                <a:solidFill>
                  <a:srgbClr val="5A6065"/>
                </a:solidFill>
                <a:ea typeface="+mn-lt"/>
                <a:cs typeface="+mn-lt"/>
              </a:rPr>
              <a:t> IPs</a:t>
            </a:r>
          </a:p>
          <a:p>
            <a:pPr marL="171450" indent="-171450">
              <a:buChar char="•"/>
            </a:pPr>
            <a:r>
              <a:rPr lang="de-DE" sz="1200">
                <a:solidFill>
                  <a:srgbClr val="5A6065"/>
                </a:solidFill>
                <a:ea typeface="+mn-lt"/>
                <a:cs typeface="+mn-lt"/>
              </a:rPr>
              <a:t>CGNAT (mobile </a:t>
            </a:r>
            <a:r>
              <a:rPr lang="de-DE" sz="1200" err="1">
                <a:solidFill>
                  <a:srgbClr val="5A6065"/>
                </a:solidFill>
                <a:ea typeface="+mn-lt"/>
                <a:cs typeface="+mn-lt"/>
              </a:rPr>
              <a:t>carriers</a:t>
            </a:r>
            <a:r>
              <a:rPr lang="de-DE" sz="1200">
                <a:solidFill>
                  <a:srgbClr val="5A6065"/>
                </a:solidFill>
                <a:ea typeface="+mn-lt"/>
                <a:cs typeface="+mn-lt"/>
              </a:rPr>
              <a:t>)</a:t>
            </a:r>
          </a:p>
          <a:p>
            <a:pPr marL="171450" indent="-171450">
              <a:buChar char="•"/>
            </a:pPr>
            <a:r>
              <a:rPr lang="de-DE" sz="1200">
                <a:solidFill>
                  <a:srgbClr val="5A6065"/>
                </a:solidFill>
                <a:ea typeface="+mn-lt"/>
                <a:cs typeface="+mn-lt"/>
              </a:rPr>
              <a:t>VPN / </a:t>
            </a:r>
            <a:r>
              <a:rPr lang="de-DE" sz="1200" err="1">
                <a:solidFill>
                  <a:srgbClr val="5A6065"/>
                </a:solidFill>
                <a:ea typeface="+mn-lt"/>
                <a:cs typeface="+mn-lt"/>
              </a:rPr>
              <a:t>proxy</a:t>
            </a:r>
            <a:endParaRPr lang="de-DE" sz="1200">
              <a:solidFill>
                <a:srgbClr val="5A6065"/>
              </a:solidFill>
              <a:ea typeface="+mn-lt"/>
              <a:cs typeface="+mn-lt"/>
            </a:endParaRPr>
          </a:p>
          <a:p>
            <a:pPr marL="171450" indent="-171450">
              <a:buChar char="•"/>
            </a:pPr>
            <a:r>
              <a:rPr lang="de-DE" sz="1200">
                <a:solidFill>
                  <a:srgbClr val="5A6065"/>
                </a:solidFill>
                <a:ea typeface="+mn-lt"/>
                <a:cs typeface="+mn-lt"/>
              </a:rPr>
              <a:t>Dynamic IP </a:t>
            </a:r>
            <a:r>
              <a:rPr lang="de-DE" sz="1200" err="1">
                <a:solidFill>
                  <a:srgbClr val="5A6065"/>
                </a:solidFill>
                <a:ea typeface="+mn-lt"/>
                <a:cs typeface="+mn-lt"/>
              </a:rPr>
              <a:t>changes</a:t>
            </a:r>
            <a:endParaRPr lang="de-DE" sz="1200">
              <a:solidFill>
                <a:srgbClr val="5A6065"/>
              </a:solidFill>
              <a:ea typeface="+mn-lt"/>
              <a:cs typeface="+mn-lt"/>
            </a:endParaRPr>
          </a:p>
          <a:p>
            <a:pPr marL="171450" indent="-171450">
              <a:buChar char="•"/>
            </a:pPr>
            <a:r>
              <a:rPr lang="de-DE" sz="1200" err="1">
                <a:solidFill>
                  <a:srgbClr val="5A6065"/>
                </a:solidFill>
                <a:ea typeface="+mn-lt"/>
                <a:cs typeface="+mn-lt"/>
              </a:rPr>
              <a:t>Race</a:t>
            </a:r>
            <a:r>
              <a:rPr lang="de-DE" sz="1200">
                <a:solidFill>
                  <a:srgbClr val="5A6065"/>
                </a:solidFill>
                <a:ea typeface="+mn-lt"/>
                <a:cs typeface="+mn-lt"/>
              </a:rPr>
              <a:t> </a:t>
            </a:r>
            <a:r>
              <a:rPr lang="de-DE" sz="1200" err="1">
                <a:solidFill>
                  <a:srgbClr val="5A6065"/>
                </a:solidFill>
                <a:ea typeface="+mn-lt"/>
                <a:cs typeface="+mn-lt"/>
              </a:rPr>
              <a:t>condition</a:t>
            </a:r>
            <a:endParaRPr lang="de-DE" sz="1200" err="1">
              <a:solidFill>
                <a:srgbClr val="5A6065"/>
              </a:solidFill>
              <a:ea typeface="Verdana"/>
            </a:endParaRPr>
          </a:p>
        </p:txBody>
      </p:sp>
      <p:cxnSp>
        <p:nvCxnSpPr>
          <p:cNvPr id="8" name="Gerade Verbindung mit Pfeil 7">
            <a:extLst>
              <a:ext uri="{FF2B5EF4-FFF2-40B4-BE49-F238E27FC236}">
                <a16:creationId xmlns:a16="http://schemas.microsoft.com/office/drawing/2014/main" id="{8BE2B462-E273-801D-F9BB-79CFEA63790D}"/>
              </a:ext>
            </a:extLst>
          </p:cNvPr>
          <p:cNvCxnSpPr>
            <a:cxnSpLocks/>
          </p:cNvCxnSpPr>
          <p:nvPr/>
        </p:nvCxnSpPr>
        <p:spPr>
          <a:xfrm flipH="1">
            <a:off x="1072746" y="1698461"/>
            <a:ext cx="3392" cy="278039"/>
          </a:xfrm>
          <a:prstGeom prst="straightConnector1">
            <a:avLst/>
          </a:prstGeom>
          <a:ln>
            <a:solidFill>
              <a:schemeClr val="tx1"/>
            </a:solidFill>
            <a:headEnd type="none"/>
            <a:tailEnd type="triangle"/>
          </a:ln>
        </p:spPr>
        <p:style>
          <a:lnRef idx="3">
            <a:schemeClr val="accent1"/>
          </a:lnRef>
          <a:fillRef idx="0">
            <a:schemeClr val="accent1"/>
          </a:fillRef>
          <a:effectRef idx="2">
            <a:schemeClr val="accent1"/>
          </a:effectRef>
          <a:fontRef idx="minor">
            <a:schemeClr val="tx1"/>
          </a:fontRef>
        </p:style>
      </p:cxnSp>
      <p:cxnSp>
        <p:nvCxnSpPr>
          <p:cNvPr id="9" name="Gerade Verbindung mit Pfeil 8">
            <a:extLst>
              <a:ext uri="{FF2B5EF4-FFF2-40B4-BE49-F238E27FC236}">
                <a16:creationId xmlns:a16="http://schemas.microsoft.com/office/drawing/2014/main" id="{D4546D1D-2CD9-5D9E-CFC1-FC4621B0B095}"/>
              </a:ext>
            </a:extLst>
          </p:cNvPr>
          <p:cNvCxnSpPr>
            <a:cxnSpLocks/>
          </p:cNvCxnSpPr>
          <p:nvPr/>
        </p:nvCxnSpPr>
        <p:spPr>
          <a:xfrm flipH="1">
            <a:off x="1072746" y="2225999"/>
            <a:ext cx="3392" cy="278039"/>
          </a:xfrm>
          <a:prstGeom prst="straightConnector1">
            <a:avLst/>
          </a:prstGeom>
          <a:ln>
            <a:solidFill>
              <a:schemeClr val="tx1"/>
            </a:solidFill>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0" name="Gerade Verbindung mit Pfeil 9">
            <a:extLst>
              <a:ext uri="{FF2B5EF4-FFF2-40B4-BE49-F238E27FC236}">
                <a16:creationId xmlns:a16="http://schemas.microsoft.com/office/drawing/2014/main" id="{DCB8F015-3C42-A88E-33D3-8236C3E28E78}"/>
              </a:ext>
            </a:extLst>
          </p:cNvPr>
          <p:cNvCxnSpPr>
            <a:cxnSpLocks/>
          </p:cNvCxnSpPr>
          <p:nvPr/>
        </p:nvCxnSpPr>
        <p:spPr>
          <a:xfrm flipH="1">
            <a:off x="1072746" y="2786102"/>
            <a:ext cx="3392" cy="278039"/>
          </a:xfrm>
          <a:prstGeom prst="straightConnector1">
            <a:avLst/>
          </a:prstGeom>
          <a:ln>
            <a:solidFill>
              <a:schemeClr val="tx1"/>
            </a:solidFill>
            <a:headEnd type="non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1623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97FBD0-411D-5BE6-1C78-5C38799EE7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F75F8E-2DC6-8AD5-B641-D32831CD129D}"/>
              </a:ext>
            </a:extLst>
          </p:cNvPr>
          <p:cNvSpPr>
            <a:spLocks noGrp="1"/>
          </p:cNvSpPr>
          <p:nvPr>
            <p:ph type="title"/>
          </p:nvPr>
        </p:nvSpPr>
        <p:spPr/>
        <p:txBody>
          <a:bodyPr/>
          <a:lstStyle/>
          <a:p>
            <a:r>
              <a:rPr lang="en-US" b="1">
                <a:solidFill>
                  <a:schemeClr val="tx1"/>
                </a:solidFill>
              </a:rPr>
              <a:t>Why we simulate (and why we don’t run a proxy/MITM)</a:t>
            </a:r>
            <a:endParaRPr lang="en-US">
              <a:solidFill>
                <a:schemeClr val="tx1"/>
              </a:solidFill>
            </a:endParaRPr>
          </a:p>
        </p:txBody>
      </p:sp>
      <p:sp>
        <p:nvSpPr>
          <p:cNvPr id="6" name="Datumsplatzhalter 5">
            <a:extLst>
              <a:ext uri="{FF2B5EF4-FFF2-40B4-BE49-F238E27FC236}">
                <a16:creationId xmlns:a16="http://schemas.microsoft.com/office/drawing/2014/main" id="{68FF24EB-B811-77DA-7100-4B37A64ED909}"/>
              </a:ext>
            </a:extLst>
          </p:cNvPr>
          <p:cNvSpPr>
            <a:spLocks noGrp="1"/>
          </p:cNvSpPr>
          <p:nvPr>
            <p:ph type="dt" sz="half" idx="14"/>
          </p:nvPr>
        </p:nvSpPr>
        <p:spPr/>
        <p:txBody>
          <a:bodyPr/>
          <a:lstStyle/>
          <a:p>
            <a:fld id="{A0D84A88-A4AB-4444-AA3C-92EEA5BB5EBE}" type="datetime1">
              <a:rPr lang="de-DE" smtClean="0"/>
              <a:t>17.02.2026</a:t>
            </a:fld>
            <a:endParaRPr lang="de-DE"/>
          </a:p>
        </p:txBody>
      </p:sp>
      <p:sp>
        <p:nvSpPr>
          <p:cNvPr id="2" name="Footer Placeholder 1">
            <a:extLst>
              <a:ext uri="{FF2B5EF4-FFF2-40B4-BE49-F238E27FC236}">
                <a16:creationId xmlns:a16="http://schemas.microsoft.com/office/drawing/2014/main" id="{0A000749-6252-9705-194B-D16051890EB2}"/>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362A8BA4-5519-F949-FCC0-449C9B7DD0BB}"/>
              </a:ext>
            </a:extLst>
          </p:cNvPr>
          <p:cNvSpPr>
            <a:spLocks noGrp="1"/>
          </p:cNvSpPr>
          <p:nvPr>
            <p:ph type="sldNum" sz="quarter" idx="16"/>
          </p:nvPr>
        </p:nvSpPr>
        <p:spPr/>
        <p:txBody>
          <a:bodyPr/>
          <a:lstStyle/>
          <a:p>
            <a:fld id="{B1A20FC8-41B9-4055-A397-5AB32DE79FCA}" type="slidenum">
              <a:rPr lang="de-DE" smtClean="0"/>
              <a:pPr/>
              <a:t>42</a:t>
            </a:fld>
            <a:endParaRPr lang="en-US"/>
          </a:p>
        </p:txBody>
      </p:sp>
      <p:sp>
        <p:nvSpPr>
          <p:cNvPr id="3" name="Subtitle 2">
            <a:extLst>
              <a:ext uri="{FF2B5EF4-FFF2-40B4-BE49-F238E27FC236}">
                <a16:creationId xmlns:a16="http://schemas.microsoft.com/office/drawing/2014/main" id="{A26F769A-87E5-51E6-7770-14EBFBF2100E}"/>
              </a:ext>
            </a:extLst>
          </p:cNvPr>
          <p:cNvSpPr>
            <a:spLocks noGrp="1"/>
          </p:cNvSpPr>
          <p:nvPr>
            <p:ph type="body" sz="quarter" idx="19"/>
          </p:nvPr>
        </p:nvSpPr>
        <p:spPr/>
        <p:txBody>
          <a:bodyPr vert="horz" lIns="0" tIns="0" rIns="0" bIns="0" rtlCol="0" anchor="t">
            <a:noAutofit/>
          </a:bodyPr>
          <a:lstStyle/>
          <a:p>
            <a:r>
              <a:rPr lang="en-US" b="1"/>
              <a:t>Why no proxy on the client: </a:t>
            </a:r>
            <a:endParaRPr lang="en-US" b="1">
              <a:ea typeface="+mn-lt"/>
              <a:cs typeface="+mn-lt"/>
            </a:endParaRPr>
          </a:p>
          <a:p>
            <a:pPr marL="285750" indent="-285750">
              <a:buChar char="•"/>
            </a:pPr>
            <a:r>
              <a:rPr lang="en-US">
                <a:ea typeface="+mn-lt"/>
                <a:cs typeface="+mn-lt"/>
              </a:rPr>
              <a:t>as little setup as possible</a:t>
            </a:r>
            <a:endParaRPr lang="en-US">
              <a:ea typeface="Verdana"/>
            </a:endParaRPr>
          </a:p>
          <a:p>
            <a:endParaRPr lang="en-US">
              <a:ea typeface="Verdana"/>
            </a:endParaRPr>
          </a:p>
          <a:p>
            <a:r>
              <a:rPr lang="en-US" b="1"/>
              <a:t>Why no proxy on the server (we simulate instead)</a:t>
            </a:r>
            <a:endParaRPr lang="en-US"/>
          </a:p>
          <a:p>
            <a:pPr marL="285750" indent="-285750">
              <a:buFont typeface="Arial"/>
              <a:buChar char="•"/>
            </a:pPr>
            <a:r>
              <a:rPr lang="en-US">
                <a:ea typeface="+mn-lt"/>
                <a:cs typeface="+mn-lt"/>
              </a:rPr>
              <a:t>For our research question, what matters is the </a:t>
            </a:r>
            <a:r>
              <a:rPr lang="en-US" b="1">
                <a:ea typeface="+mn-lt"/>
                <a:cs typeface="+mn-lt"/>
              </a:rPr>
              <a:t>client’s view / decision point</a:t>
            </a:r>
            <a:endParaRPr lang="en-US">
              <a:ea typeface="+mn-lt"/>
              <a:cs typeface="+mn-lt"/>
            </a:endParaRPr>
          </a:p>
          <a:p>
            <a:pPr marL="285750" indent="-285750">
              <a:buClr>
                <a:srgbClr val="FFFFFF"/>
              </a:buClr>
              <a:buSzPct val="100000"/>
              <a:buFont typeface="Arial"/>
              <a:buChar char="•"/>
            </a:pPr>
            <a:r>
              <a:rPr lang="en-US">
                <a:ea typeface="+mn-lt"/>
                <a:cs typeface="+mn-lt"/>
              </a:rPr>
              <a:t>A test server can create the </a:t>
            </a:r>
            <a:r>
              <a:rPr lang="en-US" b="1">
                <a:ea typeface="+mn-lt"/>
                <a:cs typeface="+mn-lt"/>
              </a:rPr>
              <a:t>same observable conditions</a:t>
            </a:r>
            <a:r>
              <a:rPr lang="en-US">
                <a:ea typeface="+mn-lt"/>
                <a:cs typeface="+mn-lt"/>
              </a:rPr>
              <a:t> by responding “as if a MITM was present”</a:t>
            </a:r>
          </a:p>
          <a:p>
            <a:pPr marL="285750" indent="-285750">
              <a:buClr>
                <a:srgbClr val="FFFFFF"/>
              </a:buClr>
              <a:buSzPct val="100000"/>
              <a:buFont typeface="Arial"/>
              <a:buChar char="•"/>
            </a:pPr>
            <a:r>
              <a:rPr lang="en-US">
                <a:ea typeface="+mn-lt"/>
                <a:cs typeface="+mn-lt"/>
              </a:rPr>
              <a:t>Result: we can still measure whether the client ever sends </a:t>
            </a:r>
            <a:r>
              <a:rPr lang="en-US" b="1">
                <a:ea typeface="+mn-lt"/>
                <a:cs typeface="+mn-lt"/>
              </a:rPr>
              <a:t>AUTH/LOGIN without TLS</a:t>
            </a:r>
            <a:endParaRPr lang="en-US">
              <a:ea typeface="+mn-lt"/>
              <a:cs typeface="+mn-lt"/>
            </a:endParaRPr>
          </a:p>
          <a:p>
            <a:pPr marL="285750" indent="-285750">
              <a:buClr>
                <a:srgbClr val="FFFFFF"/>
              </a:buClr>
              <a:buSzPct val="100000"/>
              <a:buFont typeface="Arial"/>
              <a:buChar char="•"/>
            </a:pPr>
            <a:endParaRPr lang="en-US" b="1">
              <a:ea typeface="Verdana"/>
            </a:endParaRPr>
          </a:p>
          <a:p>
            <a:r>
              <a:rPr lang="en-US" b="1"/>
              <a:t>Could we still do it with a server-side proxy?</a:t>
            </a:r>
            <a:endParaRPr lang="en-US"/>
          </a:p>
          <a:p>
            <a:pPr marL="285750" indent="-285750">
              <a:buFont typeface="Arial"/>
              <a:buChar char="•"/>
            </a:pPr>
            <a:r>
              <a:rPr lang="en-US">
                <a:ea typeface="+mn-lt"/>
                <a:cs typeface="+mn-lt"/>
              </a:rPr>
              <a:t>Build a </a:t>
            </a:r>
            <a:r>
              <a:rPr lang="en-US" b="1">
                <a:ea typeface="+mn-lt"/>
                <a:cs typeface="+mn-lt"/>
              </a:rPr>
              <a:t>relay proxy</a:t>
            </a:r>
            <a:r>
              <a:rPr lang="en-US">
                <a:ea typeface="+mn-lt"/>
                <a:cs typeface="+mn-lt"/>
              </a:rPr>
              <a:t>: client → proxy → real upstream mail server</a:t>
            </a:r>
          </a:p>
          <a:p>
            <a:endParaRPr lang="en-US">
              <a:ea typeface="Verdana"/>
            </a:endParaRPr>
          </a:p>
          <a:p>
            <a:pPr marL="285750" indent="-285750">
              <a:buFont typeface="Arial"/>
              <a:buChar char="•"/>
            </a:pPr>
            <a:endParaRPr lang="en-US">
              <a:ea typeface="Verdana"/>
            </a:endParaRPr>
          </a:p>
          <a:p>
            <a:pPr marL="285750" indent="-285750">
              <a:buFont typeface="Arial"/>
              <a:buChar char="•"/>
            </a:pPr>
            <a:endParaRPr lang="en-US">
              <a:ea typeface="Verdana"/>
            </a:endParaRPr>
          </a:p>
          <a:p>
            <a:endParaRPr lang="en-US">
              <a:ea typeface="Verdana"/>
            </a:endParaRPr>
          </a:p>
        </p:txBody>
      </p:sp>
    </p:spTree>
    <p:extLst>
      <p:ext uri="{BB962C8B-B14F-4D97-AF65-F5344CB8AC3E}">
        <p14:creationId xmlns:p14="http://schemas.microsoft.com/office/powerpoint/2010/main" val="3016015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2B5E3-A053-0564-E098-43B384A6E29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C371D7D-588D-6A19-7CE9-D541CADC04EE}"/>
              </a:ext>
            </a:extLst>
          </p:cNvPr>
          <p:cNvSpPr>
            <a:spLocks noGrp="1"/>
          </p:cNvSpPr>
          <p:nvPr>
            <p:ph type="title"/>
          </p:nvPr>
        </p:nvSpPr>
        <p:spPr/>
        <p:txBody>
          <a:bodyPr/>
          <a:lstStyle/>
          <a:p>
            <a:r>
              <a:rPr lang="en-US" b="1">
                <a:solidFill>
                  <a:schemeClr val="tx1"/>
                </a:solidFill>
              </a:rPr>
              <a:t>Why no POP3?</a:t>
            </a:r>
            <a:endParaRPr lang="de-DE">
              <a:solidFill>
                <a:schemeClr val="tx1"/>
              </a:solidFill>
            </a:endParaRPr>
          </a:p>
        </p:txBody>
      </p:sp>
      <p:sp>
        <p:nvSpPr>
          <p:cNvPr id="6" name="Datumsplatzhalter 5">
            <a:extLst>
              <a:ext uri="{FF2B5EF4-FFF2-40B4-BE49-F238E27FC236}">
                <a16:creationId xmlns:a16="http://schemas.microsoft.com/office/drawing/2014/main" id="{A191B172-78D1-3D22-4E50-02173EF4AC75}"/>
              </a:ext>
            </a:extLst>
          </p:cNvPr>
          <p:cNvSpPr>
            <a:spLocks noGrp="1"/>
          </p:cNvSpPr>
          <p:nvPr>
            <p:ph type="dt" sz="half" idx="14"/>
          </p:nvPr>
        </p:nvSpPr>
        <p:spPr/>
        <p:txBody>
          <a:bodyPr/>
          <a:lstStyle/>
          <a:p>
            <a:fld id="{A0D84A88-A4AB-4444-AA3C-92EEA5BB5EBE}" type="datetime1">
              <a:rPr lang="de-DE" smtClean="0"/>
              <a:t>17.02.2026</a:t>
            </a:fld>
            <a:endParaRPr lang="de-DE"/>
          </a:p>
        </p:txBody>
      </p:sp>
      <p:sp>
        <p:nvSpPr>
          <p:cNvPr id="2" name="Footer Placeholder 1">
            <a:extLst>
              <a:ext uri="{FF2B5EF4-FFF2-40B4-BE49-F238E27FC236}">
                <a16:creationId xmlns:a16="http://schemas.microsoft.com/office/drawing/2014/main" id="{17CCD5F5-EA3E-70A3-C20B-DB26069AE694}"/>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AA722F77-0A51-B45E-F3CE-4DDEF1040A2C}"/>
              </a:ext>
            </a:extLst>
          </p:cNvPr>
          <p:cNvSpPr>
            <a:spLocks noGrp="1"/>
          </p:cNvSpPr>
          <p:nvPr>
            <p:ph type="sldNum" sz="quarter" idx="16"/>
          </p:nvPr>
        </p:nvSpPr>
        <p:spPr/>
        <p:txBody>
          <a:bodyPr/>
          <a:lstStyle/>
          <a:p>
            <a:fld id="{B1A20FC8-41B9-4055-A397-5AB32DE79FCA}" type="slidenum">
              <a:rPr lang="de-DE" smtClean="0"/>
              <a:pPr/>
              <a:t>43</a:t>
            </a:fld>
            <a:endParaRPr lang="en-US"/>
          </a:p>
        </p:txBody>
      </p:sp>
      <p:sp>
        <p:nvSpPr>
          <p:cNvPr id="3" name="Subtitle 2">
            <a:extLst>
              <a:ext uri="{FF2B5EF4-FFF2-40B4-BE49-F238E27FC236}">
                <a16:creationId xmlns:a16="http://schemas.microsoft.com/office/drawing/2014/main" id="{882254B7-98DC-1170-BF22-B367CD975E4F}"/>
              </a:ext>
            </a:extLst>
          </p:cNvPr>
          <p:cNvSpPr>
            <a:spLocks noGrp="1"/>
          </p:cNvSpPr>
          <p:nvPr>
            <p:ph type="body" sz="quarter" idx="19"/>
          </p:nvPr>
        </p:nvSpPr>
        <p:spPr/>
        <p:txBody>
          <a:bodyPr vert="horz" lIns="0" tIns="0" rIns="0" bIns="0" rtlCol="0" anchor="t">
            <a:noAutofit/>
          </a:bodyPr>
          <a:lstStyle/>
          <a:p>
            <a:pPr marL="285750" indent="-285750">
              <a:buChar char="•"/>
            </a:pPr>
            <a:r>
              <a:rPr lang="en-US">
                <a:solidFill>
                  <a:srgbClr val="5A6065"/>
                </a:solidFill>
                <a:ea typeface="+mn-lt"/>
                <a:cs typeface="+mn-lt"/>
              </a:rPr>
              <a:t>“legacy” protocol</a:t>
            </a:r>
          </a:p>
          <a:p>
            <a:pPr marL="285750" indent="-285750">
              <a:buChar char="•"/>
            </a:pPr>
            <a:r>
              <a:rPr lang="en-US">
                <a:solidFill>
                  <a:srgbClr val="5A6065"/>
                </a:solidFill>
                <a:ea typeface="+mn-lt"/>
                <a:cs typeface="+mn-lt"/>
              </a:rPr>
              <a:t>configuration effort for the user</a:t>
            </a:r>
            <a:endParaRPr lang="en-US">
              <a:solidFill>
                <a:srgbClr val="5A6065"/>
              </a:solidFill>
              <a:ea typeface="Verdana"/>
            </a:endParaRPr>
          </a:p>
          <a:p>
            <a:pPr marL="285750" indent="-285750">
              <a:buChar char="•"/>
            </a:pPr>
            <a:r>
              <a:rPr lang="en-US">
                <a:solidFill>
                  <a:srgbClr val="5A6065"/>
                </a:solidFill>
                <a:ea typeface="+mn-lt"/>
                <a:cs typeface="+mn-lt"/>
              </a:rPr>
              <a:t>Result: adding POP3 would likely reduce completion rate for a public self-test</a:t>
            </a:r>
            <a:endParaRPr lang="en-US">
              <a:solidFill>
                <a:srgbClr val="5A6065"/>
              </a:solidFill>
              <a:ea typeface="Verdana"/>
            </a:endParaRPr>
          </a:p>
          <a:p>
            <a:pPr marL="285750" indent="-285750">
              <a:buChar char="•"/>
            </a:pPr>
            <a:r>
              <a:rPr lang="en-US">
                <a:solidFill>
                  <a:srgbClr val="5A6065"/>
                </a:solidFill>
                <a:ea typeface="+mn-lt"/>
                <a:cs typeface="+mn-lt"/>
              </a:rPr>
              <a:t>For the initial service, IMAP + SMTP submission covers the most common real-world configurations</a:t>
            </a:r>
            <a:endParaRPr lang="en-US">
              <a:solidFill>
                <a:srgbClr val="5A6065"/>
              </a:solidFill>
              <a:ea typeface="Verdana"/>
            </a:endParaRPr>
          </a:p>
          <a:p>
            <a:pPr marL="285750" indent="-285750">
              <a:buFont typeface="Arial"/>
              <a:buChar char="•"/>
            </a:pPr>
            <a:endParaRPr lang="en-US">
              <a:solidFill>
                <a:srgbClr val="5A6065"/>
              </a:solidFill>
              <a:ea typeface="Verdana"/>
            </a:endParaRPr>
          </a:p>
          <a:p>
            <a:endParaRPr lang="en-US">
              <a:solidFill>
                <a:srgbClr val="5A6065"/>
              </a:solidFill>
              <a:ea typeface="Verdana"/>
            </a:endParaRPr>
          </a:p>
        </p:txBody>
      </p:sp>
    </p:spTree>
    <p:extLst>
      <p:ext uri="{BB962C8B-B14F-4D97-AF65-F5344CB8AC3E}">
        <p14:creationId xmlns:p14="http://schemas.microsoft.com/office/powerpoint/2010/main" val="513225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D607B1-305F-847F-D517-0FA437256638}"/>
              </a:ext>
            </a:extLst>
          </p:cNvPr>
          <p:cNvSpPr>
            <a:spLocks noGrp="1"/>
          </p:cNvSpPr>
          <p:nvPr>
            <p:ph type="title"/>
          </p:nvPr>
        </p:nvSpPr>
        <p:spPr/>
        <p:txBody>
          <a:bodyPr/>
          <a:lstStyle/>
          <a:p>
            <a:r>
              <a:rPr lang="de-DE" err="1">
                <a:ea typeface="Verdana"/>
              </a:rPr>
              <a:t>Existing</a:t>
            </a:r>
            <a:r>
              <a:rPr lang="de-DE">
                <a:ea typeface="Verdana"/>
              </a:rPr>
              <a:t> Tools?</a:t>
            </a:r>
            <a:endParaRPr lang="de-DE"/>
          </a:p>
        </p:txBody>
      </p:sp>
      <p:sp>
        <p:nvSpPr>
          <p:cNvPr id="3" name="Datumsplatzhalter 2">
            <a:extLst>
              <a:ext uri="{FF2B5EF4-FFF2-40B4-BE49-F238E27FC236}">
                <a16:creationId xmlns:a16="http://schemas.microsoft.com/office/drawing/2014/main" id="{5F7EAAD9-EFE4-7791-C6F3-96D4D3E988C5}"/>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BBE8F56F-5231-8895-6A18-9010847D28DE}"/>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580E98B5-607C-2D8E-5432-F3F5179CBFA5}"/>
              </a:ext>
            </a:extLst>
          </p:cNvPr>
          <p:cNvSpPr>
            <a:spLocks noGrp="1"/>
          </p:cNvSpPr>
          <p:nvPr>
            <p:ph type="sldNum" sz="quarter" idx="16"/>
          </p:nvPr>
        </p:nvSpPr>
        <p:spPr/>
        <p:txBody>
          <a:bodyPr/>
          <a:lstStyle/>
          <a:p>
            <a:fld id="{B1A20FC8-41B9-4055-A397-5AB32DE79FCA}" type="slidenum">
              <a:rPr lang="de-DE" smtClean="0"/>
              <a:pPr/>
              <a:t>44</a:t>
            </a:fld>
            <a:endParaRPr lang="de-DE"/>
          </a:p>
        </p:txBody>
      </p:sp>
      <p:graphicFrame>
        <p:nvGraphicFramePr>
          <p:cNvPr id="7" name="Tabelle 6">
            <a:extLst>
              <a:ext uri="{FF2B5EF4-FFF2-40B4-BE49-F238E27FC236}">
                <a16:creationId xmlns:a16="http://schemas.microsoft.com/office/drawing/2014/main" id="{B790E611-4568-D910-F738-02B01FDF0254}"/>
              </a:ext>
            </a:extLst>
          </p:cNvPr>
          <p:cNvGraphicFramePr>
            <a:graphicFrameLocks noGrp="1"/>
          </p:cNvGraphicFramePr>
          <p:nvPr>
            <p:extLst>
              <p:ext uri="{D42A27DB-BD31-4B8C-83A1-F6EECF244321}">
                <p14:modId xmlns:p14="http://schemas.microsoft.com/office/powerpoint/2010/main" val="1616943889"/>
              </p:ext>
            </p:extLst>
          </p:nvPr>
        </p:nvGraphicFramePr>
        <p:xfrm>
          <a:off x="883667" y="2035588"/>
          <a:ext cx="5120635" cy="3098800"/>
        </p:xfrm>
        <a:graphic>
          <a:graphicData uri="http://schemas.openxmlformats.org/drawingml/2006/table">
            <a:tbl>
              <a:tblPr firstRow="1" firstCol="1" bandRow="1">
                <a:tableStyleId>{5C22544A-7EE6-4342-B048-85BDC9FD1C3A}</a:tableStyleId>
              </a:tblPr>
              <a:tblGrid>
                <a:gridCol w="960117">
                  <a:extLst>
                    <a:ext uri="{9D8B030D-6E8A-4147-A177-3AD203B41FA5}">
                      <a16:colId xmlns:a16="http://schemas.microsoft.com/office/drawing/2014/main" val="420981194"/>
                    </a:ext>
                  </a:extLst>
                </a:gridCol>
                <a:gridCol w="990600">
                  <a:extLst>
                    <a:ext uri="{9D8B030D-6E8A-4147-A177-3AD203B41FA5}">
                      <a16:colId xmlns:a16="http://schemas.microsoft.com/office/drawing/2014/main" val="3330566109"/>
                    </a:ext>
                  </a:extLst>
                </a:gridCol>
                <a:gridCol w="1097280">
                  <a:extLst>
                    <a:ext uri="{9D8B030D-6E8A-4147-A177-3AD203B41FA5}">
                      <a16:colId xmlns:a16="http://schemas.microsoft.com/office/drawing/2014/main" val="3728207318"/>
                    </a:ext>
                  </a:extLst>
                </a:gridCol>
                <a:gridCol w="937258">
                  <a:extLst>
                    <a:ext uri="{9D8B030D-6E8A-4147-A177-3AD203B41FA5}">
                      <a16:colId xmlns:a16="http://schemas.microsoft.com/office/drawing/2014/main" val="443305746"/>
                    </a:ext>
                  </a:extLst>
                </a:gridCol>
                <a:gridCol w="1135380">
                  <a:extLst>
                    <a:ext uri="{9D8B030D-6E8A-4147-A177-3AD203B41FA5}">
                      <a16:colId xmlns:a16="http://schemas.microsoft.com/office/drawing/2014/main" val="943906567"/>
                    </a:ext>
                  </a:extLst>
                </a:gridCol>
              </a:tblGrid>
              <a:tr h="370840">
                <a:tc>
                  <a:txBody>
                    <a:bodyPr/>
                    <a:lstStyle/>
                    <a:p>
                      <a:endParaRPr lang="de-DE" sz="900"/>
                    </a:p>
                  </a:txBody>
                  <a:tcPr>
                    <a:noFill/>
                  </a:tcPr>
                </a:tc>
                <a:tc>
                  <a:txBody>
                    <a:bodyPr/>
                    <a:lstStyle/>
                    <a:p>
                      <a:r>
                        <a:rPr lang="de-DE" sz="900"/>
                        <a:t>EAST</a:t>
                      </a:r>
                    </a:p>
                  </a:txBody>
                  <a:tcPr/>
                </a:tc>
                <a:tc>
                  <a:txBody>
                    <a:bodyPr/>
                    <a:lstStyle/>
                    <a:p>
                      <a:r>
                        <a:rPr lang="de-DE" sz="900" err="1"/>
                        <a:t>CheckTLS</a:t>
                      </a:r>
                      <a:endParaRPr lang="de-DE" sz="900"/>
                    </a:p>
                  </a:txBody>
                  <a:tcPr/>
                </a:tc>
                <a:tc>
                  <a:txBody>
                    <a:bodyPr/>
                    <a:lstStyle/>
                    <a:p>
                      <a:r>
                        <a:rPr lang="de-DE" sz="900" err="1"/>
                        <a:t>BadSSL</a:t>
                      </a:r>
                      <a:endParaRPr lang="de-DE" sz="900"/>
                    </a:p>
                  </a:txBody>
                  <a:tcPr/>
                </a:tc>
                <a:tc>
                  <a:txBody>
                    <a:bodyPr/>
                    <a:lstStyle/>
                    <a:p>
                      <a:r>
                        <a:rPr lang="de-DE" sz="900" err="1"/>
                        <a:t>Our</a:t>
                      </a:r>
                      <a:r>
                        <a:rPr lang="de-DE" sz="900"/>
                        <a:t> </a:t>
                      </a:r>
                      <a:r>
                        <a:rPr lang="de-DE" sz="900" err="1"/>
                        <a:t>Selftest</a:t>
                      </a:r>
                      <a:r>
                        <a:rPr lang="de-DE" sz="900"/>
                        <a:t> Service</a:t>
                      </a:r>
                    </a:p>
                  </a:txBody>
                  <a:tcPr/>
                </a:tc>
                <a:extLst>
                  <a:ext uri="{0D108BD9-81ED-4DB2-BD59-A6C34878D82A}">
                    <a16:rowId xmlns:a16="http://schemas.microsoft.com/office/drawing/2014/main" val="3931563698"/>
                  </a:ext>
                </a:extLst>
              </a:tr>
              <a:tr h="370840">
                <a:tc>
                  <a:txBody>
                    <a:bodyPr/>
                    <a:lstStyle/>
                    <a:p>
                      <a:r>
                        <a:rPr lang="de-DE" sz="900" b="0"/>
                        <a:t>Target</a:t>
                      </a:r>
                    </a:p>
                  </a:txBody>
                  <a:tcPr/>
                </a:tc>
                <a:tc>
                  <a:txBody>
                    <a:bodyPr/>
                    <a:lstStyle/>
                    <a:p>
                      <a:pPr lvl="0">
                        <a:buNone/>
                      </a:pPr>
                      <a:r>
                        <a:rPr lang="de-DE" sz="900" u="none" strike="noStrike" noProof="0"/>
                        <a:t>Email </a:t>
                      </a:r>
                      <a:r>
                        <a:rPr lang="de-DE" sz="900" u="none" strike="noStrike" noProof="0" err="1"/>
                        <a:t>client</a:t>
                      </a:r>
                      <a:r>
                        <a:rPr lang="de-DE" sz="900" u="none" strike="noStrike" noProof="0"/>
                        <a:t> (MUA)</a:t>
                      </a:r>
                      <a:endParaRPr lang="de-DE" sz="900"/>
                    </a:p>
                  </a:txBody>
                  <a:tcPr/>
                </a:tc>
                <a:tc>
                  <a:txBody>
                    <a:bodyPr/>
                    <a:lstStyle/>
                    <a:p>
                      <a:pPr lvl="0">
                        <a:buNone/>
                      </a:pPr>
                      <a:r>
                        <a:rPr lang="de-DE" sz="900" u="none" strike="noStrike" noProof="0"/>
                        <a:t>Email </a:t>
                      </a:r>
                      <a:r>
                        <a:rPr lang="de-DE" sz="900" u="none" strike="noStrike" noProof="0" err="1"/>
                        <a:t>server</a:t>
                      </a:r>
                      <a:r>
                        <a:rPr lang="de-DE" sz="900" u="none" strike="noStrike" noProof="0"/>
                        <a:t> (MTA)</a:t>
                      </a:r>
                      <a:endParaRPr lang="de-DE" sz="900"/>
                    </a:p>
                  </a:txBody>
                  <a:tcPr/>
                </a:tc>
                <a:tc>
                  <a:txBody>
                    <a:bodyPr/>
                    <a:lstStyle/>
                    <a:p>
                      <a:pPr lvl="0">
                        <a:buNone/>
                      </a:pPr>
                      <a:r>
                        <a:rPr lang="de-DE" sz="900" u="none" strike="noStrike" noProof="0"/>
                        <a:t>Web </a:t>
                      </a:r>
                      <a:r>
                        <a:rPr lang="de-DE" sz="900" u="none" strike="noStrike" noProof="0" err="1"/>
                        <a:t>browser</a:t>
                      </a:r>
                      <a:endParaRPr lang="de-DE" sz="900"/>
                    </a:p>
                  </a:txBody>
                  <a:tcPr/>
                </a:tc>
                <a:tc>
                  <a:txBody>
                    <a:bodyPr/>
                    <a:lstStyle/>
                    <a:p>
                      <a:pPr lvl="0">
                        <a:buNone/>
                      </a:pPr>
                      <a:r>
                        <a:rPr lang="de-DE" sz="900" u="none" strike="noStrike" noProof="0"/>
                        <a:t>Email </a:t>
                      </a:r>
                      <a:r>
                        <a:rPr lang="de-DE" sz="900" u="none" strike="noStrike" noProof="0" err="1"/>
                        <a:t>client</a:t>
                      </a:r>
                      <a:r>
                        <a:rPr lang="de-DE" sz="900" u="none" strike="noStrike" noProof="0"/>
                        <a:t> (MUA)</a:t>
                      </a:r>
                      <a:endParaRPr lang="de-DE" sz="900"/>
                    </a:p>
                  </a:txBody>
                  <a:tcPr/>
                </a:tc>
                <a:extLst>
                  <a:ext uri="{0D108BD9-81ED-4DB2-BD59-A6C34878D82A}">
                    <a16:rowId xmlns:a16="http://schemas.microsoft.com/office/drawing/2014/main" val="630216431"/>
                  </a:ext>
                </a:extLst>
              </a:tr>
              <a:tr h="370840">
                <a:tc>
                  <a:txBody>
                    <a:bodyPr/>
                    <a:lstStyle/>
                    <a:p>
                      <a:r>
                        <a:rPr lang="de-DE" sz="900" b="0"/>
                        <a:t>Interface</a:t>
                      </a:r>
                    </a:p>
                  </a:txBody>
                  <a:tcPr/>
                </a:tc>
                <a:tc>
                  <a:txBody>
                    <a:bodyPr/>
                    <a:lstStyle/>
                    <a:p>
                      <a:pPr lvl="0">
                        <a:buNone/>
                      </a:pPr>
                      <a:r>
                        <a:rPr lang="de-DE" sz="900" u="none" strike="noStrike" noProof="0"/>
                        <a:t>CLI / </a:t>
                      </a:r>
                      <a:r>
                        <a:rPr lang="de-DE" sz="900" u="none" strike="noStrike" noProof="0" err="1"/>
                        <a:t>local</a:t>
                      </a:r>
                      <a:r>
                        <a:rPr lang="de-DE" sz="900" u="none" strike="noStrike" noProof="0"/>
                        <a:t> VM</a:t>
                      </a:r>
                      <a:endParaRPr lang="de-DE" sz="900"/>
                    </a:p>
                  </a:txBody>
                  <a:tcPr/>
                </a:tc>
                <a:tc>
                  <a:txBody>
                    <a:bodyPr/>
                    <a:lstStyle/>
                    <a:p>
                      <a:pPr lvl="0">
                        <a:buNone/>
                      </a:pPr>
                      <a:r>
                        <a:rPr lang="de-DE" sz="900" u="none" strike="noStrike" noProof="0"/>
                        <a:t>Web form</a:t>
                      </a:r>
                      <a:endParaRPr lang="de-DE" sz="900"/>
                    </a:p>
                  </a:txBody>
                  <a:tcPr/>
                </a:tc>
                <a:tc>
                  <a:txBody>
                    <a:bodyPr/>
                    <a:lstStyle/>
                    <a:p>
                      <a:pPr lvl="0">
                        <a:buNone/>
                      </a:pPr>
                      <a:r>
                        <a:rPr lang="de-DE" sz="900" u="none" strike="noStrike" noProof="0"/>
                        <a:t>Website</a:t>
                      </a:r>
                      <a:endParaRPr lang="de-DE" sz="900"/>
                    </a:p>
                  </a:txBody>
                  <a:tcPr/>
                </a:tc>
                <a:tc>
                  <a:txBody>
                    <a:bodyPr/>
                    <a:lstStyle/>
                    <a:p>
                      <a:pPr lvl="0">
                        <a:buNone/>
                      </a:pPr>
                      <a:r>
                        <a:rPr lang="de-DE" sz="900" u="none" strike="noStrike" noProof="0"/>
                        <a:t>Web </a:t>
                      </a:r>
                      <a:r>
                        <a:rPr lang="de-DE" sz="900" u="none" strike="noStrike" noProof="0" err="1"/>
                        <a:t>app</a:t>
                      </a:r>
                      <a:r>
                        <a:rPr lang="de-DE" sz="900" u="none" strike="noStrike" noProof="0"/>
                        <a:t> + </a:t>
                      </a:r>
                      <a:r>
                        <a:rPr lang="de-DE" sz="900" u="none" strike="noStrike" noProof="0" err="1"/>
                        <a:t>credentials</a:t>
                      </a:r>
                      <a:endParaRPr lang="de-DE" sz="900"/>
                    </a:p>
                  </a:txBody>
                  <a:tcPr/>
                </a:tc>
                <a:extLst>
                  <a:ext uri="{0D108BD9-81ED-4DB2-BD59-A6C34878D82A}">
                    <a16:rowId xmlns:a16="http://schemas.microsoft.com/office/drawing/2014/main" val="137095383"/>
                  </a:ext>
                </a:extLst>
              </a:tr>
              <a:tr h="370840">
                <a:tc>
                  <a:txBody>
                    <a:bodyPr/>
                    <a:lstStyle/>
                    <a:p>
                      <a:pPr lvl="0">
                        <a:buNone/>
                      </a:pPr>
                      <a:r>
                        <a:rPr lang="de-DE" sz="900" b="0" u="none" strike="noStrike" noProof="0" err="1"/>
                        <a:t>Audience</a:t>
                      </a:r>
                      <a:endParaRPr lang="de-DE" sz="900" b="0"/>
                    </a:p>
                  </a:txBody>
                  <a:tcPr/>
                </a:tc>
                <a:tc>
                  <a:txBody>
                    <a:bodyPr/>
                    <a:lstStyle/>
                    <a:p>
                      <a:pPr lvl="0">
                        <a:buNone/>
                      </a:pPr>
                      <a:r>
                        <a:rPr lang="de-DE" sz="900" u="none" strike="noStrike" noProof="0"/>
                        <a:t>Researchers</a:t>
                      </a:r>
                      <a:endParaRPr lang="de-DE" sz="900"/>
                    </a:p>
                  </a:txBody>
                  <a:tcPr/>
                </a:tc>
                <a:tc>
                  <a:txBody>
                    <a:bodyPr/>
                    <a:lstStyle/>
                    <a:p>
                      <a:pPr lvl="0">
                        <a:buNone/>
                      </a:pPr>
                      <a:r>
                        <a:rPr lang="de-DE" sz="900" u="none" strike="noStrike" noProof="0"/>
                        <a:t>Admins</a:t>
                      </a:r>
                      <a:endParaRPr lang="de-DE" sz="900"/>
                    </a:p>
                  </a:txBody>
                  <a:tcPr/>
                </a:tc>
                <a:tc>
                  <a:txBody>
                    <a:bodyPr/>
                    <a:lstStyle/>
                    <a:p>
                      <a:pPr lvl="0">
                        <a:buNone/>
                      </a:pPr>
                      <a:r>
                        <a:rPr lang="de-DE" sz="900" u="none" strike="noStrike" noProof="0"/>
                        <a:t>End </a:t>
                      </a:r>
                      <a:r>
                        <a:rPr lang="de-DE" sz="900" u="none" strike="noStrike" noProof="0" err="1"/>
                        <a:t>users</a:t>
                      </a:r>
                      <a:endParaRPr lang="de-DE" sz="900"/>
                    </a:p>
                  </a:txBody>
                  <a:tcPr/>
                </a:tc>
                <a:tc>
                  <a:txBody>
                    <a:bodyPr/>
                    <a:lstStyle/>
                    <a:p>
                      <a:pPr lvl="0">
                        <a:buNone/>
                      </a:pPr>
                      <a:r>
                        <a:rPr lang="de-DE" sz="900" u="none" strike="noStrike" noProof="0"/>
                        <a:t>End </a:t>
                      </a:r>
                      <a:r>
                        <a:rPr lang="de-DE" sz="900" u="none" strike="noStrike" noProof="0" err="1"/>
                        <a:t>users</a:t>
                      </a:r>
                      <a:r>
                        <a:rPr lang="de-DE" sz="900" u="none" strike="noStrike" noProof="0"/>
                        <a:t> / Admins</a:t>
                      </a:r>
                      <a:endParaRPr lang="de-DE" sz="900"/>
                    </a:p>
                  </a:txBody>
                  <a:tcPr/>
                </a:tc>
                <a:extLst>
                  <a:ext uri="{0D108BD9-81ED-4DB2-BD59-A6C34878D82A}">
                    <a16:rowId xmlns:a16="http://schemas.microsoft.com/office/drawing/2014/main" val="2609613547"/>
                  </a:ext>
                </a:extLst>
              </a:tr>
              <a:tr h="370840">
                <a:tc>
                  <a:txBody>
                    <a:bodyPr/>
                    <a:lstStyle/>
                    <a:p>
                      <a:pPr lvl="0">
                        <a:buNone/>
                      </a:pPr>
                      <a:r>
                        <a:rPr lang="de-DE" sz="900" b="0" u="none" strike="noStrike" noProof="0"/>
                        <a:t>STARTTLS </a:t>
                      </a:r>
                      <a:r>
                        <a:rPr lang="de-DE" sz="900" b="0" u="none" strike="noStrike" noProof="0" err="1"/>
                        <a:t>stripping</a:t>
                      </a:r>
                      <a:r>
                        <a:rPr lang="de-DE" sz="900" b="0" u="none" strike="noStrike" noProof="0"/>
                        <a:t> </a:t>
                      </a:r>
                      <a:r>
                        <a:rPr lang="de-DE" sz="900" b="0" u="none" strike="noStrike" noProof="0" err="1"/>
                        <a:t>test</a:t>
                      </a:r>
                      <a:endParaRPr lang="de-DE" sz="900" b="0"/>
                    </a:p>
                  </a:txBody>
                  <a:tcPr/>
                </a:tc>
                <a:tc>
                  <a:txBody>
                    <a:bodyPr/>
                    <a:lstStyle/>
                    <a:p>
                      <a:pPr lvl="0">
                        <a:buNone/>
                      </a:pPr>
                      <a:r>
                        <a:rPr lang="de-DE" sz="900" u="none" strike="noStrike" noProof="0"/>
                        <a:t>Yes (</a:t>
                      </a:r>
                      <a:r>
                        <a:rPr lang="de-DE" sz="900" u="none" strike="noStrike" noProof="0" err="1"/>
                        <a:t>simulated</a:t>
                      </a:r>
                      <a:r>
                        <a:rPr lang="de-DE" sz="900" u="none" strike="noStrike" noProof="0"/>
                        <a:t>)</a:t>
                      </a:r>
                      <a:endParaRPr lang="de-DE" sz="900"/>
                    </a:p>
                  </a:txBody>
                  <a:tcPr/>
                </a:tc>
                <a:tc>
                  <a:txBody>
                    <a:bodyPr/>
                    <a:lstStyle/>
                    <a:p>
                      <a:pPr lvl="0">
                        <a:buNone/>
                      </a:pPr>
                      <a:r>
                        <a:rPr lang="de-DE" sz="900" u="none" strike="noStrike" noProof="0" err="1"/>
                        <a:t>No</a:t>
                      </a:r>
                      <a:r>
                        <a:rPr lang="de-DE" sz="900" u="none" strike="noStrike" noProof="0"/>
                        <a:t> (passive </a:t>
                      </a:r>
                      <a:r>
                        <a:rPr lang="de-DE" sz="900" u="none" strike="noStrike" noProof="0" err="1"/>
                        <a:t>only</a:t>
                      </a:r>
                      <a:r>
                        <a:rPr lang="de-DE" sz="900" u="none" strike="noStrike" noProof="0"/>
                        <a:t>)</a:t>
                      </a:r>
                      <a:endParaRPr lang="de-DE" sz="900"/>
                    </a:p>
                  </a:txBody>
                  <a:tcPr/>
                </a:tc>
                <a:tc>
                  <a:txBody>
                    <a:bodyPr/>
                    <a:lstStyle/>
                    <a:p>
                      <a:pPr lvl="0">
                        <a:buNone/>
                      </a:pPr>
                      <a:r>
                        <a:rPr lang="de-DE" sz="900" u="none" strike="noStrike" noProof="0"/>
                        <a:t>N/A</a:t>
                      </a:r>
                      <a:endParaRPr lang="de-DE" sz="900"/>
                    </a:p>
                  </a:txBody>
                  <a:tcPr/>
                </a:tc>
                <a:tc>
                  <a:txBody>
                    <a:bodyPr/>
                    <a:lstStyle/>
                    <a:p>
                      <a:pPr lvl="0">
                        <a:buNone/>
                      </a:pPr>
                      <a:r>
                        <a:rPr lang="de-DE" sz="900" u="none" strike="noStrike" noProof="0"/>
                        <a:t>Yes (</a:t>
                      </a:r>
                      <a:r>
                        <a:rPr lang="de-DE" sz="900" u="none" strike="noStrike" noProof="0" err="1"/>
                        <a:t>simulated</a:t>
                      </a:r>
                      <a:r>
                        <a:rPr lang="de-DE" sz="900" u="none" strike="noStrike" noProof="0"/>
                        <a:t>, T1–T4)</a:t>
                      </a:r>
                      <a:endParaRPr lang="de-DE" sz="900"/>
                    </a:p>
                  </a:txBody>
                  <a:tcPr/>
                </a:tc>
                <a:extLst>
                  <a:ext uri="{0D108BD9-81ED-4DB2-BD59-A6C34878D82A}">
                    <a16:rowId xmlns:a16="http://schemas.microsoft.com/office/drawing/2014/main" val="1279451599"/>
                  </a:ext>
                </a:extLst>
              </a:tr>
              <a:tr h="370840">
                <a:tc>
                  <a:txBody>
                    <a:bodyPr/>
                    <a:lstStyle/>
                    <a:p>
                      <a:pPr lvl="0">
                        <a:buNone/>
                      </a:pPr>
                      <a:r>
                        <a:rPr lang="de-DE" sz="900" b="0" u="none" strike="noStrike" noProof="0"/>
                        <a:t>Setup </a:t>
                      </a:r>
                      <a:r>
                        <a:rPr lang="de-DE" sz="900" b="0" u="none" strike="noStrike" noProof="0" err="1"/>
                        <a:t>required</a:t>
                      </a:r>
                      <a:endParaRPr lang="de-DE" sz="900" b="0"/>
                    </a:p>
                  </a:txBody>
                  <a:tcPr/>
                </a:tc>
                <a:tc>
                  <a:txBody>
                    <a:bodyPr/>
                    <a:lstStyle/>
                    <a:p>
                      <a:pPr lvl="0">
                        <a:buNone/>
                      </a:pPr>
                      <a:r>
                        <a:rPr lang="de-DE" sz="900" u="none" strike="noStrike" noProof="0" err="1"/>
                        <a:t>Local</a:t>
                      </a:r>
                      <a:r>
                        <a:rPr lang="de-DE" sz="900" u="none" strike="noStrike" noProof="0"/>
                        <a:t> lab </a:t>
                      </a:r>
                      <a:r>
                        <a:rPr lang="de-DE" sz="900" u="none" strike="noStrike" noProof="0" err="1"/>
                        <a:t>environment</a:t>
                      </a:r>
                      <a:endParaRPr lang="de-DE" sz="900"/>
                    </a:p>
                  </a:txBody>
                  <a:tcPr/>
                </a:tc>
                <a:tc>
                  <a:txBody>
                    <a:bodyPr/>
                    <a:lstStyle/>
                    <a:p>
                      <a:pPr lvl="0">
                        <a:buNone/>
                      </a:pPr>
                      <a:r>
                        <a:rPr lang="de-DE" sz="900" u="none" strike="noStrike" noProof="0"/>
                        <a:t>None</a:t>
                      </a:r>
                      <a:endParaRPr lang="de-DE" sz="900"/>
                    </a:p>
                  </a:txBody>
                  <a:tcPr/>
                </a:tc>
                <a:tc>
                  <a:txBody>
                    <a:bodyPr/>
                    <a:lstStyle/>
                    <a:p>
                      <a:pPr lvl="0">
                        <a:buNone/>
                      </a:pPr>
                      <a:r>
                        <a:rPr lang="de-DE" sz="900" u="none" strike="noStrike" noProof="0"/>
                        <a:t>None</a:t>
                      </a:r>
                      <a:endParaRPr lang="de-DE" sz="900"/>
                    </a:p>
                  </a:txBody>
                  <a:tcPr/>
                </a:tc>
                <a:tc>
                  <a:txBody>
                    <a:bodyPr/>
                    <a:lstStyle/>
                    <a:p>
                      <a:pPr lvl="0">
                        <a:buNone/>
                      </a:pPr>
                      <a:r>
                        <a:rPr lang="de-DE" sz="900" u="none" strike="noStrike" noProof="0"/>
                        <a:t>None</a:t>
                      </a:r>
                      <a:endParaRPr lang="de-DE" sz="900"/>
                    </a:p>
                  </a:txBody>
                  <a:tcPr/>
                </a:tc>
                <a:extLst>
                  <a:ext uri="{0D108BD9-81ED-4DB2-BD59-A6C34878D82A}">
                    <a16:rowId xmlns:a16="http://schemas.microsoft.com/office/drawing/2014/main" val="1896194218"/>
                  </a:ext>
                </a:extLst>
              </a:tr>
              <a:tr h="370840">
                <a:tc>
                  <a:txBody>
                    <a:bodyPr/>
                    <a:lstStyle/>
                    <a:p>
                      <a:pPr lvl="0">
                        <a:buNone/>
                      </a:pPr>
                      <a:r>
                        <a:rPr lang="de-DE" sz="900" b="0" u="none" strike="noStrike" noProof="0" err="1"/>
                        <a:t>Protocols</a:t>
                      </a:r>
                      <a:r>
                        <a:rPr lang="de-DE" sz="900" b="0" u="none" strike="noStrike" noProof="0"/>
                        <a:t> </a:t>
                      </a:r>
                      <a:r>
                        <a:rPr lang="de-DE" sz="900" b="0" u="none" strike="noStrike" noProof="0" err="1"/>
                        <a:t>tested</a:t>
                      </a:r>
                      <a:endParaRPr lang="de-DE" sz="900" b="0"/>
                    </a:p>
                  </a:txBody>
                  <a:tcPr/>
                </a:tc>
                <a:tc>
                  <a:txBody>
                    <a:bodyPr/>
                    <a:lstStyle/>
                    <a:p>
                      <a:pPr lvl="0">
                        <a:buNone/>
                      </a:pPr>
                      <a:r>
                        <a:rPr lang="de-DE" sz="900" u="none" strike="noStrike" noProof="0"/>
                        <a:t>SMTP, IMAP, POP3</a:t>
                      </a:r>
                      <a:endParaRPr lang="de-DE" sz="900"/>
                    </a:p>
                  </a:txBody>
                  <a:tcPr/>
                </a:tc>
                <a:tc>
                  <a:txBody>
                    <a:bodyPr/>
                    <a:lstStyle/>
                    <a:p>
                      <a:pPr lvl="0">
                        <a:buNone/>
                      </a:pPr>
                      <a:r>
                        <a:rPr lang="de-DE" sz="900" u="none" strike="noStrike" noProof="0"/>
                        <a:t>SMTP (MTA-</a:t>
                      </a:r>
                      <a:r>
                        <a:rPr lang="de-DE" sz="900" u="none" strike="noStrike" noProof="0" err="1"/>
                        <a:t>to</a:t>
                      </a:r>
                      <a:r>
                        <a:rPr lang="de-DE" sz="900" u="none" strike="noStrike" noProof="0"/>
                        <a:t>-MTA)</a:t>
                      </a:r>
                      <a:endParaRPr lang="de-DE" sz="900"/>
                    </a:p>
                  </a:txBody>
                  <a:tcPr/>
                </a:tc>
                <a:tc>
                  <a:txBody>
                    <a:bodyPr/>
                    <a:lstStyle/>
                    <a:p>
                      <a:pPr lvl="0">
                        <a:buNone/>
                      </a:pPr>
                      <a:r>
                        <a:rPr lang="de-DE" sz="900" u="none" strike="noStrike" noProof="0"/>
                        <a:t>HTTPS    </a:t>
                      </a:r>
                      <a:endParaRPr lang="de-DE" sz="900"/>
                    </a:p>
                  </a:txBody>
                  <a:tcPr/>
                </a:tc>
                <a:tc>
                  <a:txBody>
                    <a:bodyPr/>
                    <a:lstStyle/>
                    <a:p>
                      <a:pPr lvl="0" algn="l">
                        <a:lnSpc>
                          <a:spcPct val="100000"/>
                        </a:lnSpc>
                        <a:spcBef>
                          <a:spcPts val="0"/>
                        </a:spcBef>
                        <a:spcAft>
                          <a:spcPts val="0"/>
                        </a:spcAft>
                        <a:buNone/>
                      </a:pPr>
                      <a:r>
                        <a:rPr lang="de-DE" sz="900" u="none" strike="noStrike" noProof="0"/>
                        <a:t>SMTP, IMAP</a:t>
                      </a:r>
                      <a:endParaRPr lang="de-DE" sz="900"/>
                    </a:p>
                    <a:p>
                      <a:pPr lvl="0">
                        <a:buNone/>
                      </a:pPr>
                      <a:endParaRPr lang="de-DE" sz="900"/>
                    </a:p>
                  </a:txBody>
                  <a:tcPr/>
                </a:tc>
                <a:extLst>
                  <a:ext uri="{0D108BD9-81ED-4DB2-BD59-A6C34878D82A}">
                    <a16:rowId xmlns:a16="http://schemas.microsoft.com/office/drawing/2014/main" val="176345393"/>
                  </a:ext>
                </a:extLst>
              </a:tr>
              <a:tr h="370840">
                <a:tc>
                  <a:txBody>
                    <a:bodyPr/>
                    <a:lstStyle/>
                    <a:p>
                      <a:pPr lvl="0">
                        <a:buNone/>
                      </a:pPr>
                      <a:r>
                        <a:rPr lang="de-DE" sz="900" b="0" u="none" strike="noStrike" noProof="0"/>
                        <a:t>Key </a:t>
                      </a:r>
                      <a:r>
                        <a:rPr lang="de-DE" sz="900" b="0" u="none" strike="noStrike" noProof="0" err="1"/>
                        <a:t>limitation</a:t>
                      </a:r>
                      <a:r>
                        <a:rPr lang="de-DE" sz="900" b="0" u="none" strike="noStrike" noProof="0"/>
                        <a:t>    </a:t>
                      </a:r>
                      <a:endParaRPr lang="de-DE" sz="900" b="0"/>
                    </a:p>
                  </a:txBody>
                  <a:tcPr/>
                </a:tc>
                <a:tc>
                  <a:txBody>
                    <a:bodyPr/>
                    <a:lstStyle/>
                    <a:p>
                      <a:pPr lvl="0">
                        <a:buNone/>
                      </a:pPr>
                      <a:r>
                        <a:rPr lang="de-DE" sz="900" u="none" strike="noStrike" noProof="0" err="1"/>
                        <a:t>Requires</a:t>
                      </a:r>
                      <a:r>
                        <a:rPr lang="de-DE" sz="900" u="none" strike="noStrike" noProof="0"/>
                        <a:t> </a:t>
                      </a:r>
                      <a:r>
                        <a:rPr lang="de-DE" sz="900" u="none" strike="noStrike" noProof="0" err="1"/>
                        <a:t>local</a:t>
                      </a:r>
                      <a:r>
                        <a:rPr lang="de-DE" sz="900" u="none" strike="noStrike" noProof="0"/>
                        <a:t> </a:t>
                      </a:r>
                      <a:r>
                        <a:rPr lang="de-DE" sz="900" u="none" strike="noStrike" noProof="0" err="1"/>
                        <a:t>proxy</a:t>
                      </a:r>
                      <a:r>
                        <a:rPr lang="de-DE" sz="900" u="none" strike="noStrike" noProof="0"/>
                        <a:t> + CA    </a:t>
                      </a:r>
                      <a:endParaRPr lang="de-DE" sz="900"/>
                    </a:p>
                  </a:txBody>
                  <a:tcPr/>
                </a:tc>
                <a:tc>
                  <a:txBody>
                    <a:bodyPr/>
                    <a:lstStyle/>
                    <a:p>
                      <a:pPr lvl="0">
                        <a:buNone/>
                      </a:pPr>
                      <a:r>
                        <a:rPr lang="de-DE" sz="900" u="none" strike="noStrike" noProof="0"/>
                        <a:t>Tests </a:t>
                      </a:r>
                      <a:r>
                        <a:rPr lang="de-DE" sz="900" u="none" strike="noStrike" noProof="0" err="1"/>
                        <a:t>server</a:t>
                      </a:r>
                      <a:r>
                        <a:rPr lang="de-DE" sz="900" u="none" strike="noStrike" noProof="0"/>
                        <a:t>, not </a:t>
                      </a:r>
                      <a:r>
                        <a:rPr lang="de-DE" sz="900" u="none" strike="noStrike" noProof="0" err="1"/>
                        <a:t>client</a:t>
                      </a:r>
                      <a:r>
                        <a:rPr lang="de-DE" sz="900" u="none" strike="noStrike" noProof="0"/>
                        <a:t>    </a:t>
                      </a:r>
                      <a:endParaRPr lang="de-DE" sz="900"/>
                    </a:p>
                  </a:txBody>
                  <a:tcPr/>
                </a:tc>
                <a:tc>
                  <a:txBody>
                    <a:bodyPr/>
                    <a:lstStyle/>
                    <a:p>
                      <a:pPr lvl="0">
                        <a:buNone/>
                      </a:pPr>
                      <a:r>
                        <a:rPr lang="de-DE" sz="900" u="none" strike="noStrike" noProof="0"/>
                        <a:t>Web </a:t>
                      </a:r>
                      <a:r>
                        <a:rPr lang="de-DE" sz="900" u="none" strike="noStrike" noProof="0" err="1"/>
                        <a:t>only</a:t>
                      </a:r>
                      <a:r>
                        <a:rPr lang="de-DE" sz="900" u="none" strike="noStrike" noProof="0"/>
                        <a:t>, </a:t>
                      </a:r>
                      <a:r>
                        <a:rPr lang="de-DE" sz="900" u="none" strike="noStrike" noProof="0" err="1"/>
                        <a:t>no</a:t>
                      </a:r>
                      <a:r>
                        <a:rPr lang="de-DE" sz="900" u="none" strike="noStrike" noProof="0"/>
                        <a:t> email    </a:t>
                      </a:r>
                      <a:endParaRPr lang="de-DE" sz="900"/>
                    </a:p>
                  </a:txBody>
                  <a:tcPr/>
                </a:tc>
                <a:tc>
                  <a:txBody>
                    <a:bodyPr/>
                    <a:lstStyle/>
                    <a:p>
                      <a:pPr lvl="0" algn="l">
                        <a:lnSpc>
                          <a:spcPct val="100000"/>
                        </a:lnSpc>
                        <a:spcBef>
                          <a:spcPts val="0"/>
                        </a:spcBef>
                        <a:spcAft>
                          <a:spcPts val="0"/>
                        </a:spcAft>
                        <a:buNone/>
                      </a:pPr>
                      <a:r>
                        <a:rPr lang="de-DE" sz="900" u="none" strike="noStrike" noProof="0"/>
                        <a:t>IP-</a:t>
                      </a:r>
                      <a:r>
                        <a:rPr lang="de-DE" sz="900" u="none" strike="noStrike" noProof="0" err="1"/>
                        <a:t>based</a:t>
                      </a:r>
                      <a:r>
                        <a:rPr lang="de-DE" sz="900" u="none" strike="noStrike" noProof="0"/>
                        <a:t> </a:t>
                      </a:r>
                      <a:r>
                        <a:rPr lang="de-DE" sz="900" u="none" strike="noStrike" noProof="0" err="1"/>
                        <a:t>session</a:t>
                      </a:r>
                      <a:r>
                        <a:rPr lang="de-DE" sz="900" u="none" strike="noStrike" noProof="0"/>
                        <a:t> </a:t>
                      </a:r>
                      <a:r>
                        <a:rPr lang="de-DE" sz="900" u="none" strike="noStrike" noProof="0" err="1"/>
                        <a:t>binding</a:t>
                      </a:r>
                      <a:endParaRPr lang="de-DE" sz="900"/>
                    </a:p>
                    <a:p>
                      <a:pPr lvl="0">
                        <a:buNone/>
                      </a:pPr>
                      <a:endParaRPr lang="de-DE" sz="900"/>
                    </a:p>
                  </a:txBody>
                  <a:tcPr/>
                </a:tc>
                <a:extLst>
                  <a:ext uri="{0D108BD9-81ED-4DB2-BD59-A6C34878D82A}">
                    <a16:rowId xmlns:a16="http://schemas.microsoft.com/office/drawing/2014/main" val="2263806325"/>
                  </a:ext>
                </a:extLst>
              </a:tr>
            </a:tbl>
          </a:graphicData>
        </a:graphic>
      </p:graphicFrame>
      <p:graphicFrame>
        <p:nvGraphicFramePr>
          <p:cNvPr id="8" name="Tabelle 7">
            <a:extLst>
              <a:ext uri="{FF2B5EF4-FFF2-40B4-BE49-F238E27FC236}">
                <a16:creationId xmlns:a16="http://schemas.microsoft.com/office/drawing/2014/main" id="{D6E34395-F472-2B15-5B7C-31F0FB0AFA32}"/>
              </a:ext>
            </a:extLst>
          </p:cNvPr>
          <p:cNvGraphicFramePr>
            <a:graphicFrameLocks noGrp="1"/>
          </p:cNvGraphicFramePr>
          <p:nvPr>
            <p:extLst>
              <p:ext uri="{D42A27DB-BD31-4B8C-83A1-F6EECF244321}">
                <p14:modId xmlns:p14="http://schemas.microsoft.com/office/powerpoint/2010/main" val="1803262474"/>
              </p:ext>
            </p:extLst>
          </p:nvPr>
        </p:nvGraphicFramePr>
        <p:xfrm>
          <a:off x="6876344" y="1570637"/>
          <a:ext cx="4434836" cy="4033520"/>
        </p:xfrm>
        <a:graphic>
          <a:graphicData uri="http://schemas.openxmlformats.org/drawingml/2006/table">
            <a:tbl>
              <a:tblPr firstRow="1" firstCol="1" bandRow="1">
                <a:tableStyleId>{5C22544A-7EE6-4342-B048-85BDC9FD1C3A}</a:tableStyleId>
              </a:tblPr>
              <a:tblGrid>
                <a:gridCol w="731520">
                  <a:extLst>
                    <a:ext uri="{9D8B030D-6E8A-4147-A177-3AD203B41FA5}">
                      <a16:colId xmlns:a16="http://schemas.microsoft.com/office/drawing/2014/main" val="420981194"/>
                    </a:ext>
                  </a:extLst>
                </a:gridCol>
                <a:gridCol w="861059">
                  <a:extLst>
                    <a:ext uri="{9D8B030D-6E8A-4147-A177-3AD203B41FA5}">
                      <a16:colId xmlns:a16="http://schemas.microsoft.com/office/drawing/2014/main" val="3330566109"/>
                    </a:ext>
                  </a:extLst>
                </a:gridCol>
                <a:gridCol w="944878">
                  <a:extLst>
                    <a:ext uri="{9D8B030D-6E8A-4147-A177-3AD203B41FA5}">
                      <a16:colId xmlns:a16="http://schemas.microsoft.com/office/drawing/2014/main" val="3728207318"/>
                    </a:ext>
                  </a:extLst>
                </a:gridCol>
                <a:gridCol w="853440">
                  <a:extLst>
                    <a:ext uri="{9D8B030D-6E8A-4147-A177-3AD203B41FA5}">
                      <a16:colId xmlns:a16="http://schemas.microsoft.com/office/drawing/2014/main" val="443305746"/>
                    </a:ext>
                  </a:extLst>
                </a:gridCol>
                <a:gridCol w="1043939">
                  <a:extLst>
                    <a:ext uri="{9D8B030D-6E8A-4147-A177-3AD203B41FA5}">
                      <a16:colId xmlns:a16="http://schemas.microsoft.com/office/drawing/2014/main" val="943906567"/>
                    </a:ext>
                  </a:extLst>
                </a:gridCol>
              </a:tblGrid>
              <a:tr h="370840">
                <a:tc>
                  <a:txBody>
                    <a:bodyPr/>
                    <a:lstStyle/>
                    <a:p>
                      <a:endParaRPr lang="de-DE" sz="900"/>
                    </a:p>
                  </a:txBody>
                  <a:tcPr>
                    <a:noFill/>
                  </a:tcPr>
                </a:tc>
                <a:tc>
                  <a:txBody>
                    <a:bodyPr/>
                    <a:lstStyle/>
                    <a:p>
                      <a:pPr lvl="0">
                        <a:buNone/>
                      </a:pPr>
                      <a:r>
                        <a:rPr lang="de-DE" sz="900" u="none" strike="noStrike" noProof="0" err="1"/>
                        <a:t>Lynis</a:t>
                      </a:r>
                      <a:endParaRPr lang="de-DE" sz="900"/>
                    </a:p>
                  </a:txBody>
                  <a:tcPr/>
                </a:tc>
                <a:tc>
                  <a:txBody>
                    <a:bodyPr/>
                    <a:lstStyle/>
                    <a:p>
                      <a:pPr lvl="0">
                        <a:buNone/>
                      </a:pPr>
                      <a:r>
                        <a:rPr lang="de-DE" sz="900" u="none" strike="noStrike" noProof="0"/>
                        <a:t>testssl.sh</a:t>
                      </a:r>
                      <a:endParaRPr lang="de-DE"/>
                    </a:p>
                  </a:txBody>
                  <a:tcPr/>
                </a:tc>
                <a:tc>
                  <a:txBody>
                    <a:bodyPr/>
                    <a:lstStyle/>
                    <a:p>
                      <a:pPr lvl="0">
                        <a:buNone/>
                      </a:pPr>
                      <a:r>
                        <a:rPr lang="de-DE" sz="900" u="none" strike="noStrike" noProof="0" err="1"/>
                        <a:t>postfix</a:t>
                      </a:r>
                      <a:r>
                        <a:rPr lang="de-DE" sz="900" u="none" strike="noStrike" noProof="0"/>
                        <a:t> check</a:t>
                      </a:r>
                      <a:endParaRPr lang="de-DE"/>
                    </a:p>
                  </a:txBody>
                  <a:tcPr/>
                </a:tc>
                <a:tc>
                  <a:txBody>
                    <a:bodyPr/>
                    <a:lstStyle/>
                    <a:p>
                      <a:pPr lvl="0" algn="l">
                        <a:lnSpc>
                          <a:spcPct val="100000"/>
                        </a:lnSpc>
                        <a:spcBef>
                          <a:spcPts val="0"/>
                        </a:spcBef>
                        <a:spcAft>
                          <a:spcPts val="0"/>
                        </a:spcAft>
                        <a:buNone/>
                      </a:pPr>
                      <a:r>
                        <a:rPr lang="de-DE" sz="900" u="none" strike="noStrike" noProof="0" err="1"/>
                        <a:t>Our</a:t>
                      </a:r>
                      <a:r>
                        <a:rPr lang="de-DE" sz="900" u="none" strike="noStrike" noProof="0"/>
                        <a:t> Server Checker</a:t>
                      </a:r>
                      <a:endParaRPr lang="de-DE"/>
                    </a:p>
                  </a:txBody>
                  <a:tcPr/>
                </a:tc>
                <a:extLst>
                  <a:ext uri="{0D108BD9-81ED-4DB2-BD59-A6C34878D82A}">
                    <a16:rowId xmlns:a16="http://schemas.microsoft.com/office/drawing/2014/main" val="3931563698"/>
                  </a:ext>
                </a:extLst>
              </a:tr>
              <a:tr h="370840">
                <a:tc>
                  <a:txBody>
                    <a:bodyPr/>
                    <a:lstStyle/>
                    <a:p>
                      <a:pPr lvl="0">
                        <a:buNone/>
                      </a:pPr>
                      <a:r>
                        <a:rPr lang="de-DE" sz="900" b="0" u="none" strike="noStrike" noProof="0"/>
                        <a:t>Focus</a:t>
                      </a:r>
                      <a:endParaRPr lang="de-DE" sz="900" b="0"/>
                    </a:p>
                  </a:txBody>
                  <a:tcPr/>
                </a:tc>
                <a:tc>
                  <a:txBody>
                    <a:bodyPr/>
                    <a:lstStyle/>
                    <a:p>
                      <a:pPr lvl="0">
                        <a:buNone/>
                      </a:pPr>
                      <a:r>
                        <a:rPr lang="de-DE" sz="900" u="none" strike="noStrike" noProof="0" err="1"/>
                        <a:t>Full</a:t>
                      </a:r>
                      <a:r>
                        <a:rPr lang="de-DE" sz="900" u="none" strike="noStrike" noProof="0"/>
                        <a:t> </a:t>
                      </a:r>
                      <a:r>
                        <a:rPr lang="de-DE" sz="900" u="none" strike="noStrike" noProof="0" err="1"/>
                        <a:t>system</a:t>
                      </a:r>
                      <a:r>
                        <a:rPr lang="de-DE" sz="900" u="none" strike="noStrike" noProof="0"/>
                        <a:t> </a:t>
                      </a:r>
                      <a:r>
                        <a:rPr lang="de-DE" sz="900" u="none" strike="noStrike" noProof="0" err="1"/>
                        <a:t>audit</a:t>
                      </a:r>
                      <a:endParaRPr lang="de-DE" err="1"/>
                    </a:p>
                  </a:txBody>
                  <a:tcPr/>
                </a:tc>
                <a:tc>
                  <a:txBody>
                    <a:bodyPr/>
                    <a:lstStyle/>
                    <a:p>
                      <a:pPr lvl="0">
                        <a:buNone/>
                      </a:pPr>
                      <a:r>
                        <a:rPr lang="de-DE" sz="900" u="none" strike="noStrike" noProof="0"/>
                        <a:t>TLS </a:t>
                      </a:r>
                      <a:r>
                        <a:rPr lang="de-DE" sz="900" u="none" strike="noStrike" noProof="0" err="1"/>
                        <a:t>handshake</a:t>
                      </a:r>
                      <a:r>
                        <a:rPr lang="de-DE" sz="900" u="none" strike="noStrike" noProof="0"/>
                        <a:t> </a:t>
                      </a:r>
                      <a:r>
                        <a:rPr lang="de-DE" sz="900" u="none" strike="noStrike" noProof="0" err="1"/>
                        <a:t>analysis</a:t>
                      </a:r>
                      <a:endParaRPr lang="de-DE" err="1"/>
                    </a:p>
                  </a:txBody>
                  <a:tcPr/>
                </a:tc>
                <a:tc>
                  <a:txBody>
                    <a:bodyPr/>
                    <a:lstStyle/>
                    <a:p>
                      <a:pPr lvl="0">
                        <a:buNone/>
                      </a:pPr>
                      <a:r>
                        <a:rPr lang="de-DE" sz="900" u="none" strike="noStrike" noProof="0" err="1"/>
                        <a:t>Config</a:t>
                      </a:r>
                      <a:r>
                        <a:rPr lang="de-DE" sz="900" u="none" strike="noStrike" noProof="0"/>
                        <a:t> </a:t>
                      </a:r>
                      <a:r>
                        <a:rPr lang="de-DE" sz="900" u="none" strike="noStrike" noProof="0" err="1"/>
                        <a:t>syntax</a:t>
                      </a:r>
                      <a:endParaRPr lang="de-DE" err="1"/>
                    </a:p>
                  </a:txBody>
                  <a:tcPr/>
                </a:tc>
                <a:tc>
                  <a:txBody>
                    <a:bodyPr/>
                    <a:lstStyle/>
                    <a:p>
                      <a:pPr lvl="0">
                        <a:buNone/>
                      </a:pPr>
                      <a:r>
                        <a:rPr lang="de-DE" sz="900" u="none" strike="noStrike" noProof="0" err="1"/>
                        <a:t>Config</a:t>
                      </a:r>
                      <a:r>
                        <a:rPr lang="de-DE" sz="900" u="none" strike="noStrike" noProof="0"/>
                        <a:t> </a:t>
                      </a:r>
                      <a:r>
                        <a:rPr lang="de-DE" sz="900" u="none" strike="noStrike" noProof="0" err="1"/>
                        <a:t>logic</a:t>
                      </a:r>
                      <a:r>
                        <a:rPr lang="de-DE" sz="900" u="none" strike="noStrike" noProof="0"/>
                        <a:t> (</a:t>
                      </a:r>
                      <a:r>
                        <a:rPr lang="de-DE" sz="900" u="none" strike="noStrike" noProof="0" err="1"/>
                        <a:t>auth</a:t>
                      </a:r>
                      <a:r>
                        <a:rPr lang="de-DE" sz="900" u="none" strike="noStrike" noProof="0"/>
                        <a:t> + TLS)</a:t>
                      </a:r>
                      <a:endParaRPr lang="de-DE"/>
                    </a:p>
                  </a:txBody>
                  <a:tcPr/>
                </a:tc>
                <a:extLst>
                  <a:ext uri="{0D108BD9-81ED-4DB2-BD59-A6C34878D82A}">
                    <a16:rowId xmlns:a16="http://schemas.microsoft.com/office/drawing/2014/main" val="630216431"/>
                  </a:ext>
                </a:extLst>
              </a:tr>
              <a:tr h="370840">
                <a:tc>
                  <a:txBody>
                    <a:bodyPr/>
                    <a:lstStyle/>
                    <a:p>
                      <a:pPr lvl="0">
                        <a:buNone/>
                      </a:pPr>
                      <a:r>
                        <a:rPr lang="de-DE" sz="900" b="0" u="none" strike="noStrike" noProof="0"/>
                        <a:t>Depth</a:t>
                      </a:r>
                      <a:endParaRPr lang="de-DE" b="0"/>
                    </a:p>
                  </a:txBody>
                  <a:tcPr/>
                </a:tc>
                <a:tc>
                  <a:txBody>
                    <a:bodyPr/>
                    <a:lstStyle/>
                    <a:p>
                      <a:pPr lvl="0">
                        <a:buNone/>
                      </a:pPr>
                      <a:r>
                        <a:rPr lang="de-DE" sz="900" u="none" strike="noStrike" noProof="0"/>
                        <a:t>Broad (OS, </a:t>
                      </a:r>
                      <a:r>
                        <a:rPr lang="de-DE" sz="900" u="none" strike="noStrike" noProof="0" err="1"/>
                        <a:t>apps</a:t>
                      </a:r>
                      <a:r>
                        <a:rPr lang="de-DE" sz="900" u="none" strike="noStrike" noProof="0"/>
                        <a:t>, network)</a:t>
                      </a:r>
                      <a:endParaRPr lang="de-DE"/>
                    </a:p>
                  </a:txBody>
                  <a:tcPr/>
                </a:tc>
                <a:tc>
                  <a:txBody>
                    <a:bodyPr/>
                    <a:lstStyle/>
                    <a:p>
                      <a:pPr lvl="0">
                        <a:buNone/>
                      </a:pPr>
                      <a:r>
                        <a:rPr lang="de-DE" sz="900" u="none" strike="noStrike" noProof="0"/>
                        <a:t>Broad (OS, </a:t>
                      </a:r>
                      <a:r>
                        <a:rPr lang="de-DE" sz="900" u="none" strike="noStrike" noProof="0" err="1"/>
                        <a:t>apps</a:t>
                      </a:r>
                      <a:r>
                        <a:rPr lang="de-DE" sz="900" u="none" strike="noStrike" noProof="0"/>
                        <a:t>, network)</a:t>
                      </a:r>
                      <a:endParaRPr lang="de-DE"/>
                    </a:p>
                  </a:txBody>
                  <a:tcPr/>
                </a:tc>
                <a:tc>
                  <a:txBody>
                    <a:bodyPr/>
                    <a:lstStyle/>
                    <a:p>
                      <a:pPr lvl="0">
                        <a:buNone/>
                      </a:pPr>
                      <a:r>
                        <a:rPr lang="de-DE" sz="900" u="none" strike="noStrike" noProof="0" err="1"/>
                        <a:t>Superficial</a:t>
                      </a:r>
                      <a:endParaRPr lang="de-DE" err="1"/>
                    </a:p>
                  </a:txBody>
                  <a:tcPr/>
                </a:tc>
                <a:tc>
                  <a:txBody>
                    <a:bodyPr/>
                    <a:lstStyle/>
                    <a:p>
                      <a:pPr lvl="0" algn="l">
                        <a:lnSpc>
                          <a:spcPct val="100000"/>
                        </a:lnSpc>
                        <a:spcBef>
                          <a:spcPts val="0"/>
                        </a:spcBef>
                        <a:spcAft>
                          <a:spcPts val="0"/>
                        </a:spcAft>
                        <a:buNone/>
                      </a:pPr>
                      <a:r>
                        <a:rPr lang="de-DE" sz="900" u="none" strike="noStrike" noProof="0"/>
                        <a:t>Deep (</a:t>
                      </a:r>
                      <a:r>
                        <a:rPr lang="de-DE" sz="900" u="none" strike="noStrike" noProof="0" err="1"/>
                        <a:t>interdependencies</a:t>
                      </a:r>
                      <a:r>
                        <a:rPr lang="de-DE" sz="900" u="none" strike="noStrike" noProof="0"/>
                        <a:t>)</a:t>
                      </a:r>
                      <a:endParaRPr lang="de-DE"/>
                    </a:p>
                  </a:txBody>
                  <a:tcPr/>
                </a:tc>
                <a:extLst>
                  <a:ext uri="{0D108BD9-81ED-4DB2-BD59-A6C34878D82A}">
                    <a16:rowId xmlns:a16="http://schemas.microsoft.com/office/drawing/2014/main" val="137095383"/>
                  </a:ext>
                </a:extLst>
              </a:tr>
              <a:tr h="370840">
                <a:tc>
                  <a:txBody>
                    <a:bodyPr/>
                    <a:lstStyle/>
                    <a:p>
                      <a:pPr lvl="0">
                        <a:buNone/>
                      </a:pPr>
                      <a:r>
                        <a:rPr lang="de-DE" sz="900" b="0" u="none" strike="noStrike" noProof="0"/>
                        <a:t>Test </a:t>
                      </a:r>
                      <a:r>
                        <a:rPr lang="de-DE" sz="900" b="0" u="none" strike="noStrike" noProof="0" err="1"/>
                        <a:t>logic</a:t>
                      </a:r>
                      <a:endParaRPr lang="de-DE" sz="900" b="0" u="none" strike="noStrike" noProof="0"/>
                    </a:p>
                  </a:txBody>
                  <a:tcPr/>
                </a:tc>
                <a:tc>
                  <a:txBody>
                    <a:bodyPr/>
                    <a:lstStyle/>
                    <a:p>
                      <a:pPr lvl="0">
                        <a:buNone/>
                      </a:pPr>
                      <a:r>
                        <a:rPr lang="de-DE" sz="900" u="none" strike="noStrike" noProof="0"/>
                        <a:t>"</a:t>
                      </a:r>
                      <a:r>
                        <a:rPr lang="de-DE" sz="900" u="none" strike="noStrike" noProof="0" err="1"/>
                        <a:t>Is</a:t>
                      </a:r>
                      <a:r>
                        <a:rPr lang="de-DE" sz="900" u="none" strike="noStrike" noProof="0"/>
                        <a:t> </a:t>
                      </a:r>
                      <a:r>
                        <a:rPr lang="de-DE" sz="900" u="none" strike="noStrike" noProof="0" err="1"/>
                        <a:t>the</a:t>
                      </a:r>
                      <a:r>
                        <a:rPr lang="de-DE" sz="900" u="none" strike="noStrike" noProof="0"/>
                        <a:t> </a:t>
                      </a:r>
                      <a:r>
                        <a:rPr lang="de-DE" sz="900" u="none" strike="noStrike" noProof="0" err="1"/>
                        <a:t>service</a:t>
                      </a:r>
                      <a:r>
                        <a:rPr lang="de-DE" sz="900" u="none" strike="noStrike" noProof="0"/>
                        <a:t> </a:t>
                      </a:r>
                      <a:r>
                        <a:rPr lang="de-DE" sz="900" u="none" strike="noStrike" noProof="0" err="1"/>
                        <a:t>running</a:t>
                      </a:r>
                      <a:r>
                        <a:rPr lang="de-DE" sz="900" u="none" strike="noStrike" noProof="0"/>
                        <a:t>?"</a:t>
                      </a:r>
                      <a:endParaRPr lang="de-DE"/>
                    </a:p>
                  </a:txBody>
                  <a:tcPr/>
                </a:tc>
                <a:tc>
                  <a:txBody>
                    <a:bodyPr/>
                    <a:lstStyle/>
                    <a:p>
                      <a:pPr lvl="0">
                        <a:buNone/>
                      </a:pPr>
                      <a:r>
                        <a:rPr lang="de-DE" sz="900" u="none" strike="noStrike" noProof="0"/>
                        <a:t>"</a:t>
                      </a:r>
                      <a:r>
                        <a:rPr lang="de-DE" sz="900" u="none" strike="noStrike" noProof="0" err="1"/>
                        <a:t>Is</a:t>
                      </a:r>
                      <a:r>
                        <a:rPr lang="de-DE" sz="900" u="none" strike="noStrike" noProof="0"/>
                        <a:t> RC4 </a:t>
                      </a:r>
                      <a:r>
                        <a:rPr lang="de-DE" sz="900" u="none" strike="noStrike" noProof="0" err="1"/>
                        <a:t>enabled</a:t>
                      </a:r>
                      <a:r>
                        <a:rPr lang="de-DE" sz="900" u="none" strike="noStrike" noProof="0"/>
                        <a:t>?"</a:t>
                      </a:r>
                      <a:endParaRPr lang="de-DE"/>
                    </a:p>
                  </a:txBody>
                  <a:tcPr/>
                </a:tc>
                <a:tc>
                  <a:txBody>
                    <a:bodyPr/>
                    <a:lstStyle/>
                    <a:p>
                      <a:pPr lvl="0">
                        <a:buNone/>
                      </a:pPr>
                      <a:r>
                        <a:rPr lang="de-DE" sz="900" u="none" strike="noStrike" noProof="0"/>
                        <a:t>"Typo in </a:t>
                      </a:r>
                      <a:r>
                        <a:rPr lang="de-DE" sz="900" u="none" strike="noStrike" noProof="0" err="1"/>
                        <a:t>config</a:t>
                      </a:r>
                      <a:r>
                        <a:rPr lang="de-DE" sz="900" u="none" strike="noStrike" noProof="0"/>
                        <a:t>?"</a:t>
                      </a:r>
                      <a:endParaRPr lang="de-DE"/>
                    </a:p>
                  </a:txBody>
                  <a:tcPr/>
                </a:tc>
                <a:tc>
                  <a:txBody>
                    <a:bodyPr/>
                    <a:lstStyle/>
                    <a:p>
                      <a:pPr lvl="0" algn="l">
                        <a:lnSpc>
                          <a:spcPct val="100000"/>
                        </a:lnSpc>
                        <a:spcBef>
                          <a:spcPts val="0"/>
                        </a:spcBef>
                        <a:spcAft>
                          <a:spcPts val="0"/>
                        </a:spcAft>
                        <a:buNone/>
                      </a:pPr>
                      <a:r>
                        <a:rPr lang="de-DE" sz="900" u="none" strike="noStrike" noProof="0"/>
                        <a:t>"</a:t>
                      </a:r>
                      <a:r>
                        <a:rPr lang="de-DE" sz="900" u="none" strike="noStrike" noProof="0" err="1"/>
                        <a:t>Is</a:t>
                      </a:r>
                      <a:r>
                        <a:rPr lang="de-DE" sz="900" u="none" strike="noStrike" noProof="0"/>
                        <a:t> </a:t>
                      </a:r>
                      <a:r>
                        <a:rPr lang="de-DE" sz="900" u="none" strike="noStrike" noProof="0" err="1"/>
                        <a:t>auth</a:t>
                      </a:r>
                      <a:r>
                        <a:rPr lang="de-DE" sz="900" u="none" strike="noStrike" noProof="0"/>
                        <a:t> </a:t>
                      </a:r>
                      <a:r>
                        <a:rPr lang="de-DE" sz="900" u="none" strike="noStrike" noProof="0" err="1"/>
                        <a:t>without</a:t>
                      </a:r>
                      <a:r>
                        <a:rPr lang="de-DE" sz="900" u="none" strike="noStrike" noProof="0"/>
                        <a:t> TLS possible?"</a:t>
                      </a:r>
                      <a:endParaRPr lang="de-DE"/>
                    </a:p>
                  </a:txBody>
                  <a:tcPr/>
                </a:tc>
                <a:extLst>
                  <a:ext uri="{0D108BD9-81ED-4DB2-BD59-A6C34878D82A}">
                    <a16:rowId xmlns:a16="http://schemas.microsoft.com/office/drawing/2014/main" val="2609613547"/>
                  </a:ext>
                </a:extLst>
              </a:tr>
              <a:tr h="370840">
                <a:tc>
                  <a:txBody>
                    <a:bodyPr/>
                    <a:lstStyle/>
                    <a:p>
                      <a:pPr lvl="0">
                        <a:buNone/>
                      </a:pPr>
                      <a:r>
                        <a:rPr lang="de-DE" sz="900" b="0" u="none" strike="noStrike" noProof="0"/>
                        <a:t>Mail-</a:t>
                      </a:r>
                      <a:r>
                        <a:rPr lang="de-DE" sz="900" b="0" u="none" strike="noStrike" noProof="0" err="1"/>
                        <a:t>specific</a:t>
                      </a:r>
                      <a:endParaRPr lang="de-DE" b="0"/>
                    </a:p>
                  </a:txBody>
                  <a:tcPr/>
                </a:tc>
                <a:tc>
                  <a:txBody>
                    <a:bodyPr/>
                    <a:lstStyle/>
                    <a:p>
                      <a:pPr lvl="0">
                        <a:buNone/>
                      </a:pPr>
                      <a:r>
                        <a:rPr lang="de-DE" sz="900" u="none" strike="noStrike" noProof="0"/>
                        <a:t>Minimal</a:t>
                      </a:r>
                      <a:endParaRPr lang="de-DE"/>
                    </a:p>
                  </a:txBody>
                  <a:tcPr/>
                </a:tc>
                <a:tc>
                  <a:txBody>
                    <a:bodyPr/>
                    <a:lstStyle/>
                    <a:p>
                      <a:pPr lvl="0">
                        <a:buNone/>
                      </a:pPr>
                      <a:r>
                        <a:rPr lang="de-DE" sz="900" u="none" strike="noStrike" noProof="0"/>
                        <a:t>STARTTLS check </a:t>
                      </a:r>
                      <a:r>
                        <a:rPr lang="de-DE" sz="900" u="none" strike="noStrike" noProof="0" err="1"/>
                        <a:t>only</a:t>
                      </a:r>
                      <a:endParaRPr lang="de-DE" err="1"/>
                    </a:p>
                  </a:txBody>
                  <a:tcPr/>
                </a:tc>
                <a:tc>
                  <a:txBody>
                    <a:bodyPr/>
                    <a:lstStyle/>
                    <a:p>
                      <a:pPr lvl="0">
                        <a:buNone/>
                      </a:pPr>
                      <a:r>
                        <a:rPr lang="de-DE" sz="900" u="none" strike="noStrike" noProof="0"/>
                        <a:t>Postfix </a:t>
                      </a:r>
                      <a:r>
                        <a:rPr lang="de-DE" sz="900" u="none" strike="noStrike" noProof="0" err="1"/>
                        <a:t>only</a:t>
                      </a:r>
                      <a:endParaRPr lang="de-DE" err="1"/>
                    </a:p>
                  </a:txBody>
                  <a:tcPr/>
                </a:tc>
                <a:tc>
                  <a:txBody>
                    <a:bodyPr/>
                    <a:lstStyle/>
                    <a:p>
                      <a:pPr lvl="0" algn="l">
                        <a:lnSpc>
                          <a:spcPct val="100000"/>
                        </a:lnSpc>
                        <a:spcBef>
                          <a:spcPts val="0"/>
                        </a:spcBef>
                        <a:spcAft>
                          <a:spcPts val="0"/>
                        </a:spcAft>
                        <a:buNone/>
                      </a:pPr>
                      <a:r>
                        <a:rPr lang="de-DE" sz="900" u="none" strike="noStrike" noProof="0"/>
                        <a:t>Postfix + </a:t>
                      </a:r>
                      <a:r>
                        <a:rPr lang="de-DE" sz="900" u="none" strike="noStrike" noProof="0" err="1"/>
                        <a:t>Dovecot</a:t>
                      </a:r>
                      <a:endParaRPr lang="de-DE"/>
                    </a:p>
                  </a:txBody>
                  <a:tcPr/>
                </a:tc>
                <a:extLst>
                  <a:ext uri="{0D108BD9-81ED-4DB2-BD59-A6C34878D82A}">
                    <a16:rowId xmlns:a16="http://schemas.microsoft.com/office/drawing/2014/main" val="1279451599"/>
                  </a:ext>
                </a:extLst>
              </a:tr>
              <a:tr h="370840">
                <a:tc>
                  <a:txBody>
                    <a:bodyPr/>
                    <a:lstStyle/>
                    <a:p>
                      <a:pPr lvl="0">
                        <a:buNone/>
                      </a:pPr>
                      <a:r>
                        <a:rPr lang="de-DE" sz="900" b="0" u="none" strike="noStrike" noProof="0" err="1"/>
                        <a:t>Config</a:t>
                      </a:r>
                      <a:r>
                        <a:rPr lang="de-DE" sz="900" b="0" u="none" strike="noStrike" noProof="0"/>
                        <a:t> source</a:t>
                      </a:r>
                      <a:endParaRPr lang="de-DE" b="0"/>
                    </a:p>
                  </a:txBody>
                  <a:tcPr/>
                </a:tc>
                <a:tc>
                  <a:txBody>
                    <a:bodyPr/>
                    <a:lstStyle/>
                    <a:p>
                      <a:pPr lvl="0">
                        <a:buNone/>
                      </a:pPr>
                      <a:r>
                        <a:rPr lang="de-DE" sz="900" u="none" strike="noStrike" noProof="0"/>
                        <a:t>Static </a:t>
                      </a:r>
                      <a:r>
                        <a:rPr lang="de-DE" sz="900" u="none" strike="noStrike" noProof="0" err="1"/>
                        <a:t>files</a:t>
                      </a:r>
                      <a:endParaRPr lang="de-DE" err="1"/>
                    </a:p>
                  </a:txBody>
                  <a:tcPr/>
                </a:tc>
                <a:tc>
                  <a:txBody>
                    <a:bodyPr/>
                    <a:lstStyle/>
                    <a:p>
                      <a:pPr lvl="0">
                        <a:buNone/>
                      </a:pPr>
                      <a:r>
                        <a:rPr lang="de-DE" sz="900" u="none" strike="noStrike" noProof="0"/>
                        <a:t>Network </a:t>
                      </a:r>
                      <a:r>
                        <a:rPr lang="de-DE" sz="900" u="none" strike="noStrike" noProof="0" err="1"/>
                        <a:t>probes</a:t>
                      </a:r>
                      <a:endParaRPr lang="de-DE" err="1"/>
                    </a:p>
                  </a:txBody>
                  <a:tcPr/>
                </a:tc>
                <a:tc>
                  <a:txBody>
                    <a:bodyPr/>
                    <a:lstStyle/>
                    <a:p>
                      <a:pPr lvl="0">
                        <a:buNone/>
                      </a:pPr>
                      <a:r>
                        <a:rPr lang="de-DE" sz="900" u="none" strike="noStrike" noProof="0"/>
                        <a:t>Static </a:t>
                      </a:r>
                      <a:r>
                        <a:rPr lang="de-DE" sz="900" u="none" strike="noStrike" noProof="0" err="1"/>
                        <a:t>files</a:t>
                      </a:r>
                      <a:endParaRPr lang="de-DE" err="1"/>
                    </a:p>
                  </a:txBody>
                  <a:tcPr/>
                </a:tc>
                <a:tc>
                  <a:txBody>
                    <a:bodyPr/>
                    <a:lstStyle/>
                    <a:p>
                      <a:pPr lvl="0" algn="l">
                        <a:lnSpc>
                          <a:spcPct val="100000"/>
                        </a:lnSpc>
                        <a:spcBef>
                          <a:spcPts val="0"/>
                        </a:spcBef>
                        <a:spcAft>
                          <a:spcPts val="0"/>
                        </a:spcAft>
                        <a:buNone/>
                      </a:pPr>
                      <a:r>
                        <a:rPr lang="de-DE" sz="900" u="none" strike="noStrike" noProof="0" err="1"/>
                        <a:t>Runtime</a:t>
                      </a:r>
                      <a:r>
                        <a:rPr lang="de-DE" sz="900" u="none" strike="noStrike" noProof="0"/>
                        <a:t> </a:t>
                      </a:r>
                      <a:r>
                        <a:rPr lang="de-DE" sz="900" u="none" strike="noStrike" noProof="0" err="1"/>
                        <a:t>config</a:t>
                      </a:r>
                      <a:r>
                        <a:rPr lang="de-DE" sz="900" u="none" strike="noStrike" noProof="0"/>
                        <a:t> (</a:t>
                      </a:r>
                      <a:r>
                        <a:rPr lang="de-DE" sz="900" u="none" strike="noStrike" noProof="0" err="1"/>
                        <a:t>postconf</a:t>
                      </a:r>
                      <a:r>
                        <a:rPr lang="de-DE" sz="900" u="none" strike="noStrike" noProof="0"/>
                        <a:t> -n, </a:t>
                      </a:r>
                      <a:r>
                        <a:rPr lang="de-DE" sz="900" u="none" strike="noStrike" noProof="0" err="1"/>
                        <a:t>doveconf</a:t>
                      </a:r>
                      <a:r>
                        <a:rPr lang="de-DE" sz="900" u="none" strike="noStrike" noProof="0"/>
                        <a:t> -n)</a:t>
                      </a:r>
                      <a:endParaRPr lang="de-DE"/>
                    </a:p>
                  </a:txBody>
                  <a:tcPr/>
                </a:tc>
                <a:extLst>
                  <a:ext uri="{0D108BD9-81ED-4DB2-BD59-A6C34878D82A}">
                    <a16:rowId xmlns:a16="http://schemas.microsoft.com/office/drawing/2014/main" val="1896194218"/>
                  </a:ext>
                </a:extLst>
              </a:tr>
              <a:tr h="370840">
                <a:tc>
                  <a:txBody>
                    <a:bodyPr/>
                    <a:lstStyle/>
                    <a:p>
                      <a:pPr lvl="0">
                        <a:buNone/>
                      </a:pPr>
                      <a:r>
                        <a:rPr lang="de-DE" sz="900" b="0" u="none" strike="noStrike" noProof="0"/>
                        <a:t>Cross-check</a:t>
                      </a:r>
                      <a:endParaRPr lang="de-DE" b="0"/>
                    </a:p>
                  </a:txBody>
                  <a:tcPr/>
                </a:tc>
                <a:tc>
                  <a:txBody>
                    <a:bodyPr/>
                    <a:lstStyle/>
                    <a:p>
                      <a:pPr lvl="0">
                        <a:buNone/>
                      </a:pPr>
                      <a:r>
                        <a:rPr lang="de-DE" sz="900" u="none" strike="noStrike" noProof="0" err="1"/>
                        <a:t>No</a:t>
                      </a:r>
                      <a:endParaRPr lang="de-DE" err="1"/>
                    </a:p>
                  </a:txBody>
                  <a:tcPr/>
                </a:tc>
                <a:tc>
                  <a:txBody>
                    <a:bodyPr/>
                    <a:lstStyle/>
                    <a:p>
                      <a:pPr lvl="0">
                        <a:buNone/>
                      </a:pPr>
                      <a:r>
                        <a:rPr lang="de-DE" sz="900" u="none" strike="noStrike" noProof="0" err="1"/>
                        <a:t>No</a:t>
                      </a:r>
                      <a:endParaRPr lang="de-DE" err="1"/>
                    </a:p>
                  </a:txBody>
                  <a:tcPr/>
                </a:tc>
                <a:tc>
                  <a:txBody>
                    <a:bodyPr/>
                    <a:lstStyle/>
                    <a:p>
                      <a:pPr lvl="0">
                        <a:buNone/>
                      </a:pPr>
                      <a:r>
                        <a:rPr lang="de-DE" sz="900" u="none" strike="noStrike" noProof="0" err="1"/>
                        <a:t>No</a:t>
                      </a:r>
                      <a:endParaRPr lang="de-DE"/>
                    </a:p>
                  </a:txBody>
                  <a:tcPr/>
                </a:tc>
                <a:tc>
                  <a:txBody>
                    <a:bodyPr/>
                    <a:lstStyle/>
                    <a:p>
                      <a:pPr lvl="0" algn="l">
                        <a:lnSpc>
                          <a:spcPct val="100000"/>
                        </a:lnSpc>
                        <a:spcBef>
                          <a:spcPts val="0"/>
                        </a:spcBef>
                        <a:spcAft>
                          <a:spcPts val="0"/>
                        </a:spcAft>
                        <a:buNone/>
                      </a:pPr>
                      <a:r>
                        <a:rPr lang="de-DE" sz="900" u="none" strike="noStrike" noProof="0"/>
                        <a:t>Yes (e.g., master.cf </a:t>
                      </a:r>
                      <a:r>
                        <a:rPr lang="de-DE" sz="900" u="none" strike="noStrike" noProof="0" err="1"/>
                        <a:t>overrides</a:t>
                      </a:r>
                      <a:r>
                        <a:rPr lang="de-DE" sz="900" u="none" strike="noStrike" noProof="0"/>
                        <a:t> main.cf)</a:t>
                      </a:r>
                      <a:endParaRPr lang="de-DE"/>
                    </a:p>
                  </a:txBody>
                  <a:tcPr/>
                </a:tc>
                <a:extLst>
                  <a:ext uri="{0D108BD9-81ED-4DB2-BD59-A6C34878D82A}">
                    <a16:rowId xmlns:a16="http://schemas.microsoft.com/office/drawing/2014/main" val="176345393"/>
                  </a:ext>
                </a:extLst>
              </a:tr>
              <a:tr h="370840">
                <a:tc>
                  <a:txBody>
                    <a:bodyPr/>
                    <a:lstStyle/>
                    <a:p>
                      <a:pPr lvl="0">
                        <a:buNone/>
                      </a:pPr>
                      <a:r>
                        <a:rPr lang="de-DE" sz="900" b="0" u="none" strike="noStrike" noProof="0"/>
                        <a:t>Output</a:t>
                      </a:r>
                      <a:endParaRPr lang="de-DE" b="0"/>
                    </a:p>
                  </a:txBody>
                  <a:tcPr/>
                </a:tc>
                <a:tc>
                  <a:txBody>
                    <a:bodyPr/>
                    <a:lstStyle/>
                    <a:p>
                      <a:pPr lvl="0">
                        <a:buNone/>
                      </a:pPr>
                      <a:r>
                        <a:rPr lang="de-DE" sz="900" u="none" strike="noStrike" noProof="0"/>
                        <a:t>Compliance </a:t>
                      </a:r>
                      <a:r>
                        <a:rPr lang="de-DE" sz="900" u="none" strike="noStrike" noProof="0" err="1"/>
                        <a:t>report</a:t>
                      </a:r>
                      <a:endParaRPr lang="de-DE"/>
                    </a:p>
                  </a:txBody>
                  <a:tcPr/>
                </a:tc>
                <a:tc>
                  <a:txBody>
                    <a:bodyPr/>
                    <a:lstStyle/>
                    <a:p>
                      <a:pPr lvl="0">
                        <a:buNone/>
                      </a:pPr>
                      <a:r>
                        <a:rPr lang="de-DE" sz="900" u="none" strike="noStrike" noProof="0"/>
                        <a:t>TLS </a:t>
                      </a:r>
                      <a:r>
                        <a:rPr lang="de-DE" sz="900" u="none" strike="noStrike" noProof="0" err="1"/>
                        <a:t>details</a:t>
                      </a:r>
                      <a:endParaRPr lang="de-DE"/>
                    </a:p>
                  </a:txBody>
                  <a:tcPr/>
                </a:tc>
                <a:tc>
                  <a:txBody>
                    <a:bodyPr/>
                    <a:lstStyle/>
                    <a:p>
                      <a:pPr lvl="0">
                        <a:buNone/>
                      </a:pPr>
                      <a:r>
                        <a:rPr lang="de-DE" sz="900" u="none" strike="noStrike" noProof="0"/>
                        <a:t>Errors/</a:t>
                      </a:r>
                      <a:r>
                        <a:rPr lang="de-DE" sz="900" u="none" strike="noStrike" noProof="0" err="1"/>
                        <a:t>warnings</a:t>
                      </a:r>
                      <a:endParaRPr lang="de-DE"/>
                    </a:p>
                  </a:txBody>
                  <a:tcPr/>
                </a:tc>
                <a:tc>
                  <a:txBody>
                    <a:bodyPr/>
                    <a:lstStyle/>
                    <a:p>
                      <a:pPr lvl="0" algn="l">
                        <a:lnSpc>
                          <a:spcPct val="100000"/>
                        </a:lnSpc>
                        <a:spcBef>
                          <a:spcPts val="0"/>
                        </a:spcBef>
                        <a:spcAft>
                          <a:spcPts val="0"/>
                        </a:spcAft>
                        <a:buNone/>
                      </a:pPr>
                      <a:r>
                        <a:rPr lang="de-DE" sz="900" u="none" strike="noStrike" noProof="0" err="1"/>
                        <a:t>Findings</a:t>
                      </a:r>
                      <a:r>
                        <a:rPr lang="de-DE" sz="900" u="none" strike="noStrike" noProof="0"/>
                        <a:t> + fix </a:t>
                      </a:r>
                      <a:r>
                        <a:rPr lang="de-DE" sz="900" u="none" strike="noStrike" noProof="0" err="1"/>
                        <a:t>recommendations</a:t>
                      </a:r>
                      <a:endParaRPr lang="de-DE"/>
                    </a:p>
                  </a:txBody>
                  <a:tcPr/>
                </a:tc>
                <a:extLst>
                  <a:ext uri="{0D108BD9-81ED-4DB2-BD59-A6C34878D82A}">
                    <a16:rowId xmlns:a16="http://schemas.microsoft.com/office/drawing/2014/main" val="2263806325"/>
                  </a:ext>
                </a:extLst>
              </a:tr>
            </a:tbl>
          </a:graphicData>
        </a:graphic>
      </p:graphicFrame>
    </p:spTree>
    <p:extLst>
      <p:ext uri="{BB962C8B-B14F-4D97-AF65-F5344CB8AC3E}">
        <p14:creationId xmlns:p14="http://schemas.microsoft.com/office/powerpoint/2010/main" val="1641879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0515A-B257-9055-B436-04D6A35BD4BB}"/>
              </a:ext>
            </a:extLst>
          </p:cNvPr>
          <p:cNvSpPr>
            <a:spLocks noGrp="1"/>
          </p:cNvSpPr>
          <p:nvPr>
            <p:ph type="title"/>
          </p:nvPr>
        </p:nvSpPr>
        <p:spPr/>
        <p:txBody>
          <a:bodyPr/>
          <a:lstStyle/>
          <a:p>
            <a:r>
              <a:rPr lang="de-DE">
                <a:ea typeface="Verdana"/>
              </a:rPr>
              <a:t>Summary and Evaluation</a:t>
            </a:r>
            <a:endParaRPr lang="de-DE"/>
          </a:p>
        </p:txBody>
      </p:sp>
      <p:sp>
        <p:nvSpPr>
          <p:cNvPr id="3" name="Datumsplatzhalter 2">
            <a:extLst>
              <a:ext uri="{FF2B5EF4-FFF2-40B4-BE49-F238E27FC236}">
                <a16:creationId xmlns:a16="http://schemas.microsoft.com/office/drawing/2014/main" id="{8657200A-7C89-A52B-3C0A-D995D477E973}"/>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FB1C599A-07AF-DF7D-6645-B1933F6E82E1}"/>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FF24216B-BA00-5B0A-7722-0C514FE97BA1}"/>
              </a:ext>
            </a:extLst>
          </p:cNvPr>
          <p:cNvSpPr>
            <a:spLocks noGrp="1"/>
          </p:cNvSpPr>
          <p:nvPr>
            <p:ph type="sldNum" sz="quarter" idx="16"/>
          </p:nvPr>
        </p:nvSpPr>
        <p:spPr/>
        <p:txBody>
          <a:bodyPr/>
          <a:lstStyle/>
          <a:p>
            <a:fld id="{B1A20FC8-41B9-4055-A397-5AB32DE79FCA}" type="slidenum">
              <a:rPr lang="de-DE" smtClean="0"/>
              <a:pPr/>
              <a:t>45</a:t>
            </a:fld>
            <a:endParaRPr lang="de-DE"/>
          </a:p>
        </p:txBody>
      </p:sp>
      <p:sp>
        <p:nvSpPr>
          <p:cNvPr id="6" name="Textplatzhalter 5">
            <a:extLst>
              <a:ext uri="{FF2B5EF4-FFF2-40B4-BE49-F238E27FC236}">
                <a16:creationId xmlns:a16="http://schemas.microsoft.com/office/drawing/2014/main" id="{9F5B53F8-07EA-D8D5-21DB-E6C28ACFE2B8}"/>
              </a:ext>
            </a:extLst>
          </p:cNvPr>
          <p:cNvSpPr>
            <a:spLocks noGrp="1"/>
          </p:cNvSpPr>
          <p:nvPr>
            <p:ph type="body" sz="quarter" idx="19"/>
          </p:nvPr>
        </p:nvSpPr>
        <p:spPr>
          <a:xfrm>
            <a:off x="444492" y="1295727"/>
            <a:ext cx="11305241" cy="4860000"/>
          </a:xfrm>
        </p:spPr>
        <p:txBody>
          <a:bodyPr vert="horz" lIns="0" tIns="0" rIns="0" bIns="0" rtlCol="0" anchor="t">
            <a:noAutofit/>
          </a:bodyPr>
          <a:lstStyle/>
          <a:p>
            <a:r>
              <a:rPr lang="de-DE" sz="1400" b="1" err="1">
                <a:ea typeface="+mn-lt"/>
                <a:cs typeface="+mn-lt"/>
              </a:rPr>
              <a:t>Capabilities</a:t>
            </a:r>
          </a:p>
          <a:p>
            <a:pPr marL="285750" indent="-285750">
              <a:buFont typeface="Arial"/>
              <a:buChar char="•"/>
            </a:pPr>
            <a:r>
              <a:rPr lang="de-DE" sz="1400" err="1">
                <a:ea typeface="+mn-lt"/>
                <a:cs typeface="+mn-lt"/>
              </a:rPr>
              <a:t>Realistic</a:t>
            </a:r>
            <a:r>
              <a:rPr lang="de-DE" sz="1400">
                <a:ea typeface="+mn-lt"/>
                <a:cs typeface="+mn-lt"/>
              </a:rPr>
              <a:t> </a:t>
            </a:r>
            <a:r>
              <a:rPr lang="de-DE" sz="1400" err="1">
                <a:ea typeface="+mn-lt"/>
                <a:cs typeface="+mn-lt"/>
              </a:rPr>
              <a:t>Attack</a:t>
            </a:r>
            <a:r>
              <a:rPr lang="de-DE" sz="1400">
                <a:ea typeface="+mn-lt"/>
                <a:cs typeface="+mn-lt"/>
              </a:rPr>
              <a:t> Simulation</a:t>
            </a:r>
            <a:endParaRPr lang="de-DE" sz="1400">
              <a:ea typeface="Verdana"/>
            </a:endParaRPr>
          </a:p>
          <a:p>
            <a:pPr marL="285750" indent="-285750">
              <a:buFont typeface="Arial"/>
              <a:buChar char="•"/>
            </a:pPr>
            <a:r>
              <a:rPr lang="de-DE" sz="1400" err="1">
                <a:ea typeface="+mn-lt"/>
                <a:cs typeface="+mn-lt"/>
              </a:rPr>
              <a:t>Accessible</a:t>
            </a:r>
            <a:r>
              <a:rPr lang="de-DE" sz="1400">
                <a:ea typeface="+mn-lt"/>
                <a:cs typeface="+mn-lt"/>
              </a:rPr>
              <a:t> </a:t>
            </a:r>
            <a:r>
              <a:rPr lang="de-DE" sz="1400" err="1">
                <a:ea typeface="+mn-lt"/>
                <a:cs typeface="+mn-lt"/>
              </a:rPr>
              <a:t>to</a:t>
            </a:r>
            <a:r>
              <a:rPr lang="de-DE" sz="1400">
                <a:ea typeface="+mn-lt"/>
                <a:cs typeface="+mn-lt"/>
              </a:rPr>
              <a:t> All Users</a:t>
            </a:r>
          </a:p>
          <a:p>
            <a:pPr marL="285750" indent="-285750">
              <a:buFont typeface="Arial"/>
              <a:buChar char="•"/>
            </a:pPr>
            <a:r>
              <a:rPr lang="de-DE" sz="1400">
                <a:ea typeface="+mn-lt"/>
                <a:cs typeface="+mn-lt"/>
              </a:rPr>
              <a:t>Granular </a:t>
            </a:r>
            <a:r>
              <a:rPr lang="de-DE" sz="1400" err="1">
                <a:ea typeface="+mn-lt"/>
                <a:cs typeface="+mn-lt"/>
              </a:rPr>
              <a:t>Diagnostics</a:t>
            </a:r>
            <a:endParaRPr lang="de-DE" sz="1400" err="1">
              <a:ea typeface="Verdana"/>
            </a:endParaRPr>
          </a:p>
          <a:p>
            <a:pPr marL="285750" indent="-285750">
              <a:buFont typeface="Arial"/>
              <a:buChar char="•"/>
            </a:pPr>
            <a:r>
              <a:rPr lang="de-DE" sz="1400">
                <a:solidFill>
                  <a:srgbClr val="5A6065"/>
                </a:solidFill>
                <a:ea typeface="+mn-lt"/>
                <a:cs typeface="+mn-lt"/>
              </a:rPr>
              <a:t>Server-Checker: Static </a:t>
            </a:r>
            <a:r>
              <a:rPr lang="de-DE" sz="1400" err="1">
                <a:solidFill>
                  <a:srgbClr val="5A6065"/>
                </a:solidFill>
                <a:ea typeface="+mn-lt"/>
                <a:cs typeface="+mn-lt"/>
              </a:rPr>
              <a:t>Configuration</a:t>
            </a:r>
            <a:r>
              <a:rPr lang="de-DE" sz="1400">
                <a:solidFill>
                  <a:srgbClr val="5A6065"/>
                </a:solidFill>
                <a:ea typeface="+mn-lt"/>
                <a:cs typeface="+mn-lt"/>
              </a:rPr>
              <a:t> Audit</a:t>
            </a:r>
          </a:p>
          <a:p>
            <a:pPr marL="285750" indent="-285750">
              <a:buFont typeface="Arial"/>
              <a:buChar char="•"/>
            </a:pPr>
            <a:endParaRPr lang="de-DE" sz="1400">
              <a:ea typeface="Verdana"/>
            </a:endParaRPr>
          </a:p>
          <a:p>
            <a:r>
              <a:rPr lang="de-DE" sz="1400" b="1" err="1">
                <a:ea typeface="Verdana"/>
              </a:rPr>
              <a:t>Limitations</a:t>
            </a:r>
            <a:endParaRPr lang="de-DE" sz="1400" b="1">
              <a:ea typeface="Verdana"/>
            </a:endParaRPr>
          </a:p>
          <a:p>
            <a:pPr marL="285750" indent="-285750">
              <a:buChar char="•"/>
            </a:pPr>
            <a:r>
              <a:rPr lang="de-DE" sz="1400">
                <a:ea typeface="+mn-lt"/>
                <a:cs typeface="+mn-lt"/>
              </a:rPr>
              <a:t>IP-</a:t>
            </a:r>
            <a:r>
              <a:rPr lang="de-DE" sz="1400" err="1">
                <a:ea typeface="+mn-lt"/>
                <a:cs typeface="+mn-lt"/>
              </a:rPr>
              <a:t>Based</a:t>
            </a:r>
            <a:r>
              <a:rPr lang="de-DE" sz="1400">
                <a:ea typeface="+mn-lt"/>
                <a:cs typeface="+mn-lt"/>
              </a:rPr>
              <a:t> Mode </a:t>
            </a:r>
            <a:r>
              <a:rPr lang="de-DE" sz="1400" err="1">
                <a:ea typeface="+mn-lt"/>
                <a:cs typeface="+mn-lt"/>
              </a:rPr>
              <a:t>Selection</a:t>
            </a:r>
            <a:endParaRPr lang="de-DE" sz="1400">
              <a:ea typeface="+mn-lt"/>
              <a:cs typeface="+mn-lt"/>
            </a:endParaRPr>
          </a:p>
          <a:p>
            <a:pPr marL="285750" indent="-285750">
              <a:buChar char="•"/>
            </a:pPr>
            <a:r>
              <a:rPr lang="de-DE" sz="1400">
                <a:ea typeface="+mn-lt"/>
                <a:cs typeface="+mn-lt"/>
              </a:rPr>
              <a:t>Destination Server, Not Proxy</a:t>
            </a:r>
            <a:endParaRPr lang="de-DE" sz="1400">
              <a:ea typeface="Verdana"/>
            </a:endParaRPr>
          </a:p>
          <a:p>
            <a:pPr marL="285750" indent="-285750">
              <a:buFont typeface="Arial" panose="020B0604020202020204" pitchFamily="34" charset="0"/>
              <a:buChar char="•"/>
            </a:pPr>
            <a:r>
              <a:rPr lang="de-DE" sz="1400">
                <a:ea typeface="+mn-lt"/>
                <a:cs typeface="+mn-lt"/>
              </a:rPr>
              <a:t>Protocol </a:t>
            </a:r>
            <a:r>
              <a:rPr lang="de-DE" sz="1400" err="1">
                <a:ea typeface="+mn-lt"/>
                <a:cs typeface="+mn-lt"/>
              </a:rPr>
              <a:t>Scope</a:t>
            </a:r>
            <a:endParaRPr lang="de-DE" sz="1400" err="1">
              <a:ea typeface="Verdana"/>
            </a:endParaRPr>
          </a:p>
          <a:p>
            <a:pPr marL="285750" indent="-285750">
              <a:buFont typeface="Arial" panose="020B0604020202020204" pitchFamily="34" charset="0"/>
              <a:buChar char="•"/>
            </a:pPr>
            <a:r>
              <a:rPr lang="de-DE" sz="1400">
                <a:solidFill>
                  <a:srgbClr val="5A6065"/>
                </a:solidFill>
                <a:ea typeface="+mn-lt"/>
                <a:cs typeface="+mn-lt"/>
              </a:rPr>
              <a:t>Server Checker: </a:t>
            </a:r>
            <a:r>
              <a:rPr lang="de-DE" sz="1400" err="1">
                <a:solidFill>
                  <a:srgbClr val="5A6065"/>
                </a:solidFill>
                <a:ea typeface="+mn-lt"/>
                <a:cs typeface="+mn-lt"/>
              </a:rPr>
              <a:t>No</a:t>
            </a:r>
            <a:r>
              <a:rPr lang="de-DE" sz="1400">
                <a:solidFill>
                  <a:srgbClr val="5A6065"/>
                </a:solidFill>
                <a:ea typeface="+mn-lt"/>
                <a:cs typeface="+mn-lt"/>
              </a:rPr>
              <a:t> </a:t>
            </a:r>
            <a:r>
              <a:rPr lang="de-DE" sz="1400" err="1">
                <a:solidFill>
                  <a:srgbClr val="5A6065"/>
                </a:solidFill>
                <a:ea typeface="+mn-lt"/>
                <a:cs typeface="+mn-lt"/>
              </a:rPr>
              <a:t>Runtime</a:t>
            </a:r>
            <a:r>
              <a:rPr lang="de-DE" sz="1400">
                <a:solidFill>
                  <a:srgbClr val="5A6065"/>
                </a:solidFill>
                <a:ea typeface="+mn-lt"/>
                <a:cs typeface="+mn-lt"/>
              </a:rPr>
              <a:t> </a:t>
            </a:r>
            <a:r>
              <a:rPr lang="de-DE" sz="1400" err="1">
                <a:solidFill>
                  <a:srgbClr val="5A6065"/>
                </a:solidFill>
                <a:ea typeface="+mn-lt"/>
                <a:cs typeface="+mn-lt"/>
              </a:rPr>
              <a:t>Verification</a:t>
            </a:r>
            <a:endParaRPr lang="de-DE" sz="1400" err="1">
              <a:solidFill>
                <a:srgbClr val="5A6065"/>
              </a:solidFill>
              <a:ea typeface="Verdana"/>
            </a:endParaRPr>
          </a:p>
          <a:p>
            <a:pPr marL="285750" indent="-285750">
              <a:buFont typeface="Arial"/>
              <a:buChar char="•"/>
            </a:pPr>
            <a:endParaRPr lang="de-DE" sz="1400">
              <a:ea typeface="Verdana"/>
            </a:endParaRPr>
          </a:p>
          <a:p>
            <a:pPr marL="285750" indent="-285750">
              <a:buChar char="•"/>
            </a:pPr>
            <a:endParaRPr lang="de-DE" sz="1400">
              <a:ea typeface="Verdana"/>
            </a:endParaRPr>
          </a:p>
        </p:txBody>
      </p:sp>
    </p:spTree>
    <p:extLst>
      <p:ext uri="{BB962C8B-B14F-4D97-AF65-F5344CB8AC3E}">
        <p14:creationId xmlns:p14="http://schemas.microsoft.com/office/powerpoint/2010/main" val="475738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D490E-6288-68B4-2331-4C56A5CF1412}"/>
              </a:ext>
            </a:extLst>
          </p:cNvPr>
          <p:cNvSpPr>
            <a:spLocks noGrp="1"/>
          </p:cNvSpPr>
          <p:nvPr>
            <p:ph type="ctrTitle"/>
          </p:nvPr>
        </p:nvSpPr>
        <p:spPr/>
        <p:txBody>
          <a:bodyPr/>
          <a:lstStyle/>
          <a:p>
            <a:r>
              <a:rPr lang="de-DE">
                <a:ea typeface="Verdana"/>
              </a:rPr>
              <a:t>Additional Slides</a:t>
            </a:r>
            <a:endParaRPr lang="de-DE"/>
          </a:p>
        </p:txBody>
      </p:sp>
      <p:sp>
        <p:nvSpPr>
          <p:cNvPr id="7" name="Untertitel 6">
            <a:extLst>
              <a:ext uri="{FF2B5EF4-FFF2-40B4-BE49-F238E27FC236}">
                <a16:creationId xmlns:a16="http://schemas.microsoft.com/office/drawing/2014/main" id="{2DE6F613-9331-C1F6-C30C-8A64CBDA4264}"/>
              </a:ext>
            </a:extLst>
          </p:cNvPr>
          <p:cNvSpPr>
            <a:spLocks noGrp="1"/>
          </p:cNvSpPr>
          <p:nvPr>
            <p:ph type="subTitle" idx="1"/>
          </p:nvPr>
        </p:nvSpPr>
        <p:spPr/>
        <p:txBody>
          <a:bodyPr/>
          <a:lstStyle/>
          <a:p>
            <a:endParaRPr lang="de-DE"/>
          </a:p>
        </p:txBody>
      </p:sp>
      <p:sp>
        <p:nvSpPr>
          <p:cNvPr id="6" name="Textplatzhalter 5">
            <a:extLst>
              <a:ext uri="{FF2B5EF4-FFF2-40B4-BE49-F238E27FC236}">
                <a16:creationId xmlns:a16="http://schemas.microsoft.com/office/drawing/2014/main" id="{B58290E5-D1E9-C461-9370-D3862D9162E1}"/>
              </a:ext>
            </a:extLst>
          </p:cNvPr>
          <p:cNvSpPr>
            <a:spLocks noGrp="1"/>
          </p:cNvSpPr>
          <p:nvPr>
            <p:ph type="body" sz="quarter" idx="13"/>
          </p:nvPr>
        </p:nvSpPr>
        <p:spPr/>
        <p:txBody>
          <a:bodyPr/>
          <a:lstStyle/>
          <a:p>
            <a:endParaRPr lang="de-DE"/>
          </a:p>
        </p:txBody>
      </p:sp>
      <p:sp>
        <p:nvSpPr>
          <p:cNvPr id="3" name="Datumsplatzhalter 2">
            <a:extLst>
              <a:ext uri="{FF2B5EF4-FFF2-40B4-BE49-F238E27FC236}">
                <a16:creationId xmlns:a16="http://schemas.microsoft.com/office/drawing/2014/main" id="{21F529BA-F0E3-0C86-3E9F-7971FE4D1503}"/>
              </a:ext>
            </a:extLst>
          </p:cNvPr>
          <p:cNvSpPr>
            <a:spLocks noGrp="1"/>
          </p:cNvSpPr>
          <p:nvPr>
            <p:ph type="dt" sz="half" idx="4294967295"/>
          </p:nvPr>
        </p:nvSpPr>
        <p:spPr>
          <a:xfrm>
            <a:off x="0" y="6432550"/>
            <a:ext cx="981075" cy="365125"/>
          </a:xfrm>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7BF2F1B1-EA8C-BAC4-15D5-BFFB58B7D605}"/>
              </a:ext>
            </a:extLst>
          </p:cNvPr>
          <p:cNvSpPr>
            <a:spLocks noGrp="1"/>
          </p:cNvSpPr>
          <p:nvPr>
            <p:ph type="ftr" sz="quarter" idx="4294967295"/>
          </p:nvPr>
        </p:nvSpPr>
        <p:spPr>
          <a:xfrm>
            <a:off x="0" y="6432550"/>
            <a:ext cx="8807450" cy="365125"/>
          </a:xfrm>
        </p:spPr>
        <p:txBody>
          <a:bodyPr/>
          <a:lstStyle/>
          <a:p>
            <a:r>
              <a:rPr lang="de-DE"/>
              <a:t>Fußzeile</a:t>
            </a:r>
          </a:p>
        </p:txBody>
      </p:sp>
      <p:sp>
        <p:nvSpPr>
          <p:cNvPr id="5" name="Foliennummernplatzhalter 4">
            <a:extLst>
              <a:ext uri="{FF2B5EF4-FFF2-40B4-BE49-F238E27FC236}">
                <a16:creationId xmlns:a16="http://schemas.microsoft.com/office/drawing/2014/main" id="{8DA32392-F021-3DE8-7433-19C45FA0EA2B}"/>
              </a:ext>
            </a:extLst>
          </p:cNvPr>
          <p:cNvSpPr>
            <a:spLocks noGrp="1"/>
          </p:cNvSpPr>
          <p:nvPr>
            <p:ph type="sldNum" sz="quarter" idx="4294967295"/>
          </p:nvPr>
        </p:nvSpPr>
        <p:spPr>
          <a:xfrm>
            <a:off x="11704638" y="6416675"/>
            <a:ext cx="487362" cy="398463"/>
          </a:xfrm>
        </p:spPr>
        <p:txBody>
          <a:bodyPr/>
          <a:lstStyle/>
          <a:p>
            <a:fld id="{B1A20FC8-41B9-4055-A397-5AB32DE79FCA}" type="slidenum">
              <a:rPr lang="de-DE" smtClean="0"/>
              <a:pPr/>
              <a:t>46</a:t>
            </a:fld>
            <a:endParaRPr lang="de-DE"/>
          </a:p>
        </p:txBody>
      </p:sp>
    </p:spTree>
    <p:extLst>
      <p:ext uri="{BB962C8B-B14F-4D97-AF65-F5344CB8AC3E}">
        <p14:creationId xmlns:p14="http://schemas.microsoft.com/office/powerpoint/2010/main" val="4146846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ACD4C-9789-AD48-A1E8-AA14E0C50BD3}"/>
              </a:ext>
            </a:extLst>
          </p:cNvPr>
          <p:cNvSpPr>
            <a:spLocks noGrp="1"/>
          </p:cNvSpPr>
          <p:nvPr>
            <p:ph type="title"/>
          </p:nvPr>
        </p:nvSpPr>
        <p:spPr/>
        <p:txBody>
          <a:bodyPr/>
          <a:lstStyle/>
          <a:p>
            <a:r>
              <a:rPr lang="de-DE" err="1">
                <a:ea typeface="Verdana"/>
              </a:rPr>
              <a:t>Current</a:t>
            </a:r>
            <a:r>
              <a:rPr lang="de-DE">
                <a:ea typeface="Verdana"/>
              </a:rPr>
              <a:t> Security State </a:t>
            </a:r>
            <a:r>
              <a:rPr lang="de-DE" err="1">
                <a:ea typeface="Verdana"/>
              </a:rPr>
              <a:t>of</a:t>
            </a:r>
            <a:r>
              <a:rPr lang="de-DE">
                <a:ea typeface="Verdana"/>
              </a:rPr>
              <a:t> Email</a:t>
            </a:r>
            <a:endParaRPr lang="de-DE"/>
          </a:p>
        </p:txBody>
      </p:sp>
      <p:sp>
        <p:nvSpPr>
          <p:cNvPr id="3" name="Datumsplatzhalter 2">
            <a:extLst>
              <a:ext uri="{FF2B5EF4-FFF2-40B4-BE49-F238E27FC236}">
                <a16:creationId xmlns:a16="http://schemas.microsoft.com/office/drawing/2014/main" id="{F3337321-5969-BF32-61F6-9AC3D6EC8C2F}"/>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ußzeilenplatzhalter 3">
            <a:extLst>
              <a:ext uri="{FF2B5EF4-FFF2-40B4-BE49-F238E27FC236}">
                <a16:creationId xmlns:a16="http://schemas.microsoft.com/office/drawing/2014/main" id="{BF2CB521-CC6D-09AF-C15D-D487CE9D12CA}"/>
              </a:ext>
            </a:extLst>
          </p:cNvPr>
          <p:cNvSpPr>
            <a:spLocks noGrp="1"/>
          </p:cNvSpPr>
          <p:nvPr>
            <p:ph type="ftr" sz="quarter" idx="15"/>
          </p:nvPr>
        </p:nvSpPr>
        <p:spPr/>
        <p:txBody>
          <a:bodyPr/>
          <a:lstStyle/>
          <a:p>
            <a:endParaRPr lang="de-DE">
              <a:ea typeface="Verdana"/>
            </a:endParaRPr>
          </a:p>
        </p:txBody>
      </p:sp>
      <p:sp>
        <p:nvSpPr>
          <p:cNvPr id="5" name="Foliennummernplatzhalter 4">
            <a:extLst>
              <a:ext uri="{FF2B5EF4-FFF2-40B4-BE49-F238E27FC236}">
                <a16:creationId xmlns:a16="http://schemas.microsoft.com/office/drawing/2014/main" id="{887CB457-D7F4-3EE3-8F97-32B8BDBC9088}"/>
              </a:ext>
            </a:extLst>
          </p:cNvPr>
          <p:cNvSpPr>
            <a:spLocks noGrp="1"/>
          </p:cNvSpPr>
          <p:nvPr>
            <p:ph type="sldNum" sz="quarter" idx="16"/>
          </p:nvPr>
        </p:nvSpPr>
        <p:spPr/>
        <p:txBody>
          <a:bodyPr/>
          <a:lstStyle/>
          <a:p>
            <a:fld id="{B1A20FC8-41B9-4055-A397-5AB32DE79FCA}" type="slidenum">
              <a:rPr lang="de-DE" smtClean="0"/>
              <a:pPr/>
              <a:t>47</a:t>
            </a:fld>
            <a:endParaRPr lang="de-DE"/>
          </a:p>
        </p:txBody>
      </p:sp>
      <p:sp>
        <p:nvSpPr>
          <p:cNvPr id="6" name="Textplatzhalter 5">
            <a:extLst>
              <a:ext uri="{FF2B5EF4-FFF2-40B4-BE49-F238E27FC236}">
                <a16:creationId xmlns:a16="http://schemas.microsoft.com/office/drawing/2014/main" id="{71DF08C5-4828-8595-CF91-4C4D4F1F413E}"/>
              </a:ext>
            </a:extLst>
          </p:cNvPr>
          <p:cNvSpPr>
            <a:spLocks noGrp="1"/>
          </p:cNvSpPr>
          <p:nvPr>
            <p:ph type="body" sz="quarter" idx="19"/>
          </p:nvPr>
        </p:nvSpPr>
        <p:spPr>
          <a:xfrm>
            <a:off x="444492" y="1579945"/>
            <a:ext cx="11305241" cy="4860000"/>
          </a:xfrm>
        </p:spPr>
        <p:txBody>
          <a:bodyPr vert="horz" lIns="0" tIns="0" rIns="0" bIns="0" rtlCol="0" anchor="t">
            <a:noAutofit/>
          </a:bodyPr>
          <a:lstStyle/>
          <a:p>
            <a:pPr marL="285750" indent="-285750">
              <a:buChar char="•"/>
            </a:pPr>
            <a:r>
              <a:rPr lang="de-DE" sz="1600" b="1">
                <a:ea typeface="Verdana"/>
              </a:rPr>
              <a:t>MTA-STS</a:t>
            </a:r>
            <a:r>
              <a:rPr lang="de-DE" sz="1600">
                <a:ea typeface="Verdana"/>
              </a:rPr>
              <a:t> (</a:t>
            </a:r>
            <a:r>
              <a:rPr lang="de-DE" sz="1600">
                <a:ea typeface="+mn-lt"/>
                <a:cs typeface="+mn-lt"/>
              </a:rPr>
              <a:t>Mail Transfer Agent </a:t>
            </a:r>
            <a:r>
              <a:rPr lang="de-DE" sz="1600" err="1">
                <a:ea typeface="+mn-lt"/>
                <a:cs typeface="+mn-lt"/>
              </a:rPr>
              <a:t>Strict</a:t>
            </a:r>
            <a:r>
              <a:rPr lang="de-DE" sz="1600">
                <a:ea typeface="+mn-lt"/>
                <a:cs typeface="+mn-lt"/>
              </a:rPr>
              <a:t> Transport Security)</a:t>
            </a:r>
          </a:p>
          <a:p>
            <a:pPr marL="573405" indent="-287655">
              <a:buClr>
                <a:srgbClr val="B1063A"/>
              </a:buClr>
              <a:buSzPct val="100000"/>
              <a:buFont typeface="Arial" panose="020B0604020202020204" pitchFamily="34" charset="0"/>
              <a:buChar char="•"/>
            </a:pPr>
            <a:r>
              <a:rPr lang="de-DE" sz="1400" b="1" err="1">
                <a:ea typeface="Verdana"/>
              </a:rPr>
              <a:t>Mechanism</a:t>
            </a:r>
            <a:r>
              <a:rPr lang="de-DE" sz="1400">
                <a:ea typeface="Verdana"/>
              </a:rPr>
              <a:t>: </a:t>
            </a:r>
            <a:r>
              <a:rPr lang="de-DE" sz="1400" err="1">
                <a:ea typeface="Verdana"/>
              </a:rPr>
              <a:t>Enforces</a:t>
            </a:r>
            <a:r>
              <a:rPr lang="de-DE" sz="1400">
                <a:ea typeface="Verdana"/>
              </a:rPr>
              <a:t> TLS via an HTTPS-</a:t>
            </a:r>
            <a:r>
              <a:rPr lang="de-DE" sz="1400" err="1">
                <a:ea typeface="Verdana"/>
              </a:rPr>
              <a:t>based</a:t>
            </a:r>
            <a:r>
              <a:rPr lang="de-DE" sz="1400">
                <a:ea typeface="Verdana"/>
              </a:rPr>
              <a:t> </a:t>
            </a:r>
            <a:r>
              <a:rPr lang="de-DE" sz="1400" err="1">
                <a:ea typeface="Verdana"/>
              </a:rPr>
              <a:t>policy</a:t>
            </a:r>
            <a:r>
              <a:rPr lang="de-DE" sz="1400">
                <a:ea typeface="Verdana"/>
              </a:rPr>
              <a:t> </a:t>
            </a:r>
            <a:r>
              <a:rPr lang="de-DE" sz="1400" err="1">
                <a:ea typeface="Verdana"/>
              </a:rPr>
              <a:t>file</a:t>
            </a:r>
            <a:r>
              <a:rPr lang="de-DE" sz="1400">
                <a:ea typeface="Verdana"/>
              </a:rPr>
              <a:t> and a DNS TXT </a:t>
            </a:r>
            <a:r>
              <a:rPr lang="de-DE" sz="1400" err="1">
                <a:ea typeface="Verdana"/>
              </a:rPr>
              <a:t>record</a:t>
            </a:r>
            <a:r>
              <a:rPr lang="de-DE" sz="1400">
                <a:ea typeface="Verdana"/>
              </a:rPr>
              <a:t> </a:t>
            </a:r>
            <a:r>
              <a:rPr lang="de-DE" sz="1400" err="1">
                <a:ea typeface="Verdana"/>
              </a:rPr>
              <a:t>to</a:t>
            </a:r>
            <a:r>
              <a:rPr lang="de-DE" sz="1400">
                <a:ea typeface="Verdana"/>
              </a:rPr>
              <a:t> </a:t>
            </a:r>
            <a:r>
              <a:rPr lang="de-DE" sz="1400" err="1">
                <a:ea typeface="Verdana"/>
              </a:rPr>
              <a:t>prevent</a:t>
            </a:r>
            <a:r>
              <a:rPr lang="de-DE" sz="1400">
                <a:ea typeface="Verdana"/>
              </a:rPr>
              <a:t> </a:t>
            </a:r>
            <a:r>
              <a:rPr lang="de-DE" sz="1400" err="1">
                <a:ea typeface="Verdana"/>
              </a:rPr>
              <a:t>downgrade</a:t>
            </a:r>
            <a:r>
              <a:rPr lang="de-DE" sz="1400">
                <a:ea typeface="Verdana"/>
              </a:rPr>
              <a:t> </a:t>
            </a:r>
            <a:r>
              <a:rPr lang="de-DE" sz="1400" err="1">
                <a:ea typeface="Verdana"/>
              </a:rPr>
              <a:t>attacks</a:t>
            </a:r>
            <a:r>
              <a:rPr lang="de-DE" sz="1400">
                <a:ea typeface="Verdana"/>
              </a:rPr>
              <a:t>.</a:t>
            </a:r>
            <a:endParaRPr lang="de-DE" sz="1400">
              <a:latin typeface="Verdana" panose="020B0604030504040204" pitchFamily="34" charset="0"/>
              <a:ea typeface="Verdana"/>
            </a:endParaRPr>
          </a:p>
          <a:p>
            <a:pPr marL="573405" lvl="1" indent="-287655">
              <a:buFont typeface="Arial" panose="020B0604020202020204" pitchFamily="34" charset="0"/>
              <a:buChar char="•"/>
            </a:pPr>
            <a:r>
              <a:rPr lang="de-DE" sz="1400" b="1">
                <a:latin typeface="Verdana"/>
                <a:ea typeface="Verdana"/>
              </a:rPr>
              <a:t>Trust Model</a:t>
            </a:r>
            <a:r>
              <a:rPr lang="de-DE" sz="1400">
                <a:latin typeface="Verdana"/>
                <a:ea typeface="Verdana"/>
              </a:rPr>
              <a:t>: </a:t>
            </a:r>
            <a:r>
              <a:rPr lang="de-DE" sz="1400" err="1">
                <a:latin typeface="Verdana"/>
                <a:ea typeface="Verdana"/>
              </a:rPr>
              <a:t>Relies</a:t>
            </a:r>
            <a:r>
              <a:rPr lang="de-DE" sz="1400">
                <a:latin typeface="Verdana"/>
                <a:ea typeface="Verdana"/>
              </a:rPr>
              <a:t> on </a:t>
            </a:r>
            <a:r>
              <a:rPr lang="de-DE" sz="1400" err="1">
                <a:latin typeface="Verdana"/>
                <a:ea typeface="Verdana"/>
              </a:rPr>
              <a:t>the</a:t>
            </a:r>
            <a:r>
              <a:rPr lang="de-DE" sz="1400">
                <a:latin typeface="Verdana"/>
                <a:ea typeface="Verdana"/>
              </a:rPr>
              <a:t> traditional Public Key Infrastructure (PKI) and </a:t>
            </a:r>
            <a:r>
              <a:rPr lang="de-DE" sz="1400" err="1">
                <a:latin typeface="Verdana"/>
                <a:ea typeface="Verdana"/>
              </a:rPr>
              <a:t>trusted</a:t>
            </a:r>
            <a:r>
              <a:rPr lang="de-DE" sz="1400">
                <a:latin typeface="Verdana"/>
                <a:ea typeface="Verdana"/>
              </a:rPr>
              <a:t> </a:t>
            </a:r>
            <a:r>
              <a:rPr lang="de-DE" sz="1400" err="1">
                <a:latin typeface="Verdana"/>
                <a:ea typeface="Verdana"/>
              </a:rPr>
              <a:t>Certificate</a:t>
            </a:r>
            <a:r>
              <a:rPr lang="de-DE" sz="1400">
                <a:latin typeface="Verdana"/>
                <a:ea typeface="Verdana"/>
              </a:rPr>
              <a:t> </a:t>
            </a:r>
            <a:r>
              <a:rPr lang="de-DE" sz="1400" err="1">
                <a:latin typeface="Verdana"/>
                <a:ea typeface="Verdana"/>
              </a:rPr>
              <a:t>Authorities</a:t>
            </a:r>
            <a:r>
              <a:rPr lang="de-DE" sz="1400">
                <a:latin typeface="Verdana"/>
                <a:ea typeface="Verdana"/>
              </a:rPr>
              <a:t> (CAs).</a:t>
            </a:r>
            <a:endParaRPr lang="de-DE" sz="1400"/>
          </a:p>
          <a:p>
            <a:pPr marL="573405" lvl="1" indent="-287655">
              <a:buClr>
                <a:srgbClr val="B1063A"/>
              </a:buClr>
              <a:buFont typeface="Arial" panose="020B0604020202020204" pitchFamily="34" charset="0"/>
              <a:buChar char="•"/>
            </a:pPr>
            <a:endParaRPr lang="de-DE" sz="1400">
              <a:ea typeface="+mn-lt"/>
              <a:cs typeface="+mn-lt"/>
            </a:endParaRPr>
          </a:p>
          <a:p>
            <a:pPr marL="285750" indent="-285750">
              <a:buFont typeface="Arial" panose="020B0604020202020204" pitchFamily="34" charset="0"/>
              <a:buChar char="•"/>
            </a:pPr>
            <a:r>
              <a:rPr lang="de-DE" sz="1600" b="1">
                <a:ea typeface="+mn-lt"/>
                <a:cs typeface="+mn-lt"/>
              </a:rPr>
              <a:t>DANE</a:t>
            </a:r>
            <a:r>
              <a:rPr lang="de-DE" sz="1600">
                <a:ea typeface="+mn-lt"/>
                <a:cs typeface="+mn-lt"/>
              </a:rPr>
              <a:t> (DNS-</a:t>
            </a:r>
            <a:r>
              <a:rPr lang="de-DE" sz="1600" err="1">
                <a:ea typeface="+mn-lt"/>
                <a:cs typeface="+mn-lt"/>
              </a:rPr>
              <a:t>based</a:t>
            </a:r>
            <a:r>
              <a:rPr lang="de-DE" sz="1600">
                <a:ea typeface="+mn-lt"/>
                <a:cs typeface="+mn-lt"/>
              </a:rPr>
              <a:t> Authentication </a:t>
            </a:r>
            <a:r>
              <a:rPr lang="de-DE" sz="1600" err="1">
                <a:ea typeface="+mn-lt"/>
                <a:cs typeface="+mn-lt"/>
              </a:rPr>
              <a:t>of</a:t>
            </a:r>
            <a:r>
              <a:rPr lang="de-DE" sz="1600">
                <a:ea typeface="+mn-lt"/>
                <a:cs typeface="+mn-lt"/>
              </a:rPr>
              <a:t> </a:t>
            </a:r>
            <a:r>
              <a:rPr lang="de-DE" sz="1600" err="1">
                <a:ea typeface="+mn-lt"/>
                <a:cs typeface="+mn-lt"/>
              </a:rPr>
              <a:t>Named</a:t>
            </a:r>
            <a:r>
              <a:rPr lang="de-DE" sz="1600">
                <a:ea typeface="+mn-lt"/>
                <a:cs typeface="+mn-lt"/>
              </a:rPr>
              <a:t> </a:t>
            </a:r>
            <a:r>
              <a:rPr lang="de-DE" sz="1600" err="1">
                <a:ea typeface="+mn-lt"/>
                <a:cs typeface="+mn-lt"/>
              </a:rPr>
              <a:t>Entities</a:t>
            </a:r>
            <a:r>
              <a:rPr lang="de-DE" sz="1600">
                <a:ea typeface="+mn-lt"/>
                <a:cs typeface="+mn-lt"/>
              </a:rPr>
              <a:t>)</a:t>
            </a:r>
          </a:p>
          <a:p>
            <a:pPr marL="575310" lvl="1" indent="-287655">
              <a:buClr>
                <a:srgbClr val="B1063A"/>
              </a:buClr>
              <a:buFont typeface="Arial" panose="020B0604020202020204" pitchFamily="34" charset="0"/>
              <a:buChar char="•"/>
            </a:pPr>
            <a:r>
              <a:rPr lang="de-DE" sz="1400" b="1" err="1">
                <a:latin typeface="Verdana"/>
                <a:ea typeface="Verdana"/>
              </a:rPr>
              <a:t>Mechanism</a:t>
            </a:r>
            <a:r>
              <a:rPr lang="de-DE" sz="1400">
                <a:latin typeface="Verdana"/>
                <a:ea typeface="Verdana"/>
              </a:rPr>
              <a:t>: Binds TLS </a:t>
            </a:r>
            <a:r>
              <a:rPr lang="de-DE" sz="1400" err="1">
                <a:latin typeface="Verdana"/>
                <a:ea typeface="Verdana"/>
              </a:rPr>
              <a:t>certificates</a:t>
            </a:r>
            <a:r>
              <a:rPr lang="de-DE" sz="1400">
                <a:latin typeface="Verdana"/>
                <a:ea typeface="Verdana"/>
              </a:rPr>
              <a:t>/</a:t>
            </a:r>
            <a:r>
              <a:rPr lang="de-DE" sz="1400" err="1">
                <a:latin typeface="Verdana"/>
                <a:ea typeface="Verdana"/>
              </a:rPr>
              <a:t>keys</a:t>
            </a:r>
            <a:r>
              <a:rPr lang="de-DE" sz="1400">
                <a:latin typeface="Verdana"/>
                <a:ea typeface="Verdana"/>
              </a:rPr>
              <a:t> </a:t>
            </a:r>
            <a:r>
              <a:rPr lang="de-DE" sz="1400" err="1">
                <a:latin typeface="Verdana"/>
                <a:ea typeface="Verdana"/>
              </a:rPr>
              <a:t>directly</a:t>
            </a:r>
            <a:r>
              <a:rPr lang="de-DE" sz="1400">
                <a:latin typeface="Verdana"/>
                <a:ea typeface="Verdana"/>
              </a:rPr>
              <a:t> </a:t>
            </a:r>
            <a:r>
              <a:rPr lang="de-DE" sz="1400" err="1">
                <a:latin typeface="Verdana"/>
                <a:ea typeface="Verdana"/>
              </a:rPr>
              <a:t>to</a:t>
            </a:r>
            <a:r>
              <a:rPr lang="de-DE" sz="1400">
                <a:latin typeface="Verdana"/>
                <a:ea typeface="Verdana"/>
              </a:rPr>
              <a:t> DNS </a:t>
            </a:r>
            <a:r>
              <a:rPr lang="de-DE" sz="1400" err="1">
                <a:latin typeface="Verdana"/>
                <a:ea typeface="Verdana"/>
              </a:rPr>
              <a:t>records</a:t>
            </a:r>
            <a:r>
              <a:rPr lang="de-DE" sz="1400">
                <a:latin typeface="Verdana"/>
                <a:ea typeface="Verdana"/>
              </a:rPr>
              <a:t> (TLSA) </a:t>
            </a:r>
            <a:r>
              <a:rPr lang="de-DE" sz="1400" err="1">
                <a:latin typeface="Verdana"/>
                <a:ea typeface="Verdana"/>
              </a:rPr>
              <a:t>to</a:t>
            </a:r>
            <a:r>
              <a:rPr lang="de-DE" sz="1400">
                <a:latin typeface="Verdana"/>
                <a:ea typeface="Verdana"/>
              </a:rPr>
              <a:t> </a:t>
            </a:r>
            <a:r>
              <a:rPr lang="de-DE" sz="1400" err="1">
                <a:latin typeface="Verdana"/>
                <a:ea typeface="Verdana"/>
              </a:rPr>
              <a:t>verify</a:t>
            </a:r>
            <a:r>
              <a:rPr lang="de-DE" sz="1400">
                <a:latin typeface="Verdana"/>
                <a:ea typeface="Verdana"/>
              </a:rPr>
              <a:t> </a:t>
            </a:r>
            <a:r>
              <a:rPr lang="de-DE" sz="1400" err="1">
                <a:latin typeface="Verdana"/>
                <a:ea typeface="Verdana"/>
              </a:rPr>
              <a:t>the</a:t>
            </a:r>
            <a:r>
              <a:rPr lang="de-DE" sz="1400">
                <a:latin typeface="Verdana"/>
                <a:ea typeface="Verdana"/>
              </a:rPr>
              <a:t> </a:t>
            </a:r>
            <a:r>
              <a:rPr lang="de-DE" sz="1400" err="1">
                <a:latin typeface="Verdana"/>
                <a:ea typeface="Verdana"/>
              </a:rPr>
              <a:t>recipient’s</a:t>
            </a:r>
            <a:r>
              <a:rPr lang="de-DE" sz="1400">
                <a:latin typeface="Verdana"/>
                <a:ea typeface="Verdana"/>
              </a:rPr>
              <a:t> </a:t>
            </a:r>
            <a:r>
              <a:rPr lang="de-DE" sz="1400" err="1">
                <a:latin typeface="Verdana"/>
                <a:ea typeface="Verdana"/>
              </a:rPr>
              <a:t>identity</a:t>
            </a:r>
            <a:r>
              <a:rPr lang="de-DE" sz="1400">
                <a:latin typeface="Verdana"/>
                <a:ea typeface="Verdana"/>
              </a:rPr>
              <a:t> </a:t>
            </a:r>
            <a:endParaRPr lang="de-DE" sz="1400"/>
          </a:p>
          <a:p>
            <a:pPr marL="575310" lvl="1" indent="-287655">
              <a:buClr>
                <a:srgbClr val="B1063A"/>
              </a:buClr>
              <a:buSzPct val="100000"/>
              <a:buFont typeface="Arial" panose="020B0604020202020204" pitchFamily="34" charset="0"/>
              <a:buChar char="•"/>
            </a:pPr>
            <a:r>
              <a:rPr lang="de-DE" sz="1400" b="1">
                <a:latin typeface="Verdana"/>
                <a:ea typeface="Verdana"/>
              </a:rPr>
              <a:t>Trust Model</a:t>
            </a:r>
            <a:r>
              <a:rPr lang="de-DE" sz="1400">
                <a:latin typeface="Verdana"/>
                <a:ea typeface="Verdana"/>
              </a:rPr>
              <a:t>: </a:t>
            </a:r>
            <a:r>
              <a:rPr lang="de-DE" sz="1400" err="1">
                <a:latin typeface="Verdana"/>
                <a:ea typeface="Verdana"/>
              </a:rPr>
              <a:t>Requires</a:t>
            </a:r>
            <a:r>
              <a:rPr lang="de-DE" sz="1400">
                <a:latin typeface="Verdana"/>
                <a:ea typeface="Verdana"/>
              </a:rPr>
              <a:t> DNSSEC </a:t>
            </a:r>
            <a:r>
              <a:rPr lang="de-DE" sz="1400" err="1">
                <a:latin typeface="Verdana"/>
                <a:ea typeface="Verdana"/>
              </a:rPr>
              <a:t>to</a:t>
            </a:r>
            <a:r>
              <a:rPr lang="de-DE" sz="1400">
                <a:latin typeface="Verdana"/>
                <a:ea typeface="Verdana"/>
              </a:rPr>
              <a:t> </a:t>
            </a:r>
            <a:r>
              <a:rPr lang="de-DE" sz="1400" err="1">
                <a:latin typeface="Verdana"/>
                <a:ea typeface="Verdana"/>
              </a:rPr>
              <a:t>create</a:t>
            </a:r>
            <a:r>
              <a:rPr lang="de-DE" sz="1400">
                <a:latin typeface="Verdana"/>
                <a:ea typeface="Verdana"/>
              </a:rPr>
              <a:t> a </a:t>
            </a:r>
            <a:r>
              <a:rPr lang="de-DE" sz="1400" err="1">
                <a:latin typeface="Verdana"/>
                <a:ea typeface="Verdana"/>
              </a:rPr>
              <a:t>cryptographically</a:t>
            </a:r>
            <a:r>
              <a:rPr lang="de-DE" sz="1400">
                <a:latin typeface="Verdana"/>
                <a:ea typeface="Verdana"/>
              </a:rPr>
              <a:t> </a:t>
            </a:r>
            <a:r>
              <a:rPr lang="de-DE" sz="1400" err="1">
                <a:latin typeface="Verdana"/>
                <a:ea typeface="Verdana"/>
              </a:rPr>
              <a:t>secured</a:t>
            </a:r>
            <a:r>
              <a:rPr lang="de-DE" sz="1400">
                <a:latin typeface="Verdana"/>
                <a:ea typeface="Verdana"/>
              </a:rPr>
              <a:t> </a:t>
            </a:r>
            <a:r>
              <a:rPr lang="de-DE" sz="1400" err="1">
                <a:latin typeface="Verdana"/>
                <a:ea typeface="Verdana"/>
              </a:rPr>
              <a:t>chain</a:t>
            </a:r>
            <a:r>
              <a:rPr lang="de-DE" sz="1400">
                <a:latin typeface="Verdana"/>
                <a:ea typeface="Verdana"/>
              </a:rPr>
              <a:t> </a:t>
            </a:r>
            <a:r>
              <a:rPr lang="de-DE" sz="1400" err="1">
                <a:latin typeface="Verdana"/>
                <a:ea typeface="Verdana"/>
              </a:rPr>
              <a:t>of</a:t>
            </a:r>
            <a:r>
              <a:rPr lang="de-DE" sz="1400">
                <a:latin typeface="Verdana"/>
                <a:ea typeface="Verdana"/>
              </a:rPr>
              <a:t> </a:t>
            </a:r>
            <a:r>
              <a:rPr lang="de-DE" sz="1400" err="1">
                <a:latin typeface="Verdana"/>
                <a:ea typeface="Verdana"/>
              </a:rPr>
              <a:t>trust</a:t>
            </a:r>
            <a:r>
              <a:rPr lang="de-DE" sz="1400">
                <a:latin typeface="Verdana"/>
                <a:ea typeface="Verdana"/>
              </a:rPr>
              <a:t> </a:t>
            </a:r>
            <a:r>
              <a:rPr lang="de-DE" sz="1400" err="1">
                <a:latin typeface="Verdana"/>
                <a:ea typeface="Verdana"/>
              </a:rPr>
              <a:t>within</a:t>
            </a:r>
            <a:r>
              <a:rPr lang="de-DE" sz="1400">
                <a:latin typeface="Verdana"/>
                <a:ea typeface="Verdana"/>
              </a:rPr>
              <a:t> </a:t>
            </a:r>
            <a:r>
              <a:rPr lang="de-DE" sz="1400" err="1">
                <a:latin typeface="Verdana"/>
                <a:ea typeface="Verdana"/>
              </a:rPr>
              <a:t>the</a:t>
            </a:r>
            <a:r>
              <a:rPr lang="de-DE" sz="1400">
                <a:latin typeface="Verdana"/>
                <a:ea typeface="Verdana"/>
              </a:rPr>
              <a:t> DNS </a:t>
            </a:r>
            <a:r>
              <a:rPr lang="de-DE" sz="1400" err="1">
                <a:latin typeface="Verdana"/>
                <a:ea typeface="Verdana"/>
              </a:rPr>
              <a:t>itself</a:t>
            </a:r>
            <a:r>
              <a:rPr lang="de-DE" sz="1400">
                <a:latin typeface="Verdana"/>
                <a:ea typeface="Verdana"/>
              </a:rPr>
              <a:t>.</a:t>
            </a:r>
            <a:endParaRPr lang="de-DE" sz="1400"/>
          </a:p>
          <a:p>
            <a:pPr marL="575310" lvl="1" indent="-287655">
              <a:buFont typeface="Arial" panose="020B0604020202020204" pitchFamily="34" charset="0"/>
              <a:buChar char="•"/>
            </a:pPr>
            <a:endParaRPr lang="de-DE" sz="1400">
              <a:ea typeface="Verdana"/>
            </a:endParaRPr>
          </a:p>
          <a:p>
            <a:pPr marL="287655" indent="-285750">
              <a:buFont typeface="Arial" panose="020B0604020202020204" pitchFamily="34" charset="0"/>
              <a:buChar char="•"/>
            </a:pPr>
            <a:r>
              <a:rPr lang="de-DE" sz="1600" b="1">
                <a:ea typeface="+mn-lt"/>
                <a:cs typeface="+mn-lt"/>
              </a:rPr>
              <a:t>Adoption vs. Risk</a:t>
            </a:r>
            <a:r>
              <a:rPr lang="de-DE" sz="1600">
                <a:ea typeface="+mn-lt"/>
                <a:cs typeface="+mn-lt"/>
              </a:rPr>
              <a:t>: </a:t>
            </a:r>
            <a:r>
              <a:rPr lang="de-DE" sz="1600" err="1">
                <a:ea typeface="+mn-lt"/>
                <a:cs typeface="+mn-lt"/>
              </a:rPr>
              <a:t>While</a:t>
            </a:r>
            <a:r>
              <a:rPr lang="de-DE" sz="1600">
                <a:ea typeface="+mn-lt"/>
                <a:cs typeface="+mn-lt"/>
              </a:rPr>
              <a:t> </a:t>
            </a:r>
            <a:r>
              <a:rPr lang="de-DE" sz="1600" err="1">
                <a:ea typeface="+mn-lt"/>
                <a:cs typeface="+mn-lt"/>
              </a:rPr>
              <a:t>major</a:t>
            </a:r>
            <a:r>
              <a:rPr lang="de-DE" sz="1600">
                <a:ea typeface="+mn-lt"/>
                <a:cs typeface="+mn-lt"/>
              </a:rPr>
              <a:t> </a:t>
            </a:r>
            <a:r>
              <a:rPr lang="de-DE" sz="1600" err="1">
                <a:ea typeface="+mn-lt"/>
                <a:cs typeface="+mn-lt"/>
              </a:rPr>
              <a:t>providers</a:t>
            </a:r>
            <a:r>
              <a:rPr lang="de-DE" sz="1600">
                <a:ea typeface="+mn-lt"/>
                <a:cs typeface="+mn-lt"/>
              </a:rPr>
              <a:t> (Google/MS) </a:t>
            </a:r>
            <a:r>
              <a:rPr lang="de-DE" sz="1600" err="1">
                <a:ea typeface="+mn-lt"/>
                <a:cs typeface="+mn-lt"/>
              </a:rPr>
              <a:t>enforce</a:t>
            </a:r>
            <a:r>
              <a:rPr lang="de-DE" sz="1600">
                <a:ea typeface="+mn-lt"/>
                <a:cs typeface="+mn-lt"/>
              </a:rPr>
              <a:t> </a:t>
            </a:r>
            <a:r>
              <a:rPr lang="de-DE" sz="1600" err="1">
                <a:ea typeface="+mn-lt"/>
                <a:cs typeface="+mn-lt"/>
              </a:rPr>
              <a:t>these</a:t>
            </a:r>
            <a:r>
              <a:rPr lang="de-DE" sz="1600">
                <a:ea typeface="+mn-lt"/>
                <a:cs typeface="+mn-lt"/>
              </a:rPr>
              <a:t> </a:t>
            </a:r>
            <a:r>
              <a:rPr lang="de-DE" sz="1600" err="1">
                <a:ea typeface="+mn-lt"/>
                <a:cs typeface="+mn-lt"/>
              </a:rPr>
              <a:t>standards</a:t>
            </a:r>
            <a:r>
              <a:rPr lang="de-DE" sz="1600">
                <a:ea typeface="+mn-lt"/>
                <a:cs typeface="+mn-lt"/>
              </a:rPr>
              <a:t> </a:t>
            </a:r>
            <a:r>
              <a:rPr lang="de-DE" sz="1600" err="1">
                <a:ea typeface="+mn-lt"/>
                <a:cs typeface="+mn-lt"/>
              </a:rPr>
              <a:t>for</a:t>
            </a:r>
            <a:r>
              <a:rPr lang="de-DE" sz="1600">
                <a:ea typeface="+mn-lt"/>
                <a:cs typeface="+mn-lt"/>
              </a:rPr>
              <a:t> high </a:t>
            </a:r>
            <a:r>
              <a:rPr lang="de-DE" sz="1600" err="1">
                <a:ea typeface="+mn-lt"/>
                <a:cs typeface="+mn-lt"/>
              </a:rPr>
              <a:t>volumes</a:t>
            </a:r>
            <a:r>
              <a:rPr lang="de-DE" sz="1600">
                <a:ea typeface="+mn-lt"/>
                <a:cs typeface="+mn-lt"/>
              </a:rPr>
              <a:t>, </a:t>
            </a:r>
            <a:r>
              <a:rPr lang="de-DE" sz="1600" err="1">
                <a:ea typeface="+mn-lt"/>
                <a:cs typeface="+mn-lt"/>
              </a:rPr>
              <a:t>Opportunistic</a:t>
            </a:r>
            <a:r>
              <a:rPr lang="de-DE" sz="1600">
                <a:ea typeface="+mn-lt"/>
                <a:cs typeface="+mn-lt"/>
              </a:rPr>
              <a:t> STARTTLS </a:t>
            </a:r>
            <a:r>
              <a:rPr lang="de-DE" sz="1600" err="1">
                <a:ea typeface="+mn-lt"/>
                <a:cs typeface="+mn-lt"/>
              </a:rPr>
              <a:t>remains</a:t>
            </a:r>
            <a:r>
              <a:rPr lang="de-DE" sz="1600">
                <a:ea typeface="+mn-lt"/>
                <a:cs typeface="+mn-lt"/>
              </a:rPr>
              <a:t> a global </a:t>
            </a:r>
            <a:r>
              <a:rPr lang="de-DE" sz="1600" err="1">
                <a:ea typeface="+mn-lt"/>
                <a:cs typeface="+mn-lt"/>
              </a:rPr>
              <a:t>fallback</a:t>
            </a:r>
            <a:r>
              <a:rPr lang="de-DE" sz="1600">
                <a:ea typeface="+mn-lt"/>
                <a:cs typeface="+mn-lt"/>
              </a:rPr>
              <a:t>; </a:t>
            </a:r>
            <a:r>
              <a:rPr lang="de-DE" sz="1600" err="1">
                <a:ea typeface="+mn-lt"/>
                <a:cs typeface="+mn-lt"/>
              </a:rPr>
              <a:t>without</a:t>
            </a:r>
            <a:r>
              <a:rPr lang="de-DE" sz="1600">
                <a:ea typeface="+mn-lt"/>
                <a:cs typeface="+mn-lt"/>
              </a:rPr>
              <a:t> MTA-STS/DANE, </a:t>
            </a:r>
            <a:r>
              <a:rPr lang="de-DE" sz="1600" err="1">
                <a:ea typeface="+mn-lt"/>
                <a:cs typeface="+mn-lt"/>
              </a:rPr>
              <a:t>connections</a:t>
            </a:r>
            <a:r>
              <a:rPr lang="de-DE" sz="1600">
                <a:ea typeface="+mn-lt"/>
                <a:cs typeface="+mn-lt"/>
              </a:rPr>
              <a:t> </a:t>
            </a:r>
            <a:r>
              <a:rPr lang="de-DE" sz="1600" err="1">
                <a:ea typeface="+mn-lt"/>
                <a:cs typeface="+mn-lt"/>
              </a:rPr>
              <a:t>are</a:t>
            </a:r>
            <a:r>
              <a:rPr lang="de-DE" sz="1600">
                <a:ea typeface="+mn-lt"/>
                <a:cs typeface="+mn-lt"/>
              </a:rPr>
              <a:t> still vulnerable </a:t>
            </a:r>
            <a:r>
              <a:rPr lang="de-DE" sz="1600" err="1">
                <a:ea typeface="+mn-lt"/>
                <a:cs typeface="+mn-lt"/>
              </a:rPr>
              <a:t>to</a:t>
            </a:r>
            <a:r>
              <a:rPr lang="de-DE" sz="1600">
                <a:ea typeface="+mn-lt"/>
                <a:cs typeface="+mn-lt"/>
              </a:rPr>
              <a:t> "STRIPTLS" </a:t>
            </a:r>
            <a:r>
              <a:rPr lang="de-DE" sz="1600" err="1">
                <a:ea typeface="+mn-lt"/>
                <a:cs typeface="+mn-lt"/>
              </a:rPr>
              <a:t>downgrade</a:t>
            </a:r>
            <a:r>
              <a:rPr lang="de-DE" sz="1600">
                <a:ea typeface="+mn-lt"/>
                <a:cs typeface="+mn-lt"/>
              </a:rPr>
              <a:t> </a:t>
            </a:r>
            <a:r>
              <a:rPr lang="de-DE" sz="1600" err="1">
                <a:ea typeface="+mn-lt"/>
                <a:cs typeface="+mn-lt"/>
              </a:rPr>
              <a:t>attacks</a:t>
            </a:r>
            <a:r>
              <a:rPr lang="de-DE" sz="1600">
                <a:ea typeface="+mn-lt"/>
                <a:cs typeface="+mn-lt"/>
              </a:rPr>
              <a:t>.</a:t>
            </a:r>
            <a:endParaRPr lang="de-DE" sz="1600">
              <a:latin typeface="Verdana" panose="020B0604030504040204" pitchFamily="34" charset="0"/>
              <a:ea typeface="Verdana"/>
            </a:endParaRPr>
          </a:p>
          <a:p>
            <a:pPr marL="287655" indent="-285750">
              <a:buFont typeface="Arial" panose="020B0604020202020204" pitchFamily="34" charset="0"/>
              <a:buChar char="•"/>
            </a:pPr>
            <a:endParaRPr lang="de-DE" sz="1400">
              <a:latin typeface="Verdana" panose="020B0604030504040204" pitchFamily="34" charset="0"/>
              <a:ea typeface="Verdana"/>
            </a:endParaRPr>
          </a:p>
          <a:p>
            <a:pPr marL="287655" lvl="1" indent="-287655">
              <a:buFont typeface="Arial" panose="020B0604020202020204" pitchFamily="34" charset="0"/>
              <a:buChar char="•"/>
            </a:pPr>
            <a:endParaRPr lang="de-DE" sz="1600">
              <a:ea typeface="Verdana"/>
            </a:endParaRPr>
          </a:p>
        </p:txBody>
      </p:sp>
    </p:spTree>
    <p:extLst>
      <p:ext uri="{BB962C8B-B14F-4D97-AF65-F5344CB8AC3E}">
        <p14:creationId xmlns:p14="http://schemas.microsoft.com/office/powerpoint/2010/main" val="872418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6CEA64-5694-C2BE-7156-924BF2F46B08}"/>
            </a:ext>
          </a:extLst>
        </p:cNvPr>
        <p:cNvGrpSpPr/>
        <p:nvPr/>
      </p:nvGrpSpPr>
      <p:grpSpPr>
        <a:xfrm>
          <a:off x="0" y="0"/>
          <a:ext cx="0" cy="0"/>
          <a:chOff x="0" y="0"/>
          <a:chExt cx="0" cy="0"/>
        </a:xfrm>
      </p:grpSpPr>
      <p:sp>
        <p:nvSpPr>
          <p:cNvPr id="13" name="Titel 12">
            <a:extLst>
              <a:ext uri="{FF2B5EF4-FFF2-40B4-BE49-F238E27FC236}">
                <a16:creationId xmlns:a16="http://schemas.microsoft.com/office/drawing/2014/main" id="{0D92B38B-1B04-9848-F8F8-80BA0BA94949}"/>
              </a:ext>
            </a:extLst>
          </p:cNvPr>
          <p:cNvSpPr>
            <a:spLocks noGrp="1"/>
          </p:cNvSpPr>
          <p:nvPr>
            <p:ph type="title"/>
          </p:nvPr>
        </p:nvSpPr>
        <p:spPr/>
        <p:txBody>
          <a:bodyPr/>
          <a:lstStyle/>
          <a:p>
            <a:r>
              <a:rPr lang="en-US" b="1">
                <a:ea typeface="Verdana"/>
              </a:rPr>
              <a:t>A Multifaceted Study on the Use of TLS and Auto-detect in Email Ecosystems (2025)</a:t>
            </a:r>
          </a:p>
        </p:txBody>
      </p:sp>
      <p:sp>
        <p:nvSpPr>
          <p:cNvPr id="3" name="Datumsplatzhalter 2">
            <a:extLst>
              <a:ext uri="{FF2B5EF4-FFF2-40B4-BE49-F238E27FC236}">
                <a16:creationId xmlns:a16="http://schemas.microsoft.com/office/drawing/2014/main" id="{0B5ECD4C-A733-BF64-6869-9D38196EC417}"/>
              </a:ext>
            </a:extLst>
          </p:cNvPr>
          <p:cNvSpPr>
            <a:spLocks noGrp="1"/>
          </p:cNvSpPr>
          <p:nvPr>
            <p:ph type="dt" sz="half" idx="14"/>
          </p:nvPr>
        </p:nvSpPr>
        <p:spPr/>
        <p:txBody>
          <a:bodyPr/>
          <a:lstStyle/>
          <a:p>
            <a:fld id="{AF2240DE-B346-42CD-A16C-590E10F5945F}" type="datetime1">
              <a:rPr lang="de-DE" smtClean="0"/>
              <a:t>17.02.2026</a:t>
            </a:fld>
            <a:endParaRPr lang="de-DE"/>
          </a:p>
        </p:txBody>
      </p:sp>
      <p:sp>
        <p:nvSpPr>
          <p:cNvPr id="4" name="Fußzeilenplatzhalter 3">
            <a:extLst>
              <a:ext uri="{FF2B5EF4-FFF2-40B4-BE49-F238E27FC236}">
                <a16:creationId xmlns:a16="http://schemas.microsoft.com/office/drawing/2014/main" id="{A9723C51-307D-2B05-B4B7-A3824CC5B5DC}"/>
              </a:ext>
            </a:extLst>
          </p:cNvPr>
          <p:cNvSpPr>
            <a:spLocks noGrp="1"/>
          </p:cNvSpPr>
          <p:nvPr>
            <p:ph type="ftr" sz="quarter" idx="15"/>
          </p:nvPr>
        </p:nvSpPr>
        <p:spPr/>
        <p:txBody>
          <a:bodyPr/>
          <a:lstStyle/>
          <a:p>
            <a:endParaRPr lang="de-DE"/>
          </a:p>
        </p:txBody>
      </p:sp>
      <p:sp>
        <p:nvSpPr>
          <p:cNvPr id="5" name="Foliennummernplatzhalter 4">
            <a:extLst>
              <a:ext uri="{FF2B5EF4-FFF2-40B4-BE49-F238E27FC236}">
                <a16:creationId xmlns:a16="http://schemas.microsoft.com/office/drawing/2014/main" id="{8F0CD88D-E4AF-59CB-2DFA-8C008CFD0732}"/>
              </a:ext>
            </a:extLst>
          </p:cNvPr>
          <p:cNvSpPr>
            <a:spLocks noGrp="1"/>
          </p:cNvSpPr>
          <p:nvPr>
            <p:ph type="sldNum" sz="quarter" idx="16"/>
          </p:nvPr>
        </p:nvSpPr>
        <p:spPr/>
        <p:txBody>
          <a:bodyPr/>
          <a:lstStyle/>
          <a:p>
            <a:fld id="{B1A20FC8-41B9-4055-A397-5AB32DE79FCA}" type="slidenum">
              <a:rPr lang="de-DE" smtClean="0"/>
              <a:pPr/>
              <a:t>48</a:t>
            </a:fld>
            <a:endParaRPr lang="de-DE"/>
          </a:p>
        </p:txBody>
      </p:sp>
      <p:pic>
        <p:nvPicPr>
          <p:cNvPr id="2" name="Grafik 1" descr="Ein Bild, das Text, Screenshot, Zahl, Schrift enthält.&#10;&#10;KI-generierte Inhalte können fehlerhaft sein.">
            <a:extLst>
              <a:ext uri="{FF2B5EF4-FFF2-40B4-BE49-F238E27FC236}">
                <a16:creationId xmlns:a16="http://schemas.microsoft.com/office/drawing/2014/main" id="{29D9DE71-1320-5E56-EE7E-BC957FBA0DEE}"/>
              </a:ext>
            </a:extLst>
          </p:cNvPr>
          <p:cNvPicPr>
            <a:picLocks noChangeAspect="1"/>
          </p:cNvPicPr>
          <p:nvPr/>
        </p:nvPicPr>
        <p:blipFill>
          <a:blip r:embed="rId2"/>
          <a:stretch>
            <a:fillRect/>
          </a:stretch>
        </p:blipFill>
        <p:spPr>
          <a:xfrm>
            <a:off x="1614021" y="1302774"/>
            <a:ext cx="8644410" cy="4854680"/>
          </a:xfrm>
          <a:prstGeom prst="rect">
            <a:avLst/>
          </a:prstGeom>
        </p:spPr>
      </p:pic>
    </p:spTree>
    <p:extLst>
      <p:ext uri="{BB962C8B-B14F-4D97-AF65-F5344CB8AC3E}">
        <p14:creationId xmlns:p14="http://schemas.microsoft.com/office/powerpoint/2010/main" val="1275143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4DE1-86D9-146D-E7B6-4BFE3BB24A92}"/>
              </a:ext>
            </a:extLst>
          </p:cNvPr>
          <p:cNvSpPr>
            <a:spLocks noGrp="1"/>
          </p:cNvSpPr>
          <p:nvPr>
            <p:ph type="title"/>
          </p:nvPr>
        </p:nvSpPr>
        <p:spPr/>
        <p:txBody>
          <a:bodyPr/>
          <a:lstStyle/>
          <a:p>
            <a:r>
              <a:rPr lang="en-US" b="1">
                <a:ea typeface="Verdana"/>
              </a:rPr>
              <a:t>Future directions</a:t>
            </a:r>
            <a:endParaRPr lang="en-US" b="1"/>
          </a:p>
        </p:txBody>
      </p:sp>
      <p:sp>
        <p:nvSpPr>
          <p:cNvPr id="3" name="Date Placeholder 2">
            <a:extLst>
              <a:ext uri="{FF2B5EF4-FFF2-40B4-BE49-F238E27FC236}">
                <a16:creationId xmlns:a16="http://schemas.microsoft.com/office/drawing/2014/main" id="{609EDCFE-2EED-E40B-0C55-EFD9B4C9293D}"/>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3DC2D4D0-EEF6-8A4F-055E-CE28E738E0FD}"/>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11D839C4-FD37-3E30-1264-6A617E67F217}"/>
              </a:ext>
            </a:extLst>
          </p:cNvPr>
          <p:cNvSpPr>
            <a:spLocks noGrp="1"/>
          </p:cNvSpPr>
          <p:nvPr>
            <p:ph type="sldNum" sz="quarter" idx="16"/>
          </p:nvPr>
        </p:nvSpPr>
        <p:spPr/>
        <p:txBody>
          <a:bodyPr/>
          <a:lstStyle/>
          <a:p>
            <a:fld id="{B1A20FC8-41B9-4055-A397-5AB32DE79FCA}" type="slidenum">
              <a:rPr lang="de-DE" smtClean="0"/>
              <a:pPr/>
              <a:t>49</a:t>
            </a:fld>
            <a:endParaRPr lang="de-DE"/>
          </a:p>
        </p:txBody>
      </p:sp>
      <p:sp>
        <p:nvSpPr>
          <p:cNvPr id="6" name="Text Placeholder 5">
            <a:extLst>
              <a:ext uri="{FF2B5EF4-FFF2-40B4-BE49-F238E27FC236}">
                <a16:creationId xmlns:a16="http://schemas.microsoft.com/office/drawing/2014/main" id="{ABF6A8C8-9E89-827D-7D59-9FC202917125}"/>
              </a:ext>
            </a:extLst>
          </p:cNvPr>
          <p:cNvSpPr>
            <a:spLocks noGrp="1"/>
          </p:cNvSpPr>
          <p:nvPr>
            <p:ph type="body" sz="quarter" idx="19"/>
          </p:nvPr>
        </p:nvSpPr>
        <p:spPr>
          <a:xfrm>
            <a:off x="451004" y="1381759"/>
            <a:ext cx="11311754" cy="5055384"/>
          </a:xfrm>
        </p:spPr>
        <p:txBody>
          <a:bodyPr vert="horz" lIns="0" tIns="0" rIns="0" bIns="0" rtlCol="0" anchor="t">
            <a:noAutofit/>
          </a:bodyPr>
          <a:lstStyle/>
          <a:p>
            <a:r>
              <a:rPr lang="en-US" b="1" err="1">
                <a:ea typeface="Verdana"/>
              </a:rPr>
              <a:t>Selftest</a:t>
            </a:r>
            <a:r>
              <a:rPr lang="en-US" b="1">
                <a:ea typeface="Verdana"/>
              </a:rPr>
              <a:t>-Service:</a:t>
            </a:r>
          </a:p>
          <a:p>
            <a:pPr marL="285750" indent="-285750">
              <a:buChar char="•"/>
            </a:pPr>
            <a:r>
              <a:rPr lang="en-US">
                <a:ea typeface="Verdana"/>
              </a:rPr>
              <a:t>POP3 extension</a:t>
            </a:r>
          </a:p>
          <a:p>
            <a:pPr marL="285750" indent="-285750">
              <a:buChar char="•"/>
            </a:pPr>
            <a:r>
              <a:rPr lang="en-US"/>
              <a:t>Stronger session isolation + user accounts</a:t>
            </a:r>
          </a:p>
          <a:p>
            <a:pPr marL="285750" indent="-285750">
              <a:buChar char="•"/>
            </a:pPr>
            <a:r>
              <a:rPr lang="en-US">
                <a:solidFill>
                  <a:schemeClr val="accent6"/>
                </a:solidFill>
              </a:rPr>
              <a:t>Lab-grade “real MITM” + real mailbox</a:t>
            </a:r>
            <a:endParaRPr lang="en-US">
              <a:solidFill>
                <a:schemeClr val="accent6"/>
              </a:solidFill>
              <a:ea typeface="Verdana"/>
            </a:endParaRPr>
          </a:p>
          <a:p>
            <a:pPr marL="285750" indent="-285750">
              <a:buChar char="•"/>
            </a:pPr>
            <a:endParaRPr lang="en-US">
              <a:solidFill>
                <a:schemeClr val="accent6"/>
              </a:solidFill>
              <a:ea typeface="Verdana"/>
            </a:endParaRPr>
          </a:p>
          <a:p>
            <a:r>
              <a:rPr lang="en-US" b="1">
                <a:solidFill>
                  <a:srgbClr val="00B050"/>
                </a:solidFill>
              </a:rPr>
              <a:t>Admin/server-side test tool</a:t>
            </a:r>
            <a:endParaRPr lang="en-US" b="1">
              <a:solidFill>
                <a:srgbClr val="00B050"/>
              </a:solidFill>
              <a:ea typeface="Verdana"/>
            </a:endParaRPr>
          </a:p>
          <a:p>
            <a:pPr marL="285750" indent="-285750">
              <a:buChar char="•"/>
            </a:pPr>
            <a:r>
              <a:rPr lang="en-US">
                <a:solidFill>
                  <a:srgbClr val="00B050"/>
                </a:solidFill>
                <a:ea typeface="+mn-lt"/>
                <a:cs typeface="+mn-lt"/>
              </a:rPr>
              <a:t>CLI/script for mail admins to test their own SMTP/IMAP/POP3 configuration against T1–T4 downgrade conditions</a:t>
            </a:r>
          </a:p>
          <a:p>
            <a:pPr marL="285750" indent="-285750">
              <a:buChar char="•"/>
            </a:pPr>
            <a:endParaRPr lang="en-US">
              <a:solidFill>
                <a:srgbClr val="5A6065"/>
              </a:solidFill>
              <a:ea typeface="Verdana"/>
            </a:endParaRPr>
          </a:p>
          <a:p>
            <a:r>
              <a:rPr lang="en-US" b="1">
                <a:solidFill>
                  <a:srgbClr val="5A6065"/>
                </a:solidFill>
                <a:ea typeface="+mn-lt"/>
                <a:cs typeface="+mn-lt"/>
              </a:rPr>
              <a:t>Manual vs autodetect behavior</a:t>
            </a:r>
            <a:endParaRPr lang="en-US" b="1"/>
          </a:p>
          <a:p>
            <a:pPr marL="285750" indent="-285750">
              <a:buChar char="•"/>
            </a:pPr>
            <a:r>
              <a:rPr lang="en-US">
                <a:solidFill>
                  <a:srgbClr val="5A6065"/>
                </a:solidFill>
                <a:latin typeface="+mn-lt"/>
                <a:ea typeface="+mn-lt"/>
                <a:cs typeface="+mn-lt"/>
              </a:rPr>
              <a:t>Systematically investigate differences between manual configuration and </a:t>
            </a:r>
            <a:r>
              <a:rPr lang="en-US" err="1">
                <a:solidFill>
                  <a:srgbClr val="5A6065"/>
                </a:solidFill>
                <a:latin typeface="+mn-lt"/>
                <a:ea typeface="+mn-lt"/>
                <a:cs typeface="+mn-lt"/>
              </a:rPr>
              <a:t>autodiscovery</a:t>
            </a:r>
            <a:r>
              <a:rPr lang="en-US">
                <a:solidFill>
                  <a:srgbClr val="5A6065"/>
                </a:solidFill>
                <a:latin typeface="+mn-lt"/>
                <a:ea typeface="+mn-lt"/>
                <a:cs typeface="+mn-lt"/>
              </a:rPr>
              <a:t>-driven configuration paths.</a:t>
            </a:r>
            <a:endParaRPr lang="en-US">
              <a:ea typeface="Verdana"/>
            </a:endParaRPr>
          </a:p>
        </p:txBody>
      </p:sp>
    </p:spTree>
    <p:extLst>
      <p:ext uri="{BB962C8B-B14F-4D97-AF65-F5344CB8AC3E}">
        <p14:creationId xmlns:p14="http://schemas.microsoft.com/office/powerpoint/2010/main" val="4058240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BF66-E4A5-6A47-9183-302CA3E7C129}"/>
              </a:ext>
            </a:extLst>
          </p:cNvPr>
          <p:cNvSpPr>
            <a:spLocks noGrp="1"/>
          </p:cNvSpPr>
          <p:nvPr>
            <p:ph type="title"/>
          </p:nvPr>
        </p:nvSpPr>
        <p:spPr/>
        <p:txBody>
          <a:bodyPr/>
          <a:lstStyle/>
          <a:p>
            <a:r>
              <a:rPr lang="en-US" dirty="0">
                <a:ea typeface="Verdana"/>
              </a:rPr>
              <a:t>What is STARTTLS?</a:t>
            </a:r>
            <a:endParaRPr lang="en-US" sz="2000" dirty="0">
              <a:ea typeface="Verdana"/>
            </a:endParaRPr>
          </a:p>
        </p:txBody>
      </p:sp>
      <p:sp>
        <p:nvSpPr>
          <p:cNvPr id="3" name="Date Placeholder 2">
            <a:extLst>
              <a:ext uri="{FF2B5EF4-FFF2-40B4-BE49-F238E27FC236}">
                <a16:creationId xmlns:a16="http://schemas.microsoft.com/office/drawing/2014/main" id="{6CD5C89A-1872-0043-D340-F95A49C9B8E8}"/>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363175D9-495E-BB33-AF01-AC7960B716DE}"/>
              </a:ext>
            </a:extLst>
          </p:cNvPr>
          <p:cNvSpPr>
            <a:spLocks noGrp="1"/>
          </p:cNvSpPr>
          <p:nvPr>
            <p:ph type="ftr" sz="quarter" idx="15"/>
          </p:nvPr>
        </p:nvSpPr>
        <p:spPr/>
        <p:txBody>
          <a:bodyPr/>
          <a:lstStyle/>
          <a:p>
            <a:r>
              <a:rPr lang="de-DE"/>
              <a:t>Fußzeile</a:t>
            </a:r>
          </a:p>
        </p:txBody>
      </p:sp>
      <p:sp>
        <p:nvSpPr>
          <p:cNvPr id="5" name="Slide Number Placeholder 4">
            <a:extLst>
              <a:ext uri="{FF2B5EF4-FFF2-40B4-BE49-F238E27FC236}">
                <a16:creationId xmlns:a16="http://schemas.microsoft.com/office/drawing/2014/main" id="{1395ECF7-834E-C276-B1E9-8390AD2BF7C1}"/>
              </a:ext>
            </a:extLst>
          </p:cNvPr>
          <p:cNvSpPr>
            <a:spLocks noGrp="1"/>
          </p:cNvSpPr>
          <p:nvPr>
            <p:ph type="sldNum" sz="quarter" idx="16"/>
          </p:nvPr>
        </p:nvSpPr>
        <p:spPr/>
        <p:txBody>
          <a:bodyPr/>
          <a:lstStyle/>
          <a:p>
            <a:fld id="{B1A20FC8-41B9-4055-A397-5AB32DE79FCA}" type="slidenum">
              <a:rPr lang="de-DE" smtClean="0"/>
              <a:pPr/>
              <a:t>5</a:t>
            </a:fld>
            <a:endParaRPr lang="de-DE"/>
          </a:p>
        </p:txBody>
      </p:sp>
      <p:sp>
        <p:nvSpPr>
          <p:cNvPr id="6" name="Text Placeholder 5">
            <a:extLst>
              <a:ext uri="{FF2B5EF4-FFF2-40B4-BE49-F238E27FC236}">
                <a16:creationId xmlns:a16="http://schemas.microsoft.com/office/drawing/2014/main" id="{FD4708D9-CF4C-10B8-5BC5-2BCB0E12F05A}"/>
              </a:ext>
            </a:extLst>
          </p:cNvPr>
          <p:cNvSpPr>
            <a:spLocks noGrp="1"/>
          </p:cNvSpPr>
          <p:nvPr>
            <p:ph type="body" sz="quarter" idx="17"/>
          </p:nvPr>
        </p:nvSpPr>
        <p:spPr>
          <a:xfrm>
            <a:off x="4156290" y="5668433"/>
            <a:ext cx="6129809" cy="506183"/>
          </a:xfrm>
        </p:spPr>
        <p:txBody>
          <a:bodyPr vert="horz" lIns="0" tIns="0" rIns="0" bIns="0" rtlCol="0" anchor="t">
            <a:noAutofit/>
          </a:bodyPr>
          <a:lstStyle/>
          <a:p>
            <a:r>
              <a:rPr lang="en-US" dirty="0">
                <a:ea typeface="+mn-lt"/>
                <a:cs typeface="+mn-lt"/>
              </a:rPr>
              <a:t>https://www.rfc-editor.org/rfc/rfc3207</a:t>
            </a:r>
            <a:endParaRPr lang="en-US" dirty="0"/>
          </a:p>
        </p:txBody>
      </p:sp>
      <p:pic>
        <p:nvPicPr>
          <p:cNvPr id="7" name="Picture 6" descr="A white background with black text&#10;&#10;AI-generated content may be incorrect.">
            <a:extLst>
              <a:ext uri="{FF2B5EF4-FFF2-40B4-BE49-F238E27FC236}">
                <a16:creationId xmlns:a16="http://schemas.microsoft.com/office/drawing/2014/main" id="{555376FC-6D7E-F4E8-EE6B-1BAC6DE37605}"/>
              </a:ext>
            </a:extLst>
          </p:cNvPr>
          <p:cNvPicPr>
            <a:picLocks noChangeAspect="1"/>
          </p:cNvPicPr>
          <p:nvPr/>
        </p:nvPicPr>
        <p:blipFill>
          <a:blip r:embed="rId2"/>
          <a:stretch>
            <a:fillRect/>
          </a:stretch>
        </p:blipFill>
        <p:spPr>
          <a:xfrm>
            <a:off x="4158735" y="1798164"/>
            <a:ext cx="7732585" cy="3701021"/>
          </a:xfrm>
          <a:prstGeom prst="rect">
            <a:avLst/>
          </a:prstGeom>
        </p:spPr>
      </p:pic>
      <p:sp>
        <p:nvSpPr>
          <p:cNvPr id="8" name="TextBox 7">
            <a:extLst>
              <a:ext uri="{FF2B5EF4-FFF2-40B4-BE49-F238E27FC236}">
                <a16:creationId xmlns:a16="http://schemas.microsoft.com/office/drawing/2014/main" id="{192290DB-A9D6-8FDA-F960-FC5A84AD2DE9}"/>
              </a:ext>
            </a:extLst>
          </p:cNvPr>
          <p:cNvSpPr txBox="1"/>
          <p:nvPr/>
        </p:nvSpPr>
        <p:spPr>
          <a:xfrm>
            <a:off x="431320" y="1797170"/>
            <a:ext cx="350807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STARTTLS extension to SMTP/POP3/IMAP</a:t>
            </a:r>
          </a:p>
          <a:p>
            <a:pPr marL="285750" indent="-285750">
              <a:buFont typeface="Arial"/>
              <a:buChar char="•"/>
            </a:pPr>
            <a:r>
              <a:rPr lang="en-US" dirty="0">
                <a:ea typeface="Verdana"/>
              </a:rPr>
              <a:t>An additional command that an email client can send during email protocol execution</a:t>
            </a:r>
          </a:p>
          <a:p>
            <a:pPr marL="285750" indent="-285750">
              <a:buFont typeface="Arial"/>
              <a:buChar char="•"/>
            </a:pPr>
            <a:r>
              <a:rPr lang="en-US" dirty="0">
                <a:ea typeface="+mn-lt"/>
                <a:cs typeface="+mn-lt"/>
              </a:rPr>
              <a:t>Upgrades a plaintext SMTP/POP3/IMAP connection to a secure TLS connection</a:t>
            </a:r>
          </a:p>
          <a:p>
            <a:pPr marL="285750" indent="-285750">
              <a:buFont typeface="Arial"/>
              <a:buChar char="•"/>
            </a:pPr>
            <a:endParaRPr lang="en-US" dirty="0">
              <a:ea typeface="Verdana"/>
            </a:endParaRPr>
          </a:p>
        </p:txBody>
      </p:sp>
    </p:spTree>
    <p:extLst>
      <p:ext uri="{BB962C8B-B14F-4D97-AF65-F5344CB8AC3E}">
        <p14:creationId xmlns:p14="http://schemas.microsoft.com/office/powerpoint/2010/main" val="92391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5CE58F-D530-D14F-22CF-C043B39D9235}"/>
              </a:ext>
            </a:extLst>
          </p:cNvPr>
          <p:cNvSpPr>
            <a:spLocks noGrp="1"/>
          </p:cNvSpPr>
          <p:nvPr>
            <p:ph type="title"/>
          </p:nvPr>
        </p:nvSpPr>
        <p:spPr/>
        <p:txBody>
          <a:bodyPr/>
          <a:lstStyle/>
          <a:p>
            <a:r>
              <a:rPr lang="en-US" b="1">
                <a:ea typeface="+mj-lt"/>
                <a:cs typeface="+mj-lt"/>
              </a:rPr>
              <a:t>Historical context</a:t>
            </a:r>
          </a:p>
        </p:txBody>
      </p:sp>
      <p:sp>
        <p:nvSpPr>
          <p:cNvPr id="4" name="Date Placeholder 3">
            <a:extLst>
              <a:ext uri="{FF2B5EF4-FFF2-40B4-BE49-F238E27FC236}">
                <a16:creationId xmlns:a16="http://schemas.microsoft.com/office/drawing/2014/main" id="{0F002A72-17C3-C3CE-8E0F-28D5BC0693F0}"/>
              </a:ext>
            </a:extLst>
          </p:cNvPr>
          <p:cNvSpPr>
            <a:spLocks noGrp="1"/>
          </p:cNvSpPr>
          <p:nvPr>
            <p:ph type="dt" sz="half" idx="14"/>
          </p:nvPr>
        </p:nvSpPr>
        <p:spPr/>
        <p:txBody>
          <a:bodyPr/>
          <a:lstStyle/>
          <a:p>
            <a:fld id="{DCFFE0C5-6E1C-4858-B4A4-B9AC0AA8B9FB}" type="datetime1">
              <a:rPr lang="de-DE" smtClean="0"/>
              <a:t>17.02.2026</a:t>
            </a:fld>
            <a:endParaRPr lang="de-DE"/>
          </a:p>
        </p:txBody>
      </p:sp>
      <p:sp>
        <p:nvSpPr>
          <p:cNvPr id="5" name="Footer Placeholder 4">
            <a:extLst>
              <a:ext uri="{FF2B5EF4-FFF2-40B4-BE49-F238E27FC236}">
                <a16:creationId xmlns:a16="http://schemas.microsoft.com/office/drawing/2014/main" id="{A37D719B-CDDD-141D-CCCB-8D50C2E52488}"/>
              </a:ext>
            </a:extLst>
          </p:cNvPr>
          <p:cNvSpPr>
            <a:spLocks noGrp="1"/>
          </p:cNvSpPr>
          <p:nvPr>
            <p:ph type="ftr" sz="quarter" idx="15"/>
          </p:nvPr>
        </p:nvSpPr>
        <p:spPr/>
        <p:txBody>
          <a:bodyPr/>
          <a:lstStyle/>
          <a:p>
            <a:endParaRPr lang="de-DE"/>
          </a:p>
        </p:txBody>
      </p:sp>
      <p:sp>
        <p:nvSpPr>
          <p:cNvPr id="6" name="Slide Number Placeholder 5">
            <a:extLst>
              <a:ext uri="{FF2B5EF4-FFF2-40B4-BE49-F238E27FC236}">
                <a16:creationId xmlns:a16="http://schemas.microsoft.com/office/drawing/2014/main" id="{B66BF615-F92E-6446-DA5C-DD3F313BD0A8}"/>
              </a:ext>
            </a:extLst>
          </p:cNvPr>
          <p:cNvSpPr>
            <a:spLocks noGrp="1"/>
          </p:cNvSpPr>
          <p:nvPr>
            <p:ph type="sldNum" sz="quarter" idx="16"/>
          </p:nvPr>
        </p:nvSpPr>
        <p:spPr/>
        <p:txBody>
          <a:bodyPr/>
          <a:lstStyle/>
          <a:p>
            <a:fld id="{B1A20FC8-41B9-4055-A397-5AB32DE79FCA}" type="slidenum">
              <a:rPr lang="de-DE" smtClean="0"/>
              <a:pPr/>
              <a:t>6</a:t>
            </a:fld>
            <a:endParaRPr lang="de-DE"/>
          </a:p>
        </p:txBody>
      </p:sp>
      <p:sp>
        <p:nvSpPr>
          <p:cNvPr id="8" name="TextBox 7">
            <a:extLst>
              <a:ext uri="{FF2B5EF4-FFF2-40B4-BE49-F238E27FC236}">
                <a16:creationId xmlns:a16="http://schemas.microsoft.com/office/drawing/2014/main" id="{2E0E2BA4-3164-2365-3C28-C7CEBD1AB265}"/>
              </a:ext>
            </a:extLst>
          </p:cNvPr>
          <p:cNvSpPr txBox="1"/>
          <p:nvPr/>
        </p:nvSpPr>
        <p:spPr>
          <a:xfrm>
            <a:off x="3167681" y="1294501"/>
            <a:ext cx="53887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TLS support: two approaches</a:t>
            </a:r>
            <a:endParaRPr lang="en-US"/>
          </a:p>
          <a:p>
            <a:endParaRPr lang="en-US">
              <a:ea typeface="Verdana"/>
            </a:endParaRPr>
          </a:p>
        </p:txBody>
      </p:sp>
      <p:sp>
        <p:nvSpPr>
          <p:cNvPr id="19" name="Rectangle 18">
            <a:extLst>
              <a:ext uri="{FF2B5EF4-FFF2-40B4-BE49-F238E27FC236}">
                <a16:creationId xmlns:a16="http://schemas.microsoft.com/office/drawing/2014/main" id="{C09316B3-FAF7-DBEC-48CF-A4260D25C192}"/>
              </a:ext>
            </a:extLst>
          </p:cNvPr>
          <p:cNvSpPr/>
          <p:nvPr/>
        </p:nvSpPr>
        <p:spPr>
          <a:xfrm>
            <a:off x="2482504" y="2557432"/>
            <a:ext cx="1685813" cy="54158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SMTPS:465</a:t>
            </a:r>
          </a:p>
        </p:txBody>
      </p:sp>
      <p:sp>
        <p:nvSpPr>
          <p:cNvPr id="20" name="Rectangle 19">
            <a:extLst>
              <a:ext uri="{FF2B5EF4-FFF2-40B4-BE49-F238E27FC236}">
                <a16:creationId xmlns:a16="http://schemas.microsoft.com/office/drawing/2014/main" id="{87B9CB97-E999-6DB0-F0E9-E545DE7BC032}"/>
              </a:ext>
            </a:extLst>
          </p:cNvPr>
          <p:cNvSpPr/>
          <p:nvPr/>
        </p:nvSpPr>
        <p:spPr>
          <a:xfrm>
            <a:off x="2476206" y="3571332"/>
            <a:ext cx="1685813" cy="54158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POP3S:995</a:t>
            </a:r>
          </a:p>
        </p:txBody>
      </p:sp>
      <p:sp>
        <p:nvSpPr>
          <p:cNvPr id="21" name="Rectangle 20">
            <a:extLst>
              <a:ext uri="{FF2B5EF4-FFF2-40B4-BE49-F238E27FC236}">
                <a16:creationId xmlns:a16="http://schemas.microsoft.com/office/drawing/2014/main" id="{698D0930-5DDB-7883-341A-8AAB0BD52F1E}"/>
              </a:ext>
            </a:extLst>
          </p:cNvPr>
          <p:cNvSpPr/>
          <p:nvPr/>
        </p:nvSpPr>
        <p:spPr>
          <a:xfrm>
            <a:off x="2482504" y="4635613"/>
            <a:ext cx="1685813" cy="54158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IMAPS:993</a:t>
            </a:r>
            <a:endParaRPr lang="en-US"/>
          </a:p>
        </p:txBody>
      </p:sp>
      <p:sp>
        <p:nvSpPr>
          <p:cNvPr id="22" name="TextBox 21">
            <a:extLst>
              <a:ext uri="{FF2B5EF4-FFF2-40B4-BE49-F238E27FC236}">
                <a16:creationId xmlns:a16="http://schemas.microsoft.com/office/drawing/2014/main" id="{9298E08D-24B7-8767-5DA8-559870394AD7}"/>
              </a:ext>
            </a:extLst>
          </p:cNvPr>
          <p:cNvSpPr txBox="1"/>
          <p:nvPr/>
        </p:nvSpPr>
        <p:spPr>
          <a:xfrm>
            <a:off x="2388041" y="1978060"/>
            <a:ext cx="22777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Implicit TLS</a:t>
            </a:r>
            <a:endParaRPr lang="en-US"/>
          </a:p>
        </p:txBody>
      </p:sp>
      <p:sp>
        <p:nvSpPr>
          <p:cNvPr id="23" name="TextBox 22">
            <a:extLst>
              <a:ext uri="{FF2B5EF4-FFF2-40B4-BE49-F238E27FC236}">
                <a16:creationId xmlns:a16="http://schemas.microsoft.com/office/drawing/2014/main" id="{F9CF7447-2A55-123D-E9AB-88CE10D1DD8C}"/>
              </a:ext>
            </a:extLst>
          </p:cNvPr>
          <p:cNvSpPr txBox="1"/>
          <p:nvPr/>
        </p:nvSpPr>
        <p:spPr>
          <a:xfrm>
            <a:off x="5744616" y="1978060"/>
            <a:ext cx="3549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“Opportunistic” TLS</a:t>
            </a:r>
            <a:endParaRPr lang="en-US">
              <a:ea typeface="Verdana"/>
            </a:endParaRPr>
          </a:p>
        </p:txBody>
      </p:sp>
      <p:sp>
        <p:nvSpPr>
          <p:cNvPr id="24" name="TextBox 23">
            <a:extLst>
              <a:ext uri="{FF2B5EF4-FFF2-40B4-BE49-F238E27FC236}">
                <a16:creationId xmlns:a16="http://schemas.microsoft.com/office/drawing/2014/main" id="{C09DEB81-3D18-2248-F1AD-7A4DA00497A3}"/>
              </a:ext>
            </a:extLst>
          </p:cNvPr>
          <p:cNvSpPr txBox="1"/>
          <p:nvPr/>
        </p:nvSpPr>
        <p:spPr>
          <a:xfrm>
            <a:off x="8432701" y="3457979"/>
            <a:ext cx="18658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ea typeface="+mn-lt"/>
                <a:cs typeface="+mn-lt"/>
              </a:rPr>
              <a:t>StartTLS</a:t>
            </a:r>
            <a:endParaRPr lang="en-US" sz="2800">
              <a:ea typeface="+mn-lt"/>
              <a:cs typeface="+mn-lt"/>
            </a:endParaRPr>
          </a:p>
        </p:txBody>
      </p:sp>
      <p:sp>
        <p:nvSpPr>
          <p:cNvPr id="25" name="Plus Sign 24">
            <a:extLst>
              <a:ext uri="{FF2B5EF4-FFF2-40B4-BE49-F238E27FC236}">
                <a16:creationId xmlns:a16="http://schemas.microsoft.com/office/drawing/2014/main" id="{4A58D102-4EAF-EDF5-E5BB-11A872EF7E35}"/>
              </a:ext>
            </a:extLst>
          </p:cNvPr>
          <p:cNvSpPr/>
          <p:nvPr/>
        </p:nvSpPr>
        <p:spPr>
          <a:xfrm>
            <a:off x="7854288" y="3432788"/>
            <a:ext cx="539666" cy="60456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8FE373D-2A28-495A-28A3-089F0D56DDFB}"/>
              </a:ext>
            </a:extLst>
          </p:cNvPr>
          <p:cNvSpPr/>
          <p:nvPr/>
        </p:nvSpPr>
        <p:spPr>
          <a:xfrm>
            <a:off x="5801297" y="2588921"/>
            <a:ext cx="1824359" cy="4912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SMTP:587/25</a:t>
            </a:r>
          </a:p>
        </p:txBody>
      </p:sp>
      <p:sp>
        <p:nvSpPr>
          <p:cNvPr id="27" name="Rectangle 26">
            <a:extLst>
              <a:ext uri="{FF2B5EF4-FFF2-40B4-BE49-F238E27FC236}">
                <a16:creationId xmlns:a16="http://schemas.microsoft.com/office/drawing/2014/main" id="{3891FA5E-940D-4795-403B-3C65EF748CF9}"/>
              </a:ext>
            </a:extLst>
          </p:cNvPr>
          <p:cNvSpPr/>
          <p:nvPr/>
        </p:nvSpPr>
        <p:spPr>
          <a:xfrm>
            <a:off x="5795000" y="3602821"/>
            <a:ext cx="1824359" cy="4912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POP3:110</a:t>
            </a:r>
          </a:p>
        </p:txBody>
      </p:sp>
      <p:sp>
        <p:nvSpPr>
          <p:cNvPr id="28" name="Rectangle 27">
            <a:extLst>
              <a:ext uri="{FF2B5EF4-FFF2-40B4-BE49-F238E27FC236}">
                <a16:creationId xmlns:a16="http://schemas.microsoft.com/office/drawing/2014/main" id="{1A737C4A-2F46-BD91-DCEC-79C6C818F06F}"/>
              </a:ext>
            </a:extLst>
          </p:cNvPr>
          <p:cNvSpPr/>
          <p:nvPr/>
        </p:nvSpPr>
        <p:spPr>
          <a:xfrm>
            <a:off x="5801297" y="4667102"/>
            <a:ext cx="1824359" cy="4912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IMAP:143</a:t>
            </a:r>
            <a:endParaRPr lang="en-US"/>
          </a:p>
        </p:txBody>
      </p:sp>
      <p:cxnSp>
        <p:nvCxnSpPr>
          <p:cNvPr id="30" name="Straight Arrow Connector 29">
            <a:extLst>
              <a:ext uri="{FF2B5EF4-FFF2-40B4-BE49-F238E27FC236}">
                <a16:creationId xmlns:a16="http://schemas.microsoft.com/office/drawing/2014/main" id="{34C8D910-CF25-8C3F-CAAB-31E61C3C5ECB}"/>
              </a:ext>
            </a:extLst>
          </p:cNvPr>
          <p:cNvCxnSpPr/>
          <p:nvPr/>
        </p:nvCxnSpPr>
        <p:spPr>
          <a:xfrm flipH="1">
            <a:off x="2808054" y="1656888"/>
            <a:ext cx="1991937" cy="2959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60995A-5BDE-4F2E-9D1C-3727029EDA97}"/>
              </a:ext>
            </a:extLst>
          </p:cNvPr>
          <p:cNvCxnSpPr>
            <a:cxnSpLocks/>
          </p:cNvCxnSpPr>
          <p:nvPr/>
        </p:nvCxnSpPr>
        <p:spPr>
          <a:xfrm>
            <a:off x="4957428" y="1650590"/>
            <a:ext cx="1811765" cy="2770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B07B863-B27D-B955-2775-24F0A9CB9292}"/>
              </a:ext>
            </a:extLst>
          </p:cNvPr>
          <p:cNvSpPr txBox="1"/>
          <p:nvPr/>
        </p:nvSpPr>
        <p:spPr>
          <a:xfrm rot="20460000">
            <a:off x="6838740" y="5077922"/>
            <a:ext cx="2812695" cy="646331"/>
          </a:xfrm>
          <a:custGeom>
            <a:avLst/>
            <a:gdLst>
              <a:gd name="csX0" fmla="*/ 0 w 2812695"/>
              <a:gd name="csY0" fmla="*/ 0 h 646331"/>
              <a:gd name="csX1" fmla="*/ 506285 w 2812695"/>
              <a:gd name="csY1" fmla="*/ 0 h 646331"/>
              <a:gd name="csX2" fmla="*/ 1096951 w 2812695"/>
              <a:gd name="csY2" fmla="*/ 0 h 646331"/>
              <a:gd name="csX3" fmla="*/ 1575109 w 2812695"/>
              <a:gd name="csY3" fmla="*/ 0 h 646331"/>
              <a:gd name="csX4" fmla="*/ 2193902 w 2812695"/>
              <a:gd name="csY4" fmla="*/ 0 h 646331"/>
              <a:gd name="csX5" fmla="*/ 2812695 w 2812695"/>
              <a:gd name="csY5" fmla="*/ 0 h 646331"/>
              <a:gd name="csX6" fmla="*/ 2812695 w 2812695"/>
              <a:gd name="csY6" fmla="*/ 646331 h 646331"/>
              <a:gd name="csX7" fmla="*/ 2278283 w 2812695"/>
              <a:gd name="csY7" fmla="*/ 646331 h 646331"/>
              <a:gd name="csX8" fmla="*/ 1771998 w 2812695"/>
              <a:gd name="csY8" fmla="*/ 646331 h 646331"/>
              <a:gd name="csX9" fmla="*/ 1153205 w 2812695"/>
              <a:gd name="csY9" fmla="*/ 646331 h 646331"/>
              <a:gd name="csX10" fmla="*/ 646920 w 2812695"/>
              <a:gd name="csY10" fmla="*/ 646331 h 646331"/>
              <a:gd name="csX11" fmla="*/ 0 w 2812695"/>
              <a:gd name="csY11" fmla="*/ 646331 h 646331"/>
              <a:gd name="csX12" fmla="*/ 0 w 2812695"/>
              <a:gd name="csY12" fmla="*/ 0 h 64633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2812695" h="646331" fill="none" extrusionOk="0">
                <a:moveTo>
                  <a:pt x="0" y="0"/>
                </a:moveTo>
                <a:cubicBezTo>
                  <a:pt x="145752" y="-24823"/>
                  <a:pt x="297540" y="-22050"/>
                  <a:pt x="506285" y="0"/>
                </a:cubicBezTo>
                <a:cubicBezTo>
                  <a:pt x="715031" y="22050"/>
                  <a:pt x="977731" y="-17767"/>
                  <a:pt x="1096951" y="0"/>
                </a:cubicBezTo>
                <a:cubicBezTo>
                  <a:pt x="1216171" y="17767"/>
                  <a:pt x="1338005" y="-17839"/>
                  <a:pt x="1575109" y="0"/>
                </a:cubicBezTo>
                <a:cubicBezTo>
                  <a:pt x="1812213" y="17839"/>
                  <a:pt x="1897242" y="-11825"/>
                  <a:pt x="2193902" y="0"/>
                </a:cubicBezTo>
                <a:cubicBezTo>
                  <a:pt x="2490562" y="11825"/>
                  <a:pt x="2511667" y="12414"/>
                  <a:pt x="2812695" y="0"/>
                </a:cubicBezTo>
                <a:cubicBezTo>
                  <a:pt x="2817743" y="251678"/>
                  <a:pt x="2782664" y="346401"/>
                  <a:pt x="2812695" y="646331"/>
                </a:cubicBezTo>
                <a:cubicBezTo>
                  <a:pt x="2599412" y="621528"/>
                  <a:pt x="2453143" y="669124"/>
                  <a:pt x="2278283" y="646331"/>
                </a:cubicBezTo>
                <a:cubicBezTo>
                  <a:pt x="2103423" y="623538"/>
                  <a:pt x="1962838" y="651576"/>
                  <a:pt x="1771998" y="646331"/>
                </a:cubicBezTo>
                <a:cubicBezTo>
                  <a:pt x="1581159" y="641086"/>
                  <a:pt x="1431686" y="630289"/>
                  <a:pt x="1153205" y="646331"/>
                </a:cubicBezTo>
                <a:cubicBezTo>
                  <a:pt x="874724" y="662373"/>
                  <a:pt x="880754" y="657769"/>
                  <a:pt x="646920" y="646331"/>
                </a:cubicBezTo>
                <a:cubicBezTo>
                  <a:pt x="413087" y="634893"/>
                  <a:pt x="132160" y="662525"/>
                  <a:pt x="0" y="646331"/>
                </a:cubicBezTo>
                <a:cubicBezTo>
                  <a:pt x="-12673" y="452467"/>
                  <a:pt x="-24253" y="299760"/>
                  <a:pt x="0" y="0"/>
                </a:cubicBezTo>
                <a:close/>
              </a:path>
              <a:path w="2812695" h="646331" stroke="0" extrusionOk="0">
                <a:moveTo>
                  <a:pt x="0" y="0"/>
                </a:moveTo>
                <a:cubicBezTo>
                  <a:pt x="208535" y="24256"/>
                  <a:pt x="300290" y="-6498"/>
                  <a:pt x="534412" y="0"/>
                </a:cubicBezTo>
                <a:cubicBezTo>
                  <a:pt x="768534" y="6498"/>
                  <a:pt x="876263" y="-5880"/>
                  <a:pt x="1040697" y="0"/>
                </a:cubicBezTo>
                <a:cubicBezTo>
                  <a:pt x="1205131" y="5880"/>
                  <a:pt x="1409679" y="5893"/>
                  <a:pt x="1546982" y="0"/>
                </a:cubicBezTo>
                <a:cubicBezTo>
                  <a:pt x="1684286" y="-5893"/>
                  <a:pt x="1921556" y="-12101"/>
                  <a:pt x="2025140" y="0"/>
                </a:cubicBezTo>
                <a:cubicBezTo>
                  <a:pt x="2128724" y="12101"/>
                  <a:pt x="2548581" y="-35121"/>
                  <a:pt x="2812695" y="0"/>
                </a:cubicBezTo>
                <a:cubicBezTo>
                  <a:pt x="2842732" y="194816"/>
                  <a:pt x="2802372" y="494003"/>
                  <a:pt x="2812695" y="646331"/>
                </a:cubicBezTo>
                <a:cubicBezTo>
                  <a:pt x="2669284" y="634010"/>
                  <a:pt x="2447409" y="651339"/>
                  <a:pt x="2334537" y="646331"/>
                </a:cubicBezTo>
                <a:cubicBezTo>
                  <a:pt x="2221665" y="641323"/>
                  <a:pt x="1981249" y="660947"/>
                  <a:pt x="1715744" y="646331"/>
                </a:cubicBezTo>
                <a:cubicBezTo>
                  <a:pt x="1450239" y="631715"/>
                  <a:pt x="1386360" y="652692"/>
                  <a:pt x="1209459" y="646331"/>
                </a:cubicBezTo>
                <a:cubicBezTo>
                  <a:pt x="1032559" y="639970"/>
                  <a:pt x="873080" y="652322"/>
                  <a:pt x="703174" y="646331"/>
                </a:cubicBezTo>
                <a:cubicBezTo>
                  <a:pt x="533269" y="640340"/>
                  <a:pt x="198604" y="635530"/>
                  <a:pt x="0" y="646331"/>
                </a:cubicBezTo>
                <a:cubicBezTo>
                  <a:pt x="-17100" y="392867"/>
                  <a:pt x="-19913" y="195962"/>
                  <a:pt x="0" y="0"/>
                </a:cubicBezTo>
                <a:close/>
              </a:path>
            </a:pathLst>
          </a:custGeom>
          <a:ln>
            <a:extLst>
              <a:ext uri="{C807C97D-BFC1-408E-A445-0C87EB9F89A2}">
                <ask:lineSketchStyleProps xmlns:ask="http://schemas.microsoft.com/office/drawing/2018/sketchyshapes" sd="3499211612">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i="1">
                <a:ea typeface="Verdana"/>
              </a:rPr>
              <a:t>Insecure!</a:t>
            </a:r>
          </a:p>
        </p:txBody>
      </p:sp>
    </p:spTree>
    <p:extLst>
      <p:ext uri="{BB962C8B-B14F-4D97-AF65-F5344CB8AC3E}">
        <p14:creationId xmlns:p14="http://schemas.microsoft.com/office/powerpoint/2010/main" val="366480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animBg="1"/>
      <p:bldP spid="20" grpId="0" animBg="1"/>
      <p:bldP spid="21" grpId="0" animBg="1"/>
      <p:bldP spid="22" grpId="0"/>
      <p:bldP spid="23" grpId="0"/>
      <p:bldP spid="24" grpId="0"/>
      <p:bldP spid="25" grpId="0" animBg="1"/>
      <p:bldP spid="26" grpId="0" animBg="1"/>
      <p:bldP spid="27" grpId="0" animBg="1"/>
      <p:bldP spid="28"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29B7-B061-C765-4A5E-11771A7C442F}"/>
              </a:ext>
            </a:extLst>
          </p:cNvPr>
          <p:cNvSpPr>
            <a:spLocks noGrp="1"/>
          </p:cNvSpPr>
          <p:nvPr>
            <p:ph type="title"/>
          </p:nvPr>
        </p:nvSpPr>
        <p:spPr/>
        <p:txBody>
          <a:bodyPr/>
          <a:lstStyle/>
          <a:p>
            <a:r>
              <a:rPr lang="en-US">
                <a:ea typeface="Verdana"/>
              </a:rPr>
              <a:t>TLS and Email in Practice: How to Configure an Email Server</a:t>
            </a:r>
            <a:endParaRPr lang="en-US"/>
          </a:p>
        </p:txBody>
      </p:sp>
      <p:sp>
        <p:nvSpPr>
          <p:cNvPr id="3" name="Date Placeholder 2">
            <a:extLst>
              <a:ext uri="{FF2B5EF4-FFF2-40B4-BE49-F238E27FC236}">
                <a16:creationId xmlns:a16="http://schemas.microsoft.com/office/drawing/2014/main" id="{68E12F8F-15F3-E266-BBC5-7EED686AA07E}"/>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32B53489-49E2-90FE-4FFA-5B535072FC03}"/>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4B23B433-D83F-9D2A-DDE2-CE923ED20859}"/>
              </a:ext>
            </a:extLst>
          </p:cNvPr>
          <p:cNvSpPr>
            <a:spLocks noGrp="1"/>
          </p:cNvSpPr>
          <p:nvPr>
            <p:ph type="sldNum" sz="quarter" idx="16"/>
          </p:nvPr>
        </p:nvSpPr>
        <p:spPr/>
        <p:txBody>
          <a:bodyPr/>
          <a:lstStyle/>
          <a:p>
            <a:fld id="{B1A20FC8-41B9-4055-A397-5AB32DE79FCA}" type="slidenum">
              <a:rPr lang="de-DE" smtClean="0"/>
              <a:pPr/>
              <a:t>7</a:t>
            </a:fld>
            <a:endParaRPr lang="de-DE"/>
          </a:p>
        </p:txBody>
      </p:sp>
      <p:sp>
        <p:nvSpPr>
          <p:cNvPr id="6" name="Text Placeholder 5">
            <a:extLst>
              <a:ext uri="{FF2B5EF4-FFF2-40B4-BE49-F238E27FC236}">
                <a16:creationId xmlns:a16="http://schemas.microsoft.com/office/drawing/2014/main" id="{A90BDAFE-456E-4CE7-7F85-F6062C34BCD2}"/>
              </a:ext>
            </a:extLst>
          </p:cNvPr>
          <p:cNvSpPr>
            <a:spLocks noGrp="1"/>
          </p:cNvSpPr>
          <p:nvPr>
            <p:ph type="body" sz="quarter" idx="19"/>
          </p:nvPr>
        </p:nvSpPr>
        <p:spPr>
          <a:xfrm>
            <a:off x="589008" y="1749626"/>
            <a:ext cx="3002068" cy="1299613"/>
          </a:xfrm>
        </p:spPr>
        <p:txBody>
          <a:bodyPr vert="horz" lIns="0" tIns="0" rIns="0" bIns="0" rtlCol="0" anchor="t">
            <a:noAutofit/>
          </a:bodyPr>
          <a:lstStyle/>
          <a:p>
            <a:endParaRPr lang="en-US">
              <a:ea typeface="Verdana"/>
            </a:endParaRPr>
          </a:p>
          <a:p>
            <a:r>
              <a:rPr lang="en-US">
                <a:ea typeface="Verdana"/>
              </a:rPr>
              <a:t>1.Enable TLS-only port for client mail submission</a:t>
            </a:r>
            <a:endParaRPr lang="en-US"/>
          </a:p>
          <a:p>
            <a:endParaRPr lang="en-US">
              <a:ea typeface="Verdana"/>
            </a:endParaRPr>
          </a:p>
          <a:p>
            <a:endParaRPr lang="en-US">
              <a:ea typeface="Verdana"/>
            </a:endParaRPr>
          </a:p>
        </p:txBody>
      </p:sp>
      <p:pic>
        <p:nvPicPr>
          <p:cNvPr id="9" name="Picture 8" descr="A screenshot of a white sheet&#10;&#10;AI-generated content may be incorrect.">
            <a:extLst>
              <a:ext uri="{FF2B5EF4-FFF2-40B4-BE49-F238E27FC236}">
                <a16:creationId xmlns:a16="http://schemas.microsoft.com/office/drawing/2014/main" id="{86A1D17D-8EAF-59CF-270A-362719493570}"/>
              </a:ext>
            </a:extLst>
          </p:cNvPr>
          <p:cNvPicPr>
            <a:picLocks noChangeAspect="1"/>
          </p:cNvPicPr>
          <p:nvPr/>
        </p:nvPicPr>
        <p:blipFill>
          <a:blip r:embed="rId2"/>
          <a:srcRect l="65122" t="149" b="50000"/>
          <a:stretch>
            <a:fillRect/>
          </a:stretch>
        </p:blipFill>
        <p:spPr>
          <a:xfrm>
            <a:off x="8551054" y="2126841"/>
            <a:ext cx="2983873" cy="1128070"/>
          </a:xfrm>
          <a:prstGeom prst="rect">
            <a:avLst/>
          </a:prstGeom>
        </p:spPr>
      </p:pic>
      <p:sp>
        <p:nvSpPr>
          <p:cNvPr id="10" name="TextBox 9">
            <a:extLst>
              <a:ext uri="{FF2B5EF4-FFF2-40B4-BE49-F238E27FC236}">
                <a16:creationId xmlns:a16="http://schemas.microsoft.com/office/drawing/2014/main" id="{638F604E-A429-508D-35C8-9F80EE505D80}"/>
              </a:ext>
            </a:extLst>
          </p:cNvPr>
          <p:cNvSpPr txBox="1"/>
          <p:nvPr/>
        </p:nvSpPr>
        <p:spPr>
          <a:xfrm>
            <a:off x="385231" y="846616"/>
            <a:ext cx="7104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SMTP Configuration with Postfix</a:t>
            </a:r>
            <a:endParaRPr lang="en-US" b="1"/>
          </a:p>
        </p:txBody>
      </p:sp>
      <p:sp>
        <p:nvSpPr>
          <p:cNvPr id="13" name="TextBox 12">
            <a:extLst>
              <a:ext uri="{FF2B5EF4-FFF2-40B4-BE49-F238E27FC236}">
                <a16:creationId xmlns:a16="http://schemas.microsoft.com/office/drawing/2014/main" id="{01903459-5CF4-C861-11BA-3994E796209D}"/>
              </a:ext>
            </a:extLst>
          </p:cNvPr>
          <p:cNvSpPr txBox="1"/>
          <p:nvPr/>
        </p:nvSpPr>
        <p:spPr>
          <a:xfrm>
            <a:off x="3680846" y="4370477"/>
            <a:ext cx="43783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File: </a:t>
            </a:r>
            <a:r>
              <a:rPr lang="en-US" sz="1600" i="1">
                <a:ea typeface="+mn-lt"/>
                <a:cs typeface="+mn-lt"/>
              </a:rPr>
              <a:t>/etc/postfix/master.cf</a:t>
            </a:r>
          </a:p>
        </p:txBody>
      </p:sp>
      <p:sp>
        <p:nvSpPr>
          <p:cNvPr id="15" name="Rectangle 14">
            <a:extLst>
              <a:ext uri="{FF2B5EF4-FFF2-40B4-BE49-F238E27FC236}">
                <a16:creationId xmlns:a16="http://schemas.microsoft.com/office/drawing/2014/main" id="{AA63FEE0-9EE5-67EA-5A03-E43B0FD749AA}"/>
              </a:ext>
            </a:extLst>
          </p:cNvPr>
          <p:cNvSpPr/>
          <p:nvPr/>
        </p:nvSpPr>
        <p:spPr>
          <a:xfrm>
            <a:off x="3752878" y="4750701"/>
            <a:ext cx="4516000" cy="1803676"/>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solidFill>
                <a:schemeClr val="tx1"/>
              </a:solidFill>
              <a:ea typeface="Verdana"/>
            </a:endParaRPr>
          </a:p>
        </p:txBody>
      </p:sp>
      <p:sp>
        <p:nvSpPr>
          <p:cNvPr id="26" name="TextBox 25">
            <a:extLst>
              <a:ext uri="{FF2B5EF4-FFF2-40B4-BE49-F238E27FC236}">
                <a16:creationId xmlns:a16="http://schemas.microsoft.com/office/drawing/2014/main" id="{BB7407AC-5755-16D2-DAA0-D2266CF08B76}"/>
              </a:ext>
            </a:extLst>
          </p:cNvPr>
          <p:cNvSpPr txBox="1"/>
          <p:nvPr/>
        </p:nvSpPr>
        <p:spPr>
          <a:xfrm>
            <a:off x="4048708" y="1782305"/>
            <a:ext cx="43849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File: </a:t>
            </a:r>
            <a:r>
              <a:rPr lang="en-US" sz="1600" i="1">
                <a:ea typeface="+mn-lt"/>
                <a:cs typeface="+mn-lt"/>
              </a:rPr>
              <a:t>/etc/postfix/master.cf</a:t>
            </a:r>
          </a:p>
        </p:txBody>
      </p:sp>
      <p:sp>
        <p:nvSpPr>
          <p:cNvPr id="28" name="Rectangle 27">
            <a:extLst>
              <a:ext uri="{FF2B5EF4-FFF2-40B4-BE49-F238E27FC236}">
                <a16:creationId xmlns:a16="http://schemas.microsoft.com/office/drawing/2014/main" id="{C558D09A-802D-9B0B-79C3-EDEB7CC69C1C}"/>
              </a:ext>
            </a:extLst>
          </p:cNvPr>
          <p:cNvSpPr/>
          <p:nvPr/>
        </p:nvSpPr>
        <p:spPr>
          <a:xfrm>
            <a:off x="4055053" y="2142823"/>
            <a:ext cx="4003618" cy="159347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solidFill>
                <a:schemeClr val="tx1"/>
              </a:solidFill>
              <a:ea typeface="Verdana"/>
            </a:endParaRPr>
          </a:p>
        </p:txBody>
      </p:sp>
      <p:sp>
        <p:nvSpPr>
          <p:cNvPr id="31" name="TextBox 30">
            <a:extLst>
              <a:ext uri="{FF2B5EF4-FFF2-40B4-BE49-F238E27FC236}">
                <a16:creationId xmlns:a16="http://schemas.microsoft.com/office/drawing/2014/main" id="{9F10BAB6-C2E7-6B37-7B7A-0AE5415910B8}"/>
              </a:ext>
            </a:extLst>
          </p:cNvPr>
          <p:cNvSpPr txBox="1"/>
          <p:nvPr/>
        </p:nvSpPr>
        <p:spPr>
          <a:xfrm>
            <a:off x="4149694" y="2226545"/>
            <a:ext cx="353654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 Port 465 (Implicit TLS) </a:t>
            </a:r>
            <a:endParaRPr lang="en-US" sz="1600">
              <a:ea typeface="Verdana"/>
            </a:endParaRPr>
          </a:p>
          <a:p>
            <a:r>
              <a:rPr lang="en-US" sz="1600" err="1"/>
              <a:t>smtps</a:t>
            </a:r>
            <a:r>
              <a:rPr lang="en-US" sz="1600"/>
              <a:t> </a:t>
            </a:r>
            <a:r>
              <a:rPr lang="en-US" sz="1600" err="1"/>
              <a:t>inet</a:t>
            </a:r>
            <a:r>
              <a:rPr lang="en-US" sz="1600"/>
              <a:t> n - y - - </a:t>
            </a:r>
            <a:r>
              <a:rPr lang="en-US" sz="1600" err="1"/>
              <a:t>smtpd</a:t>
            </a:r>
            <a:r>
              <a:rPr lang="en-US" sz="1600"/>
              <a:t> </a:t>
            </a:r>
            <a:endParaRPr lang="en-US" sz="1600">
              <a:ea typeface="Verdana"/>
            </a:endParaRPr>
          </a:p>
          <a:p>
            <a:r>
              <a:rPr lang="en-US" sz="1600"/>
              <a:t>-o </a:t>
            </a:r>
            <a:r>
              <a:rPr lang="en-US" sz="1600" err="1"/>
              <a:t>syslog_name</a:t>
            </a:r>
            <a:r>
              <a:rPr lang="en-US" sz="1600"/>
              <a:t>=postfix/</a:t>
            </a:r>
            <a:r>
              <a:rPr lang="en-US" sz="1600" err="1"/>
              <a:t>smtps</a:t>
            </a:r>
            <a:r>
              <a:rPr lang="en-US" sz="1600"/>
              <a:t> </a:t>
            </a:r>
            <a:endParaRPr lang="en-US" sz="1600">
              <a:ea typeface="Verdana"/>
            </a:endParaRPr>
          </a:p>
          <a:p>
            <a:r>
              <a:rPr lang="en-US" sz="1600"/>
              <a:t>-o </a:t>
            </a:r>
            <a:r>
              <a:rPr lang="en-US" sz="1600" err="1"/>
              <a:t>smtpd_tls_wrappermode</a:t>
            </a:r>
            <a:r>
              <a:rPr lang="en-US" sz="1600"/>
              <a:t>=yes </a:t>
            </a:r>
            <a:endParaRPr lang="en-US" sz="1600">
              <a:ea typeface="Verdana"/>
            </a:endParaRPr>
          </a:p>
          <a:p>
            <a:r>
              <a:rPr lang="en-US" sz="1600"/>
              <a:t>-o </a:t>
            </a:r>
            <a:r>
              <a:rPr lang="en-US" sz="1600" err="1"/>
              <a:t>smtpd_sasl_auth_enable</a:t>
            </a:r>
            <a:r>
              <a:rPr lang="en-US" sz="1600"/>
              <a:t>=yes </a:t>
            </a:r>
            <a:endParaRPr lang="en-US" sz="1600">
              <a:ea typeface="Verdana"/>
            </a:endParaRPr>
          </a:p>
        </p:txBody>
      </p:sp>
      <p:sp>
        <p:nvSpPr>
          <p:cNvPr id="32" name="TextBox 31">
            <a:extLst>
              <a:ext uri="{FF2B5EF4-FFF2-40B4-BE49-F238E27FC236}">
                <a16:creationId xmlns:a16="http://schemas.microsoft.com/office/drawing/2014/main" id="{25B40AC7-39C2-7CCF-46A6-013F16E393A2}"/>
              </a:ext>
            </a:extLst>
          </p:cNvPr>
          <p:cNvSpPr txBox="1"/>
          <p:nvPr/>
        </p:nvSpPr>
        <p:spPr>
          <a:xfrm>
            <a:off x="453258" y="3915104"/>
            <a:ext cx="31990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A6065"/>
                </a:solidFill>
                <a:latin typeface="Verdana"/>
                <a:ea typeface="Verdana"/>
                <a:cs typeface="Verdana"/>
              </a:rPr>
              <a:t>2</a:t>
            </a:r>
            <a:r>
              <a:rPr lang="en-US" sz="1800" b="0" i="0" u="none" strike="noStrike" baseline="0">
                <a:solidFill>
                  <a:srgbClr val="5A6065"/>
                </a:solidFill>
                <a:latin typeface="Verdana"/>
                <a:ea typeface="Verdana"/>
                <a:cs typeface="Verdana"/>
              </a:rPr>
              <a:t>.</a:t>
            </a:r>
            <a:r>
              <a:rPr lang="en-US">
                <a:solidFill>
                  <a:srgbClr val="5A6065"/>
                </a:solidFill>
                <a:latin typeface="Verdana"/>
                <a:ea typeface="Verdana"/>
                <a:cs typeface="Verdana"/>
              </a:rPr>
              <a:t>Often support for legacy ports is needed, ensure TLS is enforced</a:t>
            </a:r>
            <a:endParaRPr lang="en-US"/>
          </a:p>
          <a:p>
            <a:pPr algn="ctr"/>
            <a:endParaRPr lang="en-US"/>
          </a:p>
        </p:txBody>
      </p:sp>
      <p:pic>
        <p:nvPicPr>
          <p:cNvPr id="34" name="Picture 33" descr="A screenshot of a white sheet&#10;&#10;AI-generated content may be incorrect.">
            <a:extLst>
              <a:ext uri="{FF2B5EF4-FFF2-40B4-BE49-F238E27FC236}">
                <a16:creationId xmlns:a16="http://schemas.microsoft.com/office/drawing/2014/main" id="{35D093DF-355E-EB73-D48C-474981F22ED1}"/>
              </a:ext>
            </a:extLst>
          </p:cNvPr>
          <p:cNvPicPr>
            <a:picLocks noChangeAspect="1"/>
          </p:cNvPicPr>
          <p:nvPr/>
        </p:nvPicPr>
        <p:blipFill>
          <a:blip r:embed="rId2"/>
          <a:srcRect t="-1200" r="83521" b="48933"/>
          <a:stretch>
            <a:fillRect/>
          </a:stretch>
        </p:blipFill>
        <p:spPr>
          <a:xfrm>
            <a:off x="8553944" y="4640630"/>
            <a:ext cx="1386782" cy="1171150"/>
          </a:xfrm>
          <a:prstGeom prst="rect">
            <a:avLst/>
          </a:prstGeom>
        </p:spPr>
      </p:pic>
      <p:pic>
        <p:nvPicPr>
          <p:cNvPr id="36" name="Picture 35" descr="A screenshot of a white sheet&#10;&#10;AI-generated content may be incorrect.">
            <a:extLst>
              <a:ext uri="{FF2B5EF4-FFF2-40B4-BE49-F238E27FC236}">
                <a16:creationId xmlns:a16="http://schemas.microsoft.com/office/drawing/2014/main" id="{6CC16F68-92A7-5F85-6FCB-B252F32E04FB}"/>
              </a:ext>
            </a:extLst>
          </p:cNvPr>
          <p:cNvPicPr>
            <a:picLocks noChangeAspect="1"/>
          </p:cNvPicPr>
          <p:nvPr/>
        </p:nvPicPr>
        <p:blipFill>
          <a:blip r:embed="rId2"/>
          <a:srcRect l="44606" t="761" r="35142" b="48477"/>
          <a:stretch>
            <a:fillRect/>
          </a:stretch>
        </p:blipFill>
        <p:spPr>
          <a:xfrm>
            <a:off x="9939995" y="4682165"/>
            <a:ext cx="1728457" cy="1145275"/>
          </a:xfrm>
          <a:prstGeom prst="rect">
            <a:avLst/>
          </a:prstGeom>
        </p:spPr>
      </p:pic>
      <p:sp>
        <p:nvSpPr>
          <p:cNvPr id="39" name="TextBox 38">
            <a:extLst>
              <a:ext uri="{FF2B5EF4-FFF2-40B4-BE49-F238E27FC236}">
                <a16:creationId xmlns:a16="http://schemas.microsoft.com/office/drawing/2014/main" id="{987A0FAB-D66C-25A1-04AA-47286D0E15B8}"/>
              </a:ext>
            </a:extLst>
          </p:cNvPr>
          <p:cNvSpPr txBox="1"/>
          <p:nvPr/>
        </p:nvSpPr>
        <p:spPr>
          <a:xfrm>
            <a:off x="3746203" y="4866155"/>
            <a:ext cx="462711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rPr>
              <a:t># Port 587 (STARTTLS)
submission </a:t>
            </a:r>
            <a:r>
              <a:rPr lang="en-US" sz="1600" err="1">
                <a:latin typeface="Consolas"/>
              </a:rPr>
              <a:t>inet</a:t>
            </a:r>
            <a:r>
              <a:rPr lang="en-US" sz="1600">
                <a:latin typeface="Consolas"/>
              </a:rPr>
              <a:t> n - y - - </a:t>
            </a:r>
            <a:r>
              <a:rPr lang="en-US" sz="1600" err="1">
                <a:latin typeface="Consolas"/>
              </a:rPr>
              <a:t>smtpd</a:t>
            </a:r>
            <a:r>
              <a:rPr lang="en-US" sz="1600">
                <a:latin typeface="Consolas"/>
              </a:rPr>
              <a:t>
  </a:t>
            </a:r>
            <a:r>
              <a:rPr lang="en-US" sz="1600">
                <a:solidFill>
                  <a:srgbClr val="FF0000"/>
                </a:solidFill>
                <a:latin typeface="Consolas"/>
              </a:rPr>
              <a:t># -o </a:t>
            </a:r>
            <a:r>
              <a:rPr lang="en-US" sz="1600" err="1">
                <a:solidFill>
                  <a:srgbClr val="FF0000"/>
                </a:solidFill>
                <a:latin typeface="Consolas"/>
              </a:rPr>
              <a:t>smtpd_tls_security_level</a:t>
            </a:r>
            <a:r>
              <a:rPr lang="en-US" sz="1600">
                <a:solidFill>
                  <a:srgbClr val="FF0000"/>
                </a:solidFill>
                <a:latin typeface="Consolas"/>
                <a:ea typeface="+mn-lt"/>
                <a:cs typeface="+mn-lt"/>
              </a:rPr>
              <a:t>=may
  </a:t>
            </a:r>
            <a:r>
              <a:rPr lang="en-US" sz="1600">
                <a:solidFill>
                  <a:srgbClr val="FF0000"/>
                </a:solidFill>
                <a:latin typeface="Consolas"/>
                <a:ea typeface="Verdana"/>
              </a:rPr>
              <a:t># </a:t>
            </a:r>
            <a:r>
              <a:rPr lang="en-US" sz="1600">
                <a:solidFill>
                  <a:srgbClr val="FF0000"/>
                </a:solidFill>
                <a:latin typeface="Consolas"/>
              </a:rPr>
              <a:t>-o </a:t>
            </a:r>
            <a:r>
              <a:rPr lang="en-US" sz="1600" err="1">
                <a:solidFill>
                  <a:srgbClr val="FF0000"/>
                </a:solidFill>
                <a:latin typeface="Consolas"/>
              </a:rPr>
              <a:t>smtpd_tls_auth_only</a:t>
            </a:r>
            <a:r>
              <a:rPr lang="en-US" sz="1600">
                <a:solidFill>
                  <a:srgbClr val="FF0000"/>
                </a:solidFill>
                <a:latin typeface="Consolas"/>
              </a:rPr>
              <a:t>=no</a:t>
            </a:r>
          </a:p>
          <a:p>
            <a:r>
              <a:rPr lang="en-US" sz="1600">
                <a:latin typeface="Consolas"/>
                <a:ea typeface="Verdana"/>
              </a:rPr>
              <a:t>  </a:t>
            </a:r>
            <a:r>
              <a:rPr lang="en-US" sz="1600">
                <a:solidFill>
                  <a:srgbClr val="00B050"/>
                </a:solidFill>
                <a:latin typeface="Consolas"/>
                <a:ea typeface="Verdana"/>
              </a:rPr>
              <a:t>-o </a:t>
            </a:r>
            <a:r>
              <a:rPr lang="en-US" sz="1600" err="1">
                <a:solidFill>
                  <a:srgbClr val="00B050"/>
                </a:solidFill>
                <a:latin typeface="Consolas"/>
                <a:ea typeface="Verdana"/>
              </a:rPr>
              <a:t>smtpd_tls_security_level</a:t>
            </a:r>
            <a:r>
              <a:rPr lang="en-US" sz="1600">
                <a:solidFill>
                  <a:srgbClr val="00B050"/>
                </a:solidFill>
                <a:latin typeface="Consolas"/>
                <a:ea typeface="Verdana"/>
              </a:rPr>
              <a:t>=encrypt</a:t>
            </a:r>
            <a:br>
              <a:rPr lang="en-US" sz="1600">
                <a:solidFill>
                  <a:srgbClr val="00B050"/>
                </a:solidFill>
                <a:latin typeface="Consolas"/>
                <a:ea typeface="Verdana"/>
              </a:rPr>
            </a:br>
            <a:r>
              <a:rPr lang="en-US" sz="1600">
                <a:solidFill>
                  <a:srgbClr val="00B050"/>
                </a:solidFill>
                <a:latin typeface="Consolas"/>
                <a:ea typeface="Verdana"/>
              </a:rPr>
              <a:t>  -o </a:t>
            </a:r>
            <a:r>
              <a:rPr lang="en-US" sz="1600" err="1">
                <a:solidFill>
                  <a:srgbClr val="00B050"/>
                </a:solidFill>
                <a:latin typeface="Consolas"/>
                <a:ea typeface="Verdana"/>
              </a:rPr>
              <a:t>smtpd_tls_auth_only</a:t>
            </a:r>
            <a:r>
              <a:rPr lang="en-US" sz="1600">
                <a:solidFill>
                  <a:srgbClr val="00B050"/>
                </a:solidFill>
                <a:latin typeface="Consolas"/>
                <a:ea typeface="Verdana"/>
              </a:rPr>
              <a:t>=yes</a:t>
            </a:r>
          </a:p>
          <a:p>
            <a:endParaRPr lang="en-US" sz="1600">
              <a:latin typeface="Consolas"/>
              <a:ea typeface="Verdana"/>
            </a:endParaRPr>
          </a:p>
        </p:txBody>
      </p:sp>
      <p:sp>
        <p:nvSpPr>
          <p:cNvPr id="41" name="TextBox 40">
            <a:extLst>
              <a:ext uri="{FF2B5EF4-FFF2-40B4-BE49-F238E27FC236}">
                <a16:creationId xmlns:a16="http://schemas.microsoft.com/office/drawing/2014/main" id="{F856634B-3299-508F-45EA-7149D132A520}"/>
              </a:ext>
            </a:extLst>
          </p:cNvPr>
          <p:cNvSpPr txBox="1"/>
          <p:nvPr/>
        </p:nvSpPr>
        <p:spPr>
          <a:xfrm>
            <a:off x="450696" y="1384827"/>
            <a:ext cx="51229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Advice for email server admins: </a:t>
            </a:r>
            <a:endParaRPr lang="en-US"/>
          </a:p>
        </p:txBody>
      </p:sp>
    </p:spTree>
    <p:extLst>
      <p:ext uri="{BB962C8B-B14F-4D97-AF65-F5344CB8AC3E}">
        <p14:creationId xmlns:p14="http://schemas.microsoft.com/office/powerpoint/2010/main" val="1721624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F026-4979-40BA-49B6-5E1B391F158E}"/>
              </a:ext>
            </a:extLst>
          </p:cNvPr>
          <p:cNvSpPr>
            <a:spLocks noGrp="1"/>
          </p:cNvSpPr>
          <p:nvPr>
            <p:ph type="title"/>
          </p:nvPr>
        </p:nvSpPr>
        <p:spPr/>
        <p:txBody>
          <a:bodyPr/>
          <a:lstStyle/>
          <a:p>
            <a:r>
              <a:rPr lang="en-US">
                <a:ea typeface="+mj-lt"/>
                <a:cs typeface="+mj-lt"/>
              </a:rPr>
              <a:t>TLS and Email in Practice: Client-Side perspective</a:t>
            </a:r>
            <a:endParaRPr lang="en-US"/>
          </a:p>
        </p:txBody>
      </p:sp>
      <p:sp>
        <p:nvSpPr>
          <p:cNvPr id="3" name="Date Placeholder 2">
            <a:extLst>
              <a:ext uri="{FF2B5EF4-FFF2-40B4-BE49-F238E27FC236}">
                <a16:creationId xmlns:a16="http://schemas.microsoft.com/office/drawing/2014/main" id="{4119AF42-63AF-C253-FF75-533E902D8D6A}"/>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FA0A40C4-89E3-E1ED-440A-CC776CC3F38C}"/>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2625C294-2194-E3CC-B8B9-68833E5E1739}"/>
              </a:ext>
            </a:extLst>
          </p:cNvPr>
          <p:cNvSpPr>
            <a:spLocks noGrp="1"/>
          </p:cNvSpPr>
          <p:nvPr>
            <p:ph type="sldNum" sz="quarter" idx="16"/>
          </p:nvPr>
        </p:nvSpPr>
        <p:spPr/>
        <p:txBody>
          <a:bodyPr/>
          <a:lstStyle/>
          <a:p>
            <a:fld id="{B1A20FC8-41B9-4055-A397-5AB32DE79FCA}" type="slidenum">
              <a:rPr lang="de-DE" smtClean="0"/>
              <a:pPr/>
              <a:t>8</a:t>
            </a:fld>
            <a:endParaRPr lang="de-DE"/>
          </a:p>
        </p:txBody>
      </p:sp>
      <p:sp>
        <p:nvSpPr>
          <p:cNvPr id="6" name="Text Placeholder 5">
            <a:extLst>
              <a:ext uri="{FF2B5EF4-FFF2-40B4-BE49-F238E27FC236}">
                <a16:creationId xmlns:a16="http://schemas.microsoft.com/office/drawing/2014/main" id="{DEE67889-54F2-EAE0-693C-A3826E077566}"/>
              </a:ext>
            </a:extLst>
          </p:cNvPr>
          <p:cNvSpPr>
            <a:spLocks noGrp="1"/>
          </p:cNvSpPr>
          <p:nvPr>
            <p:ph type="body" sz="quarter" idx="19"/>
          </p:nvPr>
        </p:nvSpPr>
        <p:spPr>
          <a:xfrm>
            <a:off x="5850750" y="1322306"/>
            <a:ext cx="5682207" cy="3379644"/>
          </a:xfrm>
        </p:spPr>
        <p:txBody>
          <a:bodyPr vert="horz" lIns="0" tIns="0" rIns="0" bIns="0" rtlCol="0" anchor="t">
            <a:noAutofit/>
          </a:bodyPr>
          <a:lstStyle/>
          <a:p>
            <a:r>
              <a:rPr lang="en-US">
                <a:ea typeface="+mn-lt"/>
                <a:cs typeface="+mn-lt"/>
              </a:rPr>
              <a:t>Usually Email Clients automatically suggest TLS configuration</a:t>
            </a:r>
          </a:p>
          <a:p>
            <a:r>
              <a:rPr lang="en-US">
                <a:ea typeface="+mn-lt"/>
                <a:cs typeface="+mn-lt"/>
              </a:rPr>
              <a:t>Advice to users:</a:t>
            </a:r>
          </a:p>
          <a:p>
            <a:pPr marL="285750" indent="-285750">
              <a:buChar char="•"/>
            </a:pPr>
            <a:r>
              <a:rPr lang="en-US">
                <a:ea typeface="+mn-lt"/>
                <a:cs typeface="+mn-lt"/>
              </a:rPr>
              <a:t>Use secure email clients</a:t>
            </a:r>
          </a:p>
          <a:p>
            <a:pPr marL="573405" lvl="1" indent="-287655">
              <a:buClr>
                <a:srgbClr val="B1063A"/>
              </a:buClr>
              <a:buFont typeface="Courier New" panose="020B0604020202020204" pitchFamily="34" charset="0"/>
              <a:buChar char="o"/>
            </a:pPr>
            <a:r>
              <a:rPr lang="en-US">
                <a:latin typeface="Verdana"/>
                <a:ea typeface="+mn-lt"/>
                <a:cs typeface="+mn-lt"/>
              </a:rPr>
              <a:t>Example: Microsoft Outlook mail client only supports SMTPS</a:t>
            </a:r>
          </a:p>
          <a:p>
            <a:pPr marL="285750" indent="-285750">
              <a:buFont typeface="Arial" panose="020B0604020202020204" pitchFamily="34" charset="0"/>
              <a:buChar char="•"/>
            </a:pPr>
            <a:r>
              <a:rPr lang="en-US">
                <a:latin typeface="Verdana"/>
                <a:ea typeface="+mn-lt"/>
                <a:cs typeface="+mn-lt"/>
              </a:rPr>
              <a:t>Do not change TLS settings with no good reason</a:t>
            </a:r>
          </a:p>
          <a:p>
            <a:endParaRPr lang="en-US">
              <a:solidFill>
                <a:srgbClr val="FF0000"/>
              </a:solidFill>
              <a:latin typeface="Verdana"/>
              <a:ea typeface="+mn-lt"/>
              <a:cs typeface="+mn-lt"/>
            </a:endParaRPr>
          </a:p>
        </p:txBody>
      </p:sp>
      <p:pic>
        <p:nvPicPr>
          <p:cNvPr id="7" name="Picture 6" descr="A screenshot of a computer screen&#10;&#10;AI-generated content may be incorrect.">
            <a:extLst>
              <a:ext uri="{FF2B5EF4-FFF2-40B4-BE49-F238E27FC236}">
                <a16:creationId xmlns:a16="http://schemas.microsoft.com/office/drawing/2014/main" id="{5D3CD2A7-F1CB-E87D-4A2D-FFC97A29C020}"/>
              </a:ext>
            </a:extLst>
          </p:cNvPr>
          <p:cNvPicPr>
            <a:picLocks noChangeAspect="1"/>
          </p:cNvPicPr>
          <p:nvPr/>
        </p:nvPicPr>
        <p:blipFill>
          <a:blip r:embed="rId2"/>
          <a:stretch>
            <a:fillRect/>
          </a:stretch>
        </p:blipFill>
        <p:spPr>
          <a:xfrm>
            <a:off x="475920" y="1584105"/>
            <a:ext cx="4815711" cy="3558409"/>
          </a:xfrm>
          <a:prstGeom prst="rect">
            <a:avLst/>
          </a:prstGeom>
        </p:spPr>
      </p:pic>
      <p:sp>
        <p:nvSpPr>
          <p:cNvPr id="8" name="TextBox 7">
            <a:extLst>
              <a:ext uri="{FF2B5EF4-FFF2-40B4-BE49-F238E27FC236}">
                <a16:creationId xmlns:a16="http://schemas.microsoft.com/office/drawing/2014/main" id="{A98FB11C-FE97-DB0E-F3F6-C304941BC483}"/>
              </a:ext>
            </a:extLst>
          </p:cNvPr>
          <p:cNvSpPr txBox="1"/>
          <p:nvPr/>
        </p:nvSpPr>
        <p:spPr>
          <a:xfrm>
            <a:off x="451143" y="975213"/>
            <a:ext cx="49465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In Thunderbird:</a:t>
            </a:r>
            <a:endParaRPr lang="en-US"/>
          </a:p>
        </p:txBody>
      </p:sp>
      <p:sp>
        <p:nvSpPr>
          <p:cNvPr id="10" name="Rectangle 9">
            <a:extLst>
              <a:ext uri="{FF2B5EF4-FFF2-40B4-BE49-F238E27FC236}">
                <a16:creationId xmlns:a16="http://schemas.microsoft.com/office/drawing/2014/main" id="{1C55600F-759A-614A-CC30-42A2A3F3FEFF}"/>
              </a:ext>
            </a:extLst>
          </p:cNvPr>
          <p:cNvSpPr/>
          <p:nvPr/>
        </p:nvSpPr>
        <p:spPr>
          <a:xfrm>
            <a:off x="529971" y="2944677"/>
            <a:ext cx="2857254" cy="341089"/>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D29B5E-63FB-3F66-2825-195B8CF7782E}"/>
              </a:ext>
            </a:extLst>
          </p:cNvPr>
          <p:cNvSpPr/>
          <p:nvPr/>
        </p:nvSpPr>
        <p:spPr>
          <a:xfrm>
            <a:off x="516165" y="3694430"/>
            <a:ext cx="3346241" cy="26359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B5C3BD-3873-357D-4A9C-71A28BCFCDD6}"/>
              </a:ext>
            </a:extLst>
          </p:cNvPr>
          <p:cNvSpPr txBox="1"/>
          <p:nvPr/>
        </p:nvSpPr>
        <p:spPr>
          <a:xfrm>
            <a:off x="684509" y="5140271"/>
            <a:ext cx="10584049" cy="1289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rgbClr val="FF0000"/>
                </a:solidFill>
                <a:ea typeface="Verdana"/>
              </a:rPr>
              <a:t>Problem: Users do not control how email clients enforce TLS internally</a:t>
            </a:r>
            <a:endParaRPr lang="en-US">
              <a:ea typeface="Verdana"/>
            </a:endParaRPr>
          </a:p>
          <a:p>
            <a:pPr>
              <a:lnSpc>
                <a:spcPct val="150000"/>
              </a:lnSpc>
            </a:pPr>
            <a:r>
              <a:rPr lang="en-US">
                <a:ea typeface="Verdana"/>
              </a:rPr>
              <a:t>A client may: fall back to insecure connection on disruption, automatically apply insecure options with autodetection mechanism   </a:t>
            </a:r>
            <a:endParaRPr lang="en-US"/>
          </a:p>
        </p:txBody>
      </p:sp>
    </p:spTree>
    <p:extLst>
      <p:ext uri="{BB962C8B-B14F-4D97-AF65-F5344CB8AC3E}">
        <p14:creationId xmlns:p14="http://schemas.microsoft.com/office/powerpoint/2010/main" val="68211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53FBB-1BB3-B177-DF08-6F33B6501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141D2-4FB7-3FA6-BF1B-6D2D276C9A03}"/>
              </a:ext>
            </a:extLst>
          </p:cNvPr>
          <p:cNvSpPr>
            <a:spLocks noGrp="1"/>
          </p:cNvSpPr>
          <p:nvPr>
            <p:ph type="title"/>
          </p:nvPr>
        </p:nvSpPr>
        <p:spPr/>
        <p:txBody>
          <a:bodyPr/>
          <a:lstStyle/>
          <a:p>
            <a:r>
              <a:rPr lang="en-US">
                <a:ea typeface="Verdana"/>
              </a:rPr>
              <a:t>TLS and Email in Practice: Server and Client Side</a:t>
            </a:r>
            <a:endParaRPr lang="en-US"/>
          </a:p>
        </p:txBody>
      </p:sp>
      <p:sp>
        <p:nvSpPr>
          <p:cNvPr id="3" name="Date Placeholder 2">
            <a:extLst>
              <a:ext uri="{FF2B5EF4-FFF2-40B4-BE49-F238E27FC236}">
                <a16:creationId xmlns:a16="http://schemas.microsoft.com/office/drawing/2014/main" id="{824FCBC1-E6AF-414E-1434-4D5AFCE00EA8}"/>
              </a:ext>
            </a:extLst>
          </p:cNvPr>
          <p:cNvSpPr>
            <a:spLocks noGrp="1"/>
          </p:cNvSpPr>
          <p:nvPr>
            <p:ph type="dt" sz="half" idx="14"/>
          </p:nvPr>
        </p:nvSpPr>
        <p:spPr/>
        <p:txBody>
          <a:bodyPr/>
          <a:lstStyle/>
          <a:p>
            <a:fld id="{D8B99B29-34B1-4237-8016-AD1CBDD56E83}" type="datetime1">
              <a:rPr lang="de-DE" smtClean="0"/>
              <a:t>17.02.2026</a:t>
            </a:fld>
            <a:endParaRPr lang="de-DE"/>
          </a:p>
        </p:txBody>
      </p:sp>
      <p:sp>
        <p:nvSpPr>
          <p:cNvPr id="4" name="Footer Placeholder 3">
            <a:extLst>
              <a:ext uri="{FF2B5EF4-FFF2-40B4-BE49-F238E27FC236}">
                <a16:creationId xmlns:a16="http://schemas.microsoft.com/office/drawing/2014/main" id="{3D8E97C2-0F9C-C2B9-C6BC-EBFBE6A085D3}"/>
              </a:ext>
            </a:extLst>
          </p:cNvPr>
          <p:cNvSpPr>
            <a:spLocks noGrp="1"/>
          </p:cNvSpPr>
          <p:nvPr>
            <p:ph type="ftr" sz="quarter" idx="15"/>
          </p:nvPr>
        </p:nvSpPr>
        <p:spPr/>
        <p:txBody>
          <a:bodyPr/>
          <a:lstStyle/>
          <a:p>
            <a:endParaRPr lang="de-DE">
              <a:ea typeface="Verdana"/>
            </a:endParaRPr>
          </a:p>
        </p:txBody>
      </p:sp>
      <p:sp>
        <p:nvSpPr>
          <p:cNvPr id="5" name="Slide Number Placeholder 4">
            <a:extLst>
              <a:ext uri="{FF2B5EF4-FFF2-40B4-BE49-F238E27FC236}">
                <a16:creationId xmlns:a16="http://schemas.microsoft.com/office/drawing/2014/main" id="{2CE758DF-650B-1AC6-EDC9-61A78E82EF52}"/>
              </a:ext>
            </a:extLst>
          </p:cNvPr>
          <p:cNvSpPr>
            <a:spLocks noGrp="1"/>
          </p:cNvSpPr>
          <p:nvPr>
            <p:ph type="sldNum" sz="quarter" idx="16"/>
          </p:nvPr>
        </p:nvSpPr>
        <p:spPr/>
        <p:txBody>
          <a:bodyPr/>
          <a:lstStyle/>
          <a:p>
            <a:fld id="{B1A20FC8-41B9-4055-A397-5AB32DE79FCA}" type="slidenum">
              <a:rPr lang="de-DE" smtClean="0"/>
              <a:pPr/>
              <a:t>9</a:t>
            </a:fld>
            <a:endParaRPr lang="de-DE"/>
          </a:p>
        </p:txBody>
      </p:sp>
      <p:sp>
        <p:nvSpPr>
          <p:cNvPr id="10" name="TextBox 9">
            <a:extLst>
              <a:ext uri="{FF2B5EF4-FFF2-40B4-BE49-F238E27FC236}">
                <a16:creationId xmlns:a16="http://schemas.microsoft.com/office/drawing/2014/main" id="{758FC5D8-427C-94C0-F504-61585AA4559C}"/>
              </a:ext>
            </a:extLst>
          </p:cNvPr>
          <p:cNvSpPr txBox="1"/>
          <p:nvPr/>
        </p:nvSpPr>
        <p:spPr>
          <a:xfrm>
            <a:off x="385231" y="846616"/>
            <a:ext cx="7104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Summary</a:t>
            </a:r>
            <a:endParaRPr lang="en-US"/>
          </a:p>
        </p:txBody>
      </p:sp>
      <p:sp>
        <p:nvSpPr>
          <p:cNvPr id="8" name="Text Placeholder 7">
            <a:extLst>
              <a:ext uri="{FF2B5EF4-FFF2-40B4-BE49-F238E27FC236}">
                <a16:creationId xmlns:a16="http://schemas.microsoft.com/office/drawing/2014/main" id="{E9513EC2-9E28-BB57-A143-2E114E9A12AF}"/>
              </a:ext>
            </a:extLst>
          </p:cNvPr>
          <p:cNvSpPr>
            <a:spLocks noGrp="1"/>
          </p:cNvSpPr>
          <p:nvPr>
            <p:ph type="body" sz="quarter" idx="19"/>
          </p:nvPr>
        </p:nvSpPr>
        <p:spPr/>
        <p:txBody>
          <a:bodyPr vert="horz" lIns="0" tIns="0" rIns="0" bIns="0" rtlCol="0" anchor="t">
            <a:noAutofit/>
          </a:bodyPr>
          <a:lstStyle/>
          <a:p>
            <a:r>
              <a:rPr lang="en-US" sz="2000">
                <a:ea typeface="Verdana"/>
              </a:rPr>
              <a:t>Email Server Admins should:</a:t>
            </a:r>
          </a:p>
          <a:p>
            <a:pPr marL="285750" indent="-285750">
              <a:buChar char="•"/>
            </a:pPr>
            <a:r>
              <a:rPr lang="en-US" sz="2000">
                <a:ea typeface="Verdana"/>
              </a:rPr>
              <a:t>Allow Email clients to submit mail on TLS-only port</a:t>
            </a:r>
          </a:p>
          <a:p>
            <a:pPr marL="285750" indent="-285750">
              <a:buChar char="•"/>
            </a:pPr>
            <a:r>
              <a:rPr lang="en-US" sz="2000" i="1">
                <a:ea typeface="Verdana"/>
              </a:rPr>
              <a:t>For legacy ports enforce TLS-only connections</a:t>
            </a:r>
          </a:p>
          <a:p>
            <a:pPr marL="285750" indent="-285750">
              <a:buChar char="•"/>
            </a:pPr>
            <a:endParaRPr lang="en-US" sz="2000">
              <a:ea typeface="Verdana"/>
            </a:endParaRPr>
          </a:p>
          <a:p>
            <a:endParaRPr lang="en-US" sz="2000">
              <a:ea typeface="Verdana"/>
            </a:endParaRPr>
          </a:p>
          <a:p>
            <a:r>
              <a:rPr lang="en-US" sz="2000">
                <a:ea typeface="Verdana"/>
              </a:rPr>
              <a:t>Email Users should:</a:t>
            </a:r>
          </a:p>
          <a:p>
            <a:pPr marL="285750" indent="-285750">
              <a:buChar char="•"/>
            </a:pPr>
            <a:r>
              <a:rPr lang="en-US" sz="2000" i="1">
                <a:ea typeface="Verdana"/>
              </a:rPr>
              <a:t>Select trusted Email Clients</a:t>
            </a:r>
          </a:p>
        </p:txBody>
      </p:sp>
      <p:sp>
        <p:nvSpPr>
          <p:cNvPr id="12" name="TextBox 11">
            <a:extLst>
              <a:ext uri="{FF2B5EF4-FFF2-40B4-BE49-F238E27FC236}">
                <a16:creationId xmlns:a16="http://schemas.microsoft.com/office/drawing/2014/main" id="{4D7EE228-5BDB-2B07-10CC-7A91CF3CE403}"/>
              </a:ext>
            </a:extLst>
          </p:cNvPr>
          <p:cNvSpPr txBox="1"/>
          <p:nvPr/>
        </p:nvSpPr>
        <p:spPr>
          <a:xfrm>
            <a:off x="445465" y="4715404"/>
            <a:ext cx="84535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B050"/>
                </a:solidFill>
                <a:ea typeface="Verdana"/>
              </a:rPr>
              <a:t>-&gt;</a:t>
            </a:r>
            <a:r>
              <a:rPr lang="en-US" sz="2400">
                <a:solidFill>
                  <a:srgbClr val="00B050"/>
                </a:solidFill>
                <a:ea typeface="+mn-lt"/>
                <a:cs typeface="+mn-lt"/>
              </a:rPr>
              <a:t> Email Client </a:t>
            </a:r>
            <a:r>
              <a:rPr lang="en-US" sz="2400" err="1">
                <a:solidFill>
                  <a:srgbClr val="00B050"/>
                </a:solidFill>
                <a:ea typeface="+mn-lt"/>
                <a:cs typeface="+mn-lt"/>
              </a:rPr>
              <a:t>Selftest</a:t>
            </a:r>
            <a:r>
              <a:rPr lang="en-US" sz="2400">
                <a:solidFill>
                  <a:srgbClr val="00B050"/>
                </a:solidFill>
                <a:ea typeface="+mn-lt"/>
                <a:cs typeface="+mn-lt"/>
              </a:rPr>
              <a:t> Service for users </a:t>
            </a:r>
            <a:endParaRPr lang="en-US" sz="2400">
              <a:solidFill>
                <a:srgbClr val="00B050"/>
              </a:solidFill>
              <a:ea typeface="Verdana"/>
            </a:endParaRPr>
          </a:p>
        </p:txBody>
      </p:sp>
      <p:sp>
        <p:nvSpPr>
          <p:cNvPr id="14" name="TextBox 13">
            <a:extLst>
              <a:ext uri="{FF2B5EF4-FFF2-40B4-BE49-F238E27FC236}">
                <a16:creationId xmlns:a16="http://schemas.microsoft.com/office/drawing/2014/main" id="{5D342501-E9F6-9422-CD3D-7B7621FD92BF}"/>
              </a:ext>
            </a:extLst>
          </p:cNvPr>
          <p:cNvSpPr txBox="1"/>
          <p:nvPr/>
        </p:nvSpPr>
        <p:spPr>
          <a:xfrm>
            <a:off x="406051" y="2797265"/>
            <a:ext cx="84601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B050"/>
                </a:solidFill>
                <a:ea typeface="Verdana"/>
              </a:rPr>
              <a:t>-&gt; </a:t>
            </a:r>
            <a:r>
              <a:rPr lang="en-US" sz="2400">
                <a:solidFill>
                  <a:srgbClr val="00B050"/>
                </a:solidFill>
                <a:ea typeface="+mn-lt"/>
                <a:cs typeface="+mn-lt"/>
              </a:rPr>
              <a:t>Email Server Configuration Scanner for admins</a:t>
            </a:r>
            <a:endParaRPr lang="en-US" sz="2400">
              <a:solidFill>
                <a:srgbClr val="00B050"/>
              </a:solidFill>
              <a:ea typeface="Verdana"/>
            </a:endParaRPr>
          </a:p>
          <a:p>
            <a:endParaRPr lang="en-US" sz="2400">
              <a:solidFill>
                <a:srgbClr val="00B050"/>
              </a:solidFill>
              <a:ea typeface="Verdana"/>
            </a:endParaRPr>
          </a:p>
        </p:txBody>
      </p:sp>
    </p:spTree>
    <p:extLst>
      <p:ext uri="{BB962C8B-B14F-4D97-AF65-F5344CB8AC3E}">
        <p14:creationId xmlns:p14="http://schemas.microsoft.com/office/powerpoint/2010/main" val="2322964416"/>
      </p:ext>
    </p:extLst>
  </p:cSld>
  <p:clrMapOvr>
    <a:masterClrMapping/>
  </p:clrMapOvr>
</p:sld>
</file>

<file path=ppt/theme/theme1.xml><?xml version="1.0" encoding="utf-8"?>
<a:theme xmlns:a="http://schemas.openxmlformats.org/drawingml/2006/main" name="HPI">
  <a:themeElements>
    <a:clrScheme name="HPI">
      <a:dk1>
        <a:srgbClr val="5A6065"/>
      </a:dk1>
      <a:lt1>
        <a:srgbClr val="FFFFFF"/>
      </a:lt1>
      <a:dk2>
        <a:srgbClr val="5A6065"/>
      </a:dk2>
      <a:lt2>
        <a:srgbClr val="FFFFFF"/>
      </a:lt2>
      <a:accent1>
        <a:srgbClr val="B1063A"/>
      </a:accent1>
      <a:accent2>
        <a:srgbClr val="DD6108"/>
      </a:accent2>
      <a:accent3>
        <a:srgbClr val="F6A800"/>
      </a:accent3>
      <a:accent4>
        <a:srgbClr val="DDDFE0"/>
      </a:accent4>
      <a:accent5>
        <a:srgbClr val="ABAFB2"/>
      </a:accent5>
      <a:accent6>
        <a:srgbClr val="8B9094"/>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rgb(0,122,158)">
      <a:srgbClr val="007A9E"/>
    </a:custClr>
    <a:custClr name="rgb(0,127,111)">
      <a:srgbClr val="007F6F"/>
    </a:custClr>
    <a:custClr name="rgb(119,154,11)">
      <a:srgbClr val="779A0B"/>
    </a:custClr>
    <a:custClr name="rgb(118,100,160)">
      <a:srgbClr val="7664A0"/>
    </a:custClr>
  </a:custClrLst>
  <a:extLst>
    <a:ext uri="{05A4C25C-085E-4340-85A3-A5531E510DB2}">
      <thm15:themeFamily xmlns:thm15="http://schemas.microsoft.com/office/thememl/2012/main" name="HPI-Template_Dark_2024_fin_sn.potx" id="{EB8D9158-D1E5-4053-ACAB-F3DD635DD514}" vid="{E4F34F14-3364-4F04-BC8F-349044AF48BC}"/>
    </a:ext>
  </a:extLst>
</a:theme>
</file>

<file path=ppt/theme/theme2.xml><?xml version="1.0" encoding="utf-8"?>
<a:theme xmlns:a="http://schemas.openxmlformats.org/drawingml/2006/main" name="HPI Folienmaster">
  <a:themeElements>
    <a:clrScheme name="HPI">
      <a:dk1>
        <a:srgbClr val="5A6065"/>
      </a:dk1>
      <a:lt1>
        <a:srgbClr val="FFFFFF"/>
      </a:lt1>
      <a:dk2>
        <a:srgbClr val="5A6065"/>
      </a:dk2>
      <a:lt2>
        <a:srgbClr val="FFFFFF"/>
      </a:lt2>
      <a:accent1>
        <a:srgbClr val="B1063A"/>
      </a:accent1>
      <a:accent2>
        <a:srgbClr val="DD6108"/>
      </a:accent2>
      <a:accent3>
        <a:srgbClr val="F6A800"/>
      </a:accent3>
      <a:accent4>
        <a:srgbClr val="DDDFE0"/>
      </a:accent4>
      <a:accent5>
        <a:srgbClr val="ABAFB2"/>
      </a:accent5>
      <a:accent6>
        <a:srgbClr val="8B9094"/>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rgb(0,122,158)">
      <a:srgbClr val="007A9E"/>
    </a:custClr>
    <a:custClr name="rgb(0,127,111)">
      <a:srgbClr val="007F6F"/>
    </a:custClr>
    <a:custClr name="rgb(119,154,11)">
      <a:srgbClr val="779A0B"/>
    </a:custClr>
    <a:custClr name="rgb(118,100,160)">
      <a:srgbClr val="7664A0"/>
    </a:custClr>
  </a:custClrLst>
  <a:extLst>
    <a:ext uri="{05A4C25C-085E-4340-85A3-A5531E510DB2}">
      <thm15:themeFamily xmlns:thm15="http://schemas.microsoft.com/office/thememl/2012/main" name="HPI-Template_Light_2024_fin_sn.potx" id="{CD2C74AB-4054-49E2-A84E-C6D056611CE4}" vid="{2A29A1C6-4D88-496E-B581-65EDBA267072}"/>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HPI</Template>
  <Application>Microsoft Office PowerPoint</Application>
  <PresentationFormat>Widescreen</PresentationFormat>
  <Slides>49</Slides>
  <Notes>9</Notes>
  <HiddenSlides>8</HiddenSlide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HPI</vt:lpstr>
      <vt:lpstr>HPI Folienmaster</vt:lpstr>
      <vt:lpstr>Email Transport Security in Practice </vt:lpstr>
      <vt:lpstr>Table of contents</vt:lpstr>
      <vt:lpstr>TLS and Email protocols</vt:lpstr>
      <vt:lpstr>PowerPoint Presentation</vt:lpstr>
      <vt:lpstr>What is STARTTLS?</vt:lpstr>
      <vt:lpstr>Historical context</vt:lpstr>
      <vt:lpstr>TLS and Email in Practice: How to Configure an Email Server</vt:lpstr>
      <vt:lpstr>TLS and Email in Practice: Client-Side perspective</vt:lpstr>
      <vt:lpstr>TLS and Email in Practice: Server and Client Side</vt:lpstr>
      <vt:lpstr>Current State of Email Security Testing</vt:lpstr>
      <vt:lpstr>TLS-Strip attack  </vt:lpstr>
      <vt:lpstr>Vulnerability details: Opportunistic TLS</vt:lpstr>
      <vt:lpstr>PowerPoint Presentation</vt:lpstr>
      <vt:lpstr>Shodan</vt:lpstr>
      <vt:lpstr>Passive Measurement with Shodan </vt:lpstr>
      <vt:lpstr>Passive Measurement with Shodan: results</vt:lpstr>
      <vt:lpstr>Email Server Configuration Scanner</vt:lpstr>
      <vt:lpstr>PowerPoint Presentation</vt:lpstr>
      <vt:lpstr>PowerPoint Presentation</vt:lpstr>
      <vt:lpstr>A Multifaceted Study on the Use of TLS and Auto-detect in Email Ecosystems (2025)   </vt:lpstr>
      <vt:lpstr>A Multifaceted Study on the Use of TLS and Auto-detect in Email Ecosystems (2025)    </vt:lpstr>
      <vt:lpstr>A Multifaceted Study on the Use of TLS and Auto-detect in Email Ecosystems (2025)    </vt:lpstr>
      <vt:lpstr>A Multifaceted Study on the Use of TLS and Auto-detect in Email Ecosystems (2025)    </vt:lpstr>
      <vt:lpstr>A Multifaceted Study on the Use of TLS and Auto-detect in Email Ecosystems (2025)    </vt:lpstr>
      <vt:lpstr>PowerPoint Presentation</vt:lpstr>
      <vt:lpstr>Selftest Service</vt:lpstr>
      <vt:lpstr>What did we build?</vt:lpstr>
      <vt:lpstr>Why did we build it? </vt:lpstr>
      <vt:lpstr>Demo</vt:lpstr>
      <vt:lpstr>Result example</vt:lpstr>
      <vt:lpstr>"Simulation" Diagram of T1</vt:lpstr>
      <vt:lpstr>"Simulation" Diagram of T1</vt:lpstr>
      <vt:lpstr>Selftest-Service architecture</vt:lpstr>
      <vt:lpstr>Selftest-Service architecture</vt:lpstr>
      <vt:lpstr>Handler Architecture – Code Overview </vt:lpstr>
      <vt:lpstr>T1 Deep Dive – STARTTLS Capability Stripping (SMTP) </vt:lpstr>
      <vt:lpstr>Event Logging – Structure &amp; Examples </vt:lpstr>
      <vt:lpstr>Possible Verdicts</vt:lpstr>
      <vt:lpstr>Event Evaluation – Verdict Computation </vt:lpstr>
      <vt:lpstr>Technical Challenges &amp; Design Decisions </vt:lpstr>
      <vt:lpstr>Pre-Authentication Session Binding Problem  </vt:lpstr>
      <vt:lpstr>Why we simulate (and why we don’t run a proxy/MITM)</vt:lpstr>
      <vt:lpstr>Why no POP3?</vt:lpstr>
      <vt:lpstr>Existing Tools?</vt:lpstr>
      <vt:lpstr>Summary and Evaluation</vt:lpstr>
      <vt:lpstr>Additional Slides</vt:lpstr>
      <vt:lpstr>Current Security State of Email</vt:lpstr>
      <vt:lpstr>A Multifaceted Study on the Use of TLS and Auto-detect in Email Ecosystems (2025)</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luise garberding</dc:creator>
  <cp:revision>23</cp:revision>
  <dcterms:created xsi:type="dcterms:W3CDTF">2026-01-08T14:52:01Z</dcterms:created>
  <dcterms:modified xsi:type="dcterms:W3CDTF">2026-02-17T17:44:38Z</dcterms:modified>
</cp:coreProperties>
</file>